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9144000" cy="5143500" type="screen16x9"/>
  <p:notesSz cx="6858000" cy="9144000"/>
  <p:embeddedFontLst>
    <p:embeddedFont>
      <p:font typeface="Changa" panose="020B0604020202020204" charset="-78"/>
      <p:regular r:id="rId12"/>
      <p:bold r:id="rId1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6" y="41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
        <p:cNvGrpSpPr/>
        <p:nvPr/>
      </p:nvGrpSpPr>
      <p:grpSpPr>
        <a:xfrm>
          <a:off x="0" y="0"/>
          <a:ext cx="0" cy="0"/>
          <a:chOff x="0" y="0"/>
          <a:chExt cx="0" cy="0"/>
        </a:xfrm>
      </p:grpSpPr>
      <p:sp>
        <p:nvSpPr>
          <p:cNvPr id="59" name="Google Shape;59;g921e14c163_0_9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 name="Google Shape;60;g921e14c163_0_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921e14c163_0_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 name="Google Shape;67;g921e14c163_0_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g921e14c163_0_1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 name="Google Shape;81;g921e14c163_0_1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g921e14c163_1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 name="Google Shape;99;g921e14c163_1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921e14c163_1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 name="Google Shape;106;g921e14c163_1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921e14c163_1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 name="Google Shape;115;g921e14c163_1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g921e14c163_1_1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4" name="Google Shape;134;g921e14c163_1_1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921e14c163_1_7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 name="Google Shape;143;g921e14c163_1_7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a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a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a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a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a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a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a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a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a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a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a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ar"/>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svg"/><Relationship Id="rId2" Type="http://schemas.openxmlformats.org/officeDocument/2006/relationships/notesSlide" Target="../notesSlides/notesSlide4.xml"/><Relationship Id="rId1" Type="http://schemas.openxmlformats.org/officeDocument/2006/relationships/slideLayout" Target="../slideLayouts/slideLayout11.xml"/><Relationship Id="rId6" Type="http://schemas.openxmlformats.org/officeDocument/2006/relationships/image" Target="../media/image15.png"/><Relationship Id="rId11" Type="http://schemas.openxmlformats.org/officeDocument/2006/relationships/image" Target="../media/image20.svg"/><Relationship Id="rId5" Type="http://schemas.openxmlformats.org/officeDocument/2006/relationships/image" Target="../media/image14.sv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sv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202091"/>
        </a:solidFill>
        <a:effectLst/>
      </p:bgPr>
    </p:bg>
    <p:spTree>
      <p:nvGrpSpPr>
        <p:cNvPr id="1" name="Shape 53"/>
        <p:cNvGrpSpPr/>
        <p:nvPr/>
      </p:nvGrpSpPr>
      <p:grpSpPr>
        <a:xfrm>
          <a:off x="0" y="0"/>
          <a:ext cx="0" cy="0"/>
          <a:chOff x="0" y="0"/>
          <a:chExt cx="0" cy="0"/>
        </a:xfrm>
      </p:grpSpPr>
      <p:pic>
        <p:nvPicPr>
          <p:cNvPr id="54" name="Google Shape;54;p13"/>
          <p:cNvPicPr preferRelativeResize="0"/>
          <p:nvPr/>
        </p:nvPicPr>
        <p:blipFill rotWithShape="1">
          <a:blip r:embed="rId3">
            <a:alphaModFix amt="43000"/>
          </a:blip>
          <a:srcRect l="64444" r="7140"/>
          <a:stretch/>
        </p:blipFill>
        <p:spPr>
          <a:xfrm>
            <a:off x="5405825" y="1035076"/>
            <a:ext cx="4091976" cy="2652175"/>
          </a:xfrm>
          <a:prstGeom prst="rect">
            <a:avLst/>
          </a:prstGeom>
          <a:noFill/>
          <a:ln>
            <a:noFill/>
          </a:ln>
        </p:spPr>
      </p:pic>
      <p:pic>
        <p:nvPicPr>
          <p:cNvPr id="55" name="Google Shape;55;p13"/>
          <p:cNvPicPr preferRelativeResize="0"/>
          <p:nvPr/>
        </p:nvPicPr>
        <p:blipFill>
          <a:blip r:embed="rId4">
            <a:alphaModFix/>
          </a:blip>
          <a:stretch>
            <a:fillRect/>
          </a:stretch>
        </p:blipFill>
        <p:spPr>
          <a:xfrm>
            <a:off x="3434812" y="251725"/>
            <a:ext cx="2274376" cy="1278724"/>
          </a:xfrm>
          <a:prstGeom prst="rect">
            <a:avLst/>
          </a:prstGeom>
          <a:noFill/>
          <a:ln>
            <a:noFill/>
          </a:ln>
        </p:spPr>
      </p:pic>
      <p:sp>
        <p:nvSpPr>
          <p:cNvPr id="56" name="Google Shape;56;p13"/>
          <p:cNvSpPr txBox="1">
            <a:spLocks noGrp="1"/>
          </p:cNvSpPr>
          <p:nvPr>
            <p:ph type="ctrTitle"/>
          </p:nvPr>
        </p:nvSpPr>
        <p:spPr>
          <a:xfrm>
            <a:off x="1897050" y="2338225"/>
            <a:ext cx="6076828" cy="988500"/>
          </a:xfrm>
          <a:prstGeom prst="rect">
            <a:avLst/>
          </a:prstGeom>
        </p:spPr>
        <p:txBody>
          <a:bodyPr spcFirstLastPara="1" wrap="square" lIns="91425" tIns="91425" rIns="91425" bIns="91425" anchor="b" anchorCtr="0">
            <a:noAutofit/>
          </a:bodyPr>
          <a:lstStyle/>
          <a:p>
            <a:pPr marL="0" lvl="0" indent="0" algn="ctr" rtl="1">
              <a:spcBef>
                <a:spcPts val="0"/>
              </a:spcBef>
              <a:spcAft>
                <a:spcPts val="0"/>
              </a:spcAft>
              <a:buNone/>
            </a:pPr>
            <a:r>
              <a:rPr lang="ar-SA" sz="5500" b="1" dirty="0">
                <a:solidFill>
                  <a:schemeClr val="lt1"/>
                </a:solidFill>
                <a:latin typeface="Changa"/>
                <a:ea typeface="Changa"/>
                <a:cs typeface="Changa"/>
                <a:sym typeface="Changa"/>
              </a:rPr>
              <a:t>مقدمة في الوورد</a:t>
            </a:r>
            <a:endParaRPr sz="5500" b="1" dirty="0">
              <a:solidFill>
                <a:schemeClr val="lt1"/>
              </a:solidFill>
              <a:latin typeface="Changa"/>
              <a:ea typeface="Changa"/>
              <a:cs typeface="Changa"/>
              <a:sym typeface="Changa"/>
            </a:endParaRPr>
          </a:p>
        </p:txBody>
      </p:sp>
      <p:pic>
        <p:nvPicPr>
          <p:cNvPr id="57" name="Google Shape;57;p13"/>
          <p:cNvPicPr preferRelativeResize="0"/>
          <p:nvPr/>
        </p:nvPicPr>
        <p:blipFill>
          <a:blip r:embed="rId5">
            <a:alphaModFix/>
          </a:blip>
          <a:stretch>
            <a:fillRect/>
          </a:stretch>
        </p:blipFill>
        <p:spPr>
          <a:xfrm>
            <a:off x="1847275" y="2734325"/>
            <a:ext cx="5336702" cy="2856401"/>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2" name="Google Shape;62;p14"/>
          <p:cNvSpPr/>
          <p:nvPr/>
        </p:nvSpPr>
        <p:spPr>
          <a:xfrm rot="7347668">
            <a:off x="-2065990" y="-1710002"/>
            <a:ext cx="3801930" cy="3566801"/>
          </a:xfrm>
          <a:prstGeom prst="blockArc">
            <a:avLst>
              <a:gd name="adj1" fmla="val 3417565"/>
              <a:gd name="adj2" fmla="val 2425723"/>
              <a:gd name="adj3" fmla="val 13058"/>
            </a:avLst>
          </a:prstGeom>
          <a:solidFill>
            <a:srgbClr val="FF640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3" name="Google Shape;63;p14"/>
          <p:cNvPicPr preferRelativeResize="0"/>
          <p:nvPr/>
        </p:nvPicPr>
        <p:blipFill>
          <a:blip r:embed="rId3">
            <a:alphaModFix/>
          </a:blip>
          <a:stretch>
            <a:fillRect/>
          </a:stretch>
        </p:blipFill>
        <p:spPr>
          <a:xfrm>
            <a:off x="3057550" y="1180567"/>
            <a:ext cx="3367800" cy="3367800"/>
          </a:xfrm>
          <a:prstGeom prst="rect">
            <a:avLst/>
          </a:prstGeom>
          <a:noFill/>
          <a:ln>
            <a:noFill/>
          </a:ln>
        </p:spPr>
      </p:pic>
      <p:pic>
        <p:nvPicPr>
          <p:cNvPr id="64" name="Google Shape;64;p14"/>
          <p:cNvPicPr preferRelativeResize="0"/>
          <p:nvPr/>
        </p:nvPicPr>
        <p:blipFill rotWithShape="1">
          <a:blip r:embed="rId4">
            <a:alphaModFix/>
          </a:blip>
          <a:srcRect/>
          <a:stretch/>
        </p:blipFill>
        <p:spPr>
          <a:xfrm>
            <a:off x="6797349" y="0"/>
            <a:ext cx="2298600" cy="12923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68"/>
        <p:cNvGrpSpPr/>
        <p:nvPr/>
      </p:nvGrpSpPr>
      <p:grpSpPr>
        <a:xfrm>
          <a:off x="0" y="0"/>
          <a:ext cx="0" cy="0"/>
          <a:chOff x="0" y="0"/>
          <a:chExt cx="0" cy="0"/>
        </a:xfrm>
      </p:grpSpPr>
      <p:sp>
        <p:nvSpPr>
          <p:cNvPr id="69" name="Google Shape;69;p15"/>
          <p:cNvSpPr txBox="1">
            <a:spLocks noGrp="1"/>
          </p:cNvSpPr>
          <p:nvPr>
            <p:ph type="title" idx="4294967295"/>
          </p:nvPr>
        </p:nvSpPr>
        <p:spPr>
          <a:xfrm>
            <a:off x="4696375" y="577650"/>
            <a:ext cx="4132500" cy="747600"/>
          </a:xfrm>
          <a:prstGeom prst="rect">
            <a:avLst/>
          </a:prstGeom>
        </p:spPr>
        <p:txBody>
          <a:bodyPr spcFirstLastPara="1" wrap="square" lIns="91425" tIns="91425" rIns="91425" bIns="91425" anchor="ctr" anchorCtr="0">
            <a:noAutofit/>
          </a:bodyPr>
          <a:lstStyle/>
          <a:p>
            <a:pPr marL="0" lvl="0" indent="0" algn="ctr" rtl="1">
              <a:spcBef>
                <a:spcPts val="0"/>
              </a:spcBef>
              <a:spcAft>
                <a:spcPts val="0"/>
              </a:spcAft>
              <a:buNone/>
            </a:pPr>
            <a:r>
              <a:rPr lang="ar-SA" sz="4000" b="1" dirty="0">
                <a:solidFill>
                  <a:srgbClr val="FF6408"/>
                </a:solidFill>
                <a:latin typeface="Changa"/>
                <a:ea typeface="Changa"/>
                <a:cs typeface="Changa"/>
                <a:sym typeface="Changa"/>
              </a:rPr>
              <a:t>محاور المحاضرة</a:t>
            </a:r>
            <a:endParaRPr sz="4000" b="1" dirty="0">
              <a:solidFill>
                <a:srgbClr val="FF6408"/>
              </a:solidFill>
              <a:latin typeface="Changa"/>
              <a:ea typeface="Changa"/>
              <a:cs typeface="Changa"/>
              <a:sym typeface="Changa"/>
            </a:endParaRPr>
          </a:p>
        </p:txBody>
      </p:sp>
      <p:sp>
        <p:nvSpPr>
          <p:cNvPr id="70" name="Google Shape;70;p15"/>
          <p:cNvSpPr/>
          <p:nvPr/>
        </p:nvSpPr>
        <p:spPr>
          <a:xfrm>
            <a:off x="-7300" y="-67750"/>
            <a:ext cx="6365250" cy="5211909"/>
          </a:xfrm>
          <a:custGeom>
            <a:avLst/>
            <a:gdLst/>
            <a:ahLst/>
            <a:cxnLst/>
            <a:rect l="l" t="t" r="r" b="b"/>
            <a:pathLst>
              <a:path w="254610" h="205740" extrusionOk="0">
                <a:moveTo>
                  <a:pt x="0" y="0"/>
                </a:moveTo>
                <a:lnTo>
                  <a:pt x="0" y="205740"/>
                </a:lnTo>
                <a:lnTo>
                  <a:pt x="254610" y="205740"/>
                </a:lnTo>
                <a:lnTo>
                  <a:pt x="254610" y="125595"/>
                </a:lnTo>
                <a:lnTo>
                  <a:pt x="114843" y="489"/>
                </a:lnTo>
                <a:close/>
              </a:path>
            </a:pathLst>
          </a:custGeom>
          <a:solidFill>
            <a:srgbClr val="202091"/>
          </a:solidFill>
          <a:ln>
            <a:noFill/>
          </a:ln>
        </p:spPr>
      </p:sp>
      <p:grpSp>
        <p:nvGrpSpPr>
          <p:cNvPr id="71" name="Google Shape;71;p15"/>
          <p:cNvGrpSpPr/>
          <p:nvPr/>
        </p:nvGrpSpPr>
        <p:grpSpPr>
          <a:xfrm rot="10800000">
            <a:off x="76200" y="73585"/>
            <a:ext cx="2863855" cy="598688"/>
            <a:chOff x="5423122" y="1529102"/>
            <a:chExt cx="3939277" cy="841800"/>
          </a:xfrm>
        </p:grpSpPr>
        <p:pic>
          <p:nvPicPr>
            <p:cNvPr id="72" name="Google Shape;72;p15"/>
            <p:cNvPicPr preferRelativeResize="0"/>
            <p:nvPr/>
          </p:nvPicPr>
          <p:blipFill>
            <a:blip r:embed="rId3">
              <a:alphaModFix/>
            </a:blip>
            <a:stretch>
              <a:fillRect/>
            </a:stretch>
          </p:blipFill>
          <p:spPr>
            <a:xfrm>
              <a:off x="5423122" y="1649200"/>
              <a:ext cx="696127" cy="637125"/>
            </a:xfrm>
            <a:prstGeom prst="rect">
              <a:avLst/>
            </a:prstGeom>
            <a:noFill/>
            <a:ln>
              <a:noFill/>
            </a:ln>
          </p:spPr>
        </p:pic>
        <p:pic>
          <p:nvPicPr>
            <p:cNvPr id="73" name="Google Shape;73;p15"/>
            <p:cNvPicPr preferRelativeResize="0"/>
            <p:nvPr/>
          </p:nvPicPr>
          <p:blipFill>
            <a:blip r:embed="rId4">
              <a:alphaModFix/>
            </a:blip>
            <a:stretch>
              <a:fillRect/>
            </a:stretch>
          </p:blipFill>
          <p:spPr>
            <a:xfrm>
              <a:off x="6203721" y="1688477"/>
              <a:ext cx="571489" cy="523046"/>
            </a:xfrm>
            <a:prstGeom prst="rect">
              <a:avLst/>
            </a:prstGeom>
            <a:noFill/>
            <a:ln>
              <a:noFill/>
            </a:ln>
          </p:spPr>
        </p:pic>
        <p:pic>
          <p:nvPicPr>
            <p:cNvPr id="74" name="Google Shape;74;p15"/>
            <p:cNvPicPr preferRelativeResize="0"/>
            <p:nvPr/>
          </p:nvPicPr>
          <p:blipFill>
            <a:blip r:embed="rId5">
              <a:alphaModFix/>
            </a:blip>
            <a:stretch>
              <a:fillRect/>
            </a:stretch>
          </p:blipFill>
          <p:spPr>
            <a:xfrm>
              <a:off x="7662404" y="1529102"/>
              <a:ext cx="919769" cy="841800"/>
            </a:xfrm>
            <a:prstGeom prst="rect">
              <a:avLst/>
            </a:prstGeom>
            <a:noFill/>
            <a:ln>
              <a:noFill/>
            </a:ln>
          </p:spPr>
        </p:pic>
        <p:pic>
          <p:nvPicPr>
            <p:cNvPr id="75" name="Google Shape;75;p15"/>
            <p:cNvPicPr preferRelativeResize="0"/>
            <p:nvPr/>
          </p:nvPicPr>
          <p:blipFill>
            <a:blip r:embed="rId6">
              <a:alphaModFix/>
            </a:blip>
            <a:stretch>
              <a:fillRect/>
            </a:stretch>
          </p:blipFill>
          <p:spPr>
            <a:xfrm>
              <a:off x="8545663" y="1613656"/>
              <a:ext cx="816737" cy="747495"/>
            </a:xfrm>
            <a:prstGeom prst="rect">
              <a:avLst/>
            </a:prstGeom>
            <a:noFill/>
            <a:ln>
              <a:noFill/>
            </a:ln>
          </p:spPr>
        </p:pic>
        <p:pic>
          <p:nvPicPr>
            <p:cNvPr id="76" name="Google Shape;76;p15"/>
            <p:cNvPicPr preferRelativeResize="0"/>
            <p:nvPr/>
          </p:nvPicPr>
          <p:blipFill>
            <a:blip r:embed="rId7">
              <a:alphaModFix/>
            </a:blip>
            <a:stretch>
              <a:fillRect/>
            </a:stretch>
          </p:blipFill>
          <p:spPr>
            <a:xfrm>
              <a:off x="6859692" y="1613654"/>
              <a:ext cx="734979" cy="672670"/>
            </a:xfrm>
            <a:prstGeom prst="rect">
              <a:avLst/>
            </a:prstGeom>
            <a:noFill/>
            <a:ln>
              <a:noFill/>
            </a:ln>
          </p:spPr>
        </p:pic>
      </p:grpSp>
      <p:sp>
        <p:nvSpPr>
          <p:cNvPr id="77" name="Google Shape;77;p15"/>
          <p:cNvSpPr txBox="1"/>
          <p:nvPr/>
        </p:nvSpPr>
        <p:spPr>
          <a:xfrm>
            <a:off x="750175" y="1564225"/>
            <a:ext cx="3005400" cy="2895600"/>
          </a:xfrm>
          <a:prstGeom prst="rect">
            <a:avLst/>
          </a:prstGeom>
          <a:noFill/>
          <a:ln>
            <a:noFill/>
          </a:ln>
        </p:spPr>
        <p:txBody>
          <a:bodyPr spcFirstLastPara="1" wrap="square" lIns="91425" tIns="91425" rIns="91425" bIns="91425" anchor="ctr" anchorCtr="0">
            <a:noAutofit/>
          </a:bodyPr>
          <a:lstStyle/>
          <a:p>
            <a:pPr marL="342900" lvl="0" indent="-342900" algn="just" rtl="1">
              <a:spcBef>
                <a:spcPts val="0"/>
              </a:spcBef>
              <a:spcAft>
                <a:spcPts val="0"/>
              </a:spcAft>
              <a:buFont typeface="+mj-lt"/>
              <a:buAutoNum type="arabicPeriod"/>
            </a:pPr>
            <a:r>
              <a:rPr lang="ar-SA" sz="1500" dirty="0">
                <a:solidFill>
                  <a:schemeClr val="lt1"/>
                </a:solidFill>
                <a:latin typeface="Changa"/>
                <a:ea typeface="Changa"/>
                <a:cs typeface="Changa"/>
                <a:sym typeface="Changa"/>
              </a:rPr>
              <a:t>اساسيات شريط المهام</a:t>
            </a:r>
          </a:p>
          <a:p>
            <a:pPr marL="342900" lvl="0" indent="-342900" algn="just" rtl="1">
              <a:spcBef>
                <a:spcPts val="0"/>
              </a:spcBef>
              <a:spcAft>
                <a:spcPts val="0"/>
              </a:spcAft>
              <a:buFont typeface="+mj-lt"/>
              <a:buAutoNum type="arabicPeriod"/>
            </a:pPr>
            <a:r>
              <a:rPr lang="ar-SA" sz="1500" dirty="0">
                <a:solidFill>
                  <a:schemeClr val="lt1"/>
                </a:solidFill>
                <a:latin typeface="Changa"/>
                <a:ea typeface="Changa"/>
                <a:cs typeface="Changa"/>
                <a:sym typeface="Changa"/>
              </a:rPr>
              <a:t>طرق الحفظ والاغلاق</a:t>
            </a:r>
          </a:p>
          <a:p>
            <a:pPr marL="342900" lvl="0" indent="-342900" algn="just" rtl="1">
              <a:spcBef>
                <a:spcPts val="0"/>
              </a:spcBef>
              <a:spcAft>
                <a:spcPts val="0"/>
              </a:spcAft>
              <a:buFont typeface="+mj-lt"/>
              <a:buAutoNum type="arabicPeriod"/>
            </a:pPr>
            <a:r>
              <a:rPr lang="ar-SA" sz="1500" dirty="0">
                <a:solidFill>
                  <a:schemeClr val="lt1"/>
                </a:solidFill>
                <a:latin typeface="Changa"/>
                <a:ea typeface="Changa"/>
                <a:cs typeface="Changa"/>
                <a:sym typeface="Changa"/>
              </a:rPr>
              <a:t>طريقة </a:t>
            </a:r>
            <a:r>
              <a:rPr lang="ar-SA" sz="1500" dirty="0" err="1">
                <a:solidFill>
                  <a:schemeClr val="lt1"/>
                </a:solidFill>
                <a:latin typeface="Changa"/>
                <a:ea typeface="Changa"/>
                <a:cs typeface="Changa"/>
                <a:sym typeface="Changa"/>
              </a:rPr>
              <a:t>اضاة</a:t>
            </a:r>
            <a:r>
              <a:rPr lang="ar-SA" sz="1500" dirty="0">
                <a:solidFill>
                  <a:schemeClr val="lt1"/>
                </a:solidFill>
                <a:latin typeface="Changa"/>
                <a:ea typeface="Changa"/>
                <a:cs typeface="Changa"/>
                <a:sym typeface="Changa"/>
              </a:rPr>
              <a:t> الخطوط للوورد</a:t>
            </a:r>
          </a:p>
          <a:p>
            <a:pPr marL="342900" lvl="0" indent="-342900" algn="just" rtl="1">
              <a:spcBef>
                <a:spcPts val="0"/>
              </a:spcBef>
              <a:spcAft>
                <a:spcPts val="0"/>
              </a:spcAft>
              <a:buFont typeface="+mj-lt"/>
              <a:buAutoNum type="arabicPeriod"/>
            </a:pPr>
            <a:r>
              <a:rPr lang="ar-SA" sz="1500" dirty="0">
                <a:solidFill>
                  <a:schemeClr val="lt1"/>
                </a:solidFill>
                <a:latin typeface="Changa"/>
                <a:ea typeface="Changa"/>
                <a:cs typeface="Changa"/>
                <a:sym typeface="Changa"/>
              </a:rPr>
              <a:t>طرق تنسيق الصورة</a:t>
            </a:r>
          </a:p>
          <a:p>
            <a:pPr marL="342900" lvl="0" indent="-342900" algn="just" rtl="1">
              <a:spcBef>
                <a:spcPts val="0"/>
              </a:spcBef>
              <a:spcAft>
                <a:spcPts val="0"/>
              </a:spcAft>
              <a:buFont typeface="+mj-lt"/>
              <a:buAutoNum type="arabicPeriod"/>
            </a:pPr>
            <a:r>
              <a:rPr lang="ar-SA" sz="1500" dirty="0">
                <a:solidFill>
                  <a:schemeClr val="lt1"/>
                </a:solidFill>
                <a:latin typeface="Changa"/>
                <a:ea typeface="Changa"/>
                <a:cs typeface="Changa"/>
                <a:sym typeface="Changa"/>
              </a:rPr>
              <a:t>تطبيق عملي على تنسيق صورة</a:t>
            </a:r>
          </a:p>
          <a:p>
            <a:pPr marL="0" lvl="0" indent="0" algn="just" rtl="1">
              <a:spcBef>
                <a:spcPts val="0"/>
              </a:spcBef>
              <a:spcAft>
                <a:spcPts val="0"/>
              </a:spcAft>
              <a:buNone/>
            </a:pPr>
            <a:endParaRPr sz="1500" dirty="0">
              <a:solidFill>
                <a:schemeClr val="lt1"/>
              </a:solidFill>
              <a:latin typeface="Changa"/>
              <a:ea typeface="Changa"/>
              <a:cs typeface="Changa"/>
              <a:sym typeface="Changa"/>
            </a:endParaRPr>
          </a:p>
        </p:txBody>
      </p:sp>
      <p:sp>
        <p:nvSpPr>
          <p:cNvPr id="78" name="Google Shape;78;p15"/>
          <p:cNvSpPr/>
          <p:nvPr/>
        </p:nvSpPr>
        <p:spPr>
          <a:xfrm>
            <a:off x="5540575" y="1875295"/>
            <a:ext cx="2748900" cy="2409986"/>
          </a:xfrm>
          <a:prstGeom prst="roundRect">
            <a:avLst>
              <a:gd name="adj" fmla="val 16667"/>
            </a:avLst>
          </a:prstGeom>
          <a:blipFill dpi="0" rotWithShape="1">
            <a:blip r:embed="rId8">
              <a:extLst>
                <a:ext uri="{28A0092B-C50C-407E-A947-70E740481C1C}">
                  <a14:useLocalDpi xmlns:a14="http://schemas.microsoft.com/office/drawing/2010/main" val="0"/>
                </a:ext>
              </a:extLst>
            </a:blip>
            <a:srcRect/>
            <a:stretch>
              <a:fillRect t="-2768" b="-7249"/>
            </a:stretch>
          </a:blip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grpSp>
        <p:nvGrpSpPr>
          <p:cNvPr id="83" name="Google Shape;83;p16"/>
          <p:cNvGrpSpPr/>
          <p:nvPr/>
        </p:nvGrpSpPr>
        <p:grpSpPr>
          <a:xfrm>
            <a:off x="4400947" y="244864"/>
            <a:ext cx="2953871" cy="1364282"/>
            <a:chOff x="-33350" y="444713"/>
            <a:chExt cx="9210699" cy="4254076"/>
          </a:xfrm>
        </p:grpSpPr>
        <p:pic>
          <p:nvPicPr>
            <p:cNvPr id="84" name="Google Shape;84;p16"/>
            <p:cNvPicPr preferRelativeResize="0"/>
            <p:nvPr/>
          </p:nvPicPr>
          <p:blipFill>
            <a:blip r:embed="rId3">
              <a:alphaModFix/>
            </a:blip>
            <a:stretch>
              <a:fillRect/>
            </a:stretch>
          </p:blipFill>
          <p:spPr>
            <a:xfrm>
              <a:off x="4572000" y="444713"/>
              <a:ext cx="4605350" cy="4254076"/>
            </a:xfrm>
            <a:prstGeom prst="rect">
              <a:avLst/>
            </a:prstGeom>
            <a:noFill/>
            <a:ln>
              <a:noFill/>
            </a:ln>
          </p:spPr>
        </p:pic>
        <p:pic>
          <p:nvPicPr>
            <p:cNvPr id="85" name="Google Shape;85;p16"/>
            <p:cNvPicPr preferRelativeResize="0"/>
            <p:nvPr/>
          </p:nvPicPr>
          <p:blipFill>
            <a:blip r:embed="rId3">
              <a:alphaModFix/>
            </a:blip>
            <a:stretch>
              <a:fillRect/>
            </a:stretch>
          </p:blipFill>
          <p:spPr>
            <a:xfrm>
              <a:off x="-33350" y="444713"/>
              <a:ext cx="4605350" cy="4254076"/>
            </a:xfrm>
            <a:prstGeom prst="rect">
              <a:avLst/>
            </a:prstGeom>
            <a:noFill/>
            <a:ln>
              <a:noFill/>
            </a:ln>
          </p:spPr>
        </p:pic>
      </p:grpSp>
      <p:sp>
        <p:nvSpPr>
          <p:cNvPr id="86" name="Google Shape;86;p16"/>
          <p:cNvSpPr txBox="1">
            <a:spLocks noGrp="1"/>
          </p:cNvSpPr>
          <p:nvPr>
            <p:ph type="title" idx="4294967295"/>
          </p:nvPr>
        </p:nvSpPr>
        <p:spPr>
          <a:xfrm>
            <a:off x="2505750" y="553200"/>
            <a:ext cx="4132500" cy="747600"/>
          </a:xfrm>
          <a:prstGeom prst="rect">
            <a:avLst/>
          </a:prstGeom>
        </p:spPr>
        <p:txBody>
          <a:bodyPr spcFirstLastPara="1" wrap="square" lIns="91425" tIns="91425" rIns="91425" bIns="91425" anchor="ctr" anchorCtr="0">
            <a:noAutofit/>
          </a:bodyPr>
          <a:lstStyle/>
          <a:p>
            <a:pPr marL="0" lvl="0" indent="0" algn="ctr" rtl="1">
              <a:spcBef>
                <a:spcPts val="0"/>
              </a:spcBef>
              <a:spcAft>
                <a:spcPts val="0"/>
              </a:spcAft>
              <a:buNone/>
            </a:pPr>
            <a:r>
              <a:rPr lang="ar-SA" sz="3300" b="1" dirty="0">
                <a:solidFill>
                  <a:srgbClr val="202091"/>
                </a:solidFill>
                <a:latin typeface="Changa"/>
                <a:ea typeface="Changa"/>
                <a:cs typeface="Changa"/>
                <a:sym typeface="Changa"/>
              </a:rPr>
              <a:t>المحاضرة </a:t>
            </a:r>
            <a:r>
              <a:rPr lang="ar-SA" sz="3300" b="1" dirty="0" err="1">
                <a:solidFill>
                  <a:srgbClr val="202091"/>
                </a:solidFill>
                <a:latin typeface="Changa"/>
                <a:ea typeface="Changa"/>
                <a:cs typeface="Changa"/>
                <a:sym typeface="Changa"/>
              </a:rPr>
              <a:t>بإختصار</a:t>
            </a:r>
            <a:endParaRPr sz="3300" b="1" dirty="0">
              <a:solidFill>
                <a:srgbClr val="202091"/>
              </a:solidFill>
              <a:latin typeface="Changa"/>
              <a:ea typeface="Changa"/>
              <a:cs typeface="Changa"/>
              <a:sym typeface="Changa"/>
            </a:endParaRPr>
          </a:p>
        </p:txBody>
      </p:sp>
      <p:sp>
        <p:nvSpPr>
          <p:cNvPr id="91" name="Google Shape;91;p16"/>
          <p:cNvSpPr txBox="1"/>
          <p:nvPr/>
        </p:nvSpPr>
        <p:spPr>
          <a:xfrm>
            <a:off x="6822200" y="2908125"/>
            <a:ext cx="1515000" cy="1025400"/>
          </a:xfrm>
          <a:prstGeom prst="rect">
            <a:avLst/>
          </a:prstGeom>
          <a:noFill/>
          <a:ln>
            <a:noFill/>
          </a:ln>
        </p:spPr>
        <p:txBody>
          <a:bodyPr spcFirstLastPara="1" wrap="square" lIns="91425" tIns="91425" rIns="91425" bIns="91425" anchor="t" anchorCtr="0">
            <a:noAutofit/>
          </a:bodyPr>
          <a:lstStyle/>
          <a:p>
            <a:pPr marL="0" lvl="0" indent="0" algn="ctr" rtl="1">
              <a:spcBef>
                <a:spcPts val="0"/>
              </a:spcBef>
              <a:spcAft>
                <a:spcPts val="0"/>
              </a:spcAft>
              <a:buClr>
                <a:schemeClr val="dk1"/>
              </a:buClr>
              <a:buSzPts val="1100"/>
              <a:buFont typeface="Arial"/>
              <a:buNone/>
            </a:pPr>
            <a:r>
              <a:rPr lang="ar-SA" sz="1500" dirty="0">
                <a:solidFill>
                  <a:srgbClr val="434343"/>
                </a:solidFill>
                <a:latin typeface="Changa"/>
                <a:ea typeface="Changa"/>
                <a:cs typeface="Changa"/>
                <a:sym typeface="Changa"/>
              </a:rPr>
              <a:t>شريط  المهام لتثبيت الوورد فيه من ابداء قائمة التطبيقات نختار الوورد ثم كليك يمين تثبيت في شريط المهام او سحب وافلات للشريط</a:t>
            </a:r>
            <a:endParaRPr sz="1500" dirty="0">
              <a:solidFill>
                <a:srgbClr val="434343"/>
              </a:solidFill>
              <a:latin typeface="Changa"/>
              <a:ea typeface="Changa"/>
              <a:cs typeface="Changa"/>
              <a:sym typeface="Changa"/>
            </a:endParaRPr>
          </a:p>
        </p:txBody>
      </p:sp>
      <p:sp>
        <p:nvSpPr>
          <p:cNvPr id="92" name="Google Shape;92;p16"/>
          <p:cNvSpPr txBox="1"/>
          <p:nvPr/>
        </p:nvSpPr>
        <p:spPr>
          <a:xfrm>
            <a:off x="4752975" y="2987225"/>
            <a:ext cx="1515000" cy="1025400"/>
          </a:xfrm>
          <a:prstGeom prst="rect">
            <a:avLst/>
          </a:prstGeom>
          <a:noFill/>
          <a:ln>
            <a:noFill/>
          </a:ln>
        </p:spPr>
        <p:txBody>
          <a:bodyPr spcFirstLastPara="1" wrap="square" lIns="91425" tIns="91425" rIns="91425" bIns="91425" anchor="t" anchorCtr="0">
            <a:noAutofit/>
          </a:bodyPr>
          <a:lstStyle/>
          <a:p>
            <a:pPr marL="0" lvl="0" indent="0" algn="ctr" rtl="1">
              <a:spcBef>
                <a:spcPts val="0"/>
              </a:spcBef>
              <a:spcAft>
                <a:spcPts val="0"/>
              </a:spcAft>
              <a:buNone/>
            </a:pPr>
            <a:r>
              <a:rPr lang="ar-SA" sz="1500" dirty="0">
                <a:solidFill>
                  <a:srgbClr val="434343"/>
                </a:solidFill>
                <a:latin typeface="Changa"/>
                <a:ea typeface="Changa"/>
                <a:cs typeface="Changa"/>
                <a:sym typeface="Changa"/>
              </a:rPr>
              <a:t>لحفظ الملفات بصيغة ح</a:t>
            </a:r>
          </a:p>
          <a:p>
            <a:pPr marL="0" lvl="0" indent="0" algn="ctr" rtl="1">
              <a:spcBef>
                <a:spcPts val="0"/>
              </a:spcBef>
              <a:spcAft>
                <a:spcPts val="0"/>
              </a:spcAft>
              <a:buNone/>
            </a:pPr>
            <a:r>
              <a:rPr lang="ar-SA" sz="1500" dirty="0">
                <a:solidFill>
                  <a:srgbClr val="434343"/>
                </a:solidFill>
                <a:latin typeface="Changa"/>
                <a:ea typeface="Changa"/>
                <a:cs typeface="Changa"/>
                <a:sym typeface="Changa"/>
              </a:rPr>
              <a:t>بي دي اف او بمعرفة مكان الحفظ</a:t>
            </a:r>
            <a:endParaRPr sz="1500" dirty="0">
              <a:solidFill>
                <a:srgbClr val="434343"/>
              </a:solidFill>
              <a:latin typeface="Changa"/>
              <a:ea typeface="Changa"/>
              <a:cs typeface="Changa"/>
              <a:sym typeface="Changa"/>
            </a:endParaRPr>
          </a:p>
        </p:txBody>
      </p:sp>
      <p:sp>
        <p:nvSpPr>
          <p:cNvPr id="93" name="Google Shape;93;p16"/>
          <p:cNvSpPr txBox="1"/>
          <p:nvPr/>
        </p:nvSpPr>
        <p:spPr>
          <a:xfrm>
            <a:off x="2886075" y="2908125"/>
            <a:ext cx="1515000" cy="1025400"/>
          </a:xfrm>
          <a:prstGeom prst="rect">
            <a:avLst/>
          </a:prstGeom>
          <a:noFill/>
          <a:ln>
            <a:noFill/>
          </a:ln>
        </p:spPr>
        <p:txBody>
          <a:bodyPr spcFirstLastPara="1" wrap="square" lIns="91425" tIns="91425" rIns="91425" bIns="91425" anchor="t" anchorCtr="0">
            <a:noAutofit/>
          </a:bodyPr>
          <a:lstStyle/>
          <a:p>
            <a:pPr marL="0" lvl="0" indent="0" algn="ctr" rtl="1">
              <a:spcBef>
                <a:spcPts val="0"/>
              </a:spcBef>
              <a:spcAft>
                <a:spcPts val="0"/>
              </a:spcAft>
              <a:buNone/>
            </a:pPr>
            <a:r>
              <a:rPr lang="ar-SA" sz="1500" dirty="0">
                <a:solidFill>
                  <a:srgbClr val="434343"/>
                </a:solidFill>
                <a:latin typeface="Changa"/>
                <a:ea typeface="Changa"/>
                <a:cs typeface="Changa"/>
                <a:sym typeface="Changa"/>
              </a:rPr>
              <a:t>لتنسيق الصور بقصها و إزالة خلفيتها واضافة الألوان لها وموضعها بالنسبة للمستند</a:t>
            </a:r>
            <a:endParaRPr sz="1500" dirty="0">
              <a:solidFill>
                <a:srgbClr val="434343"/>
              </a:solidFill>
              <a:latin typeface="Changa"/>
              <a:ea typeface="Changa"/>
              <a:cs typeface="Changa"/>
              <a:sym typeface="Changa"/>
            </a:endParaRPr>
          </a:p>
        </p:txBody>
      </p:sp>
      <p:sp>
        <p:nvSpPr>
          <p:cNvPr id="94" name="Google Shape;94;p16"/>
          <p:cNvSpPr txBox="1"/>
          <p:nvPr/>
        </p:nvSpPr>
        <p:spPr>
          <a:xfrm>
            <a:off x="918725" y="2908125"/>
            <a:ext cx="1515000" cy="1025400"/>
          </a:xfrm>
          <a:prstGeom prst="rect">
            <a:avLst/>
          </a:prstGeom>
          <a:noFill/>
          <a:ln>
            <a:noFill/>
          </a:ln>
        </p:spPr>
        <p:txBody>
          <a:bodyPr spcFirstLastPara="1" wrap="square" lIns="91425" tIns="91425" rIns="91425" bIns="91425" anchor="t" anchorCtr="0">
            <a:noAutofit/>
          </a:bodyPr>
          <a:lstStyle/>
          <a:p>
            <a:pPr marL="0" lvl="0" indent="0" algn="ctr" rtl="1">
              <a:spcBef>
                <a:spcPts val="0"/>
              </a:spcBef>
              <a:spcAft>
                <a:spcPts val="0"/>
              </a:spcAft>
              <a:buNone/>
            </a:pPr>
            <a:r>
              <a:rPr lang="ar-SA" sz="1500" dirty="0">
                <a:solidFill>
                  <a:srgbClr val="434343"/>
                </a:solidFill>
                <a:latin typeface="Changa"/>
                <a:ea typeface="Changa"/>
                <a:cs typeface="Changa"/>
                <a:sym typeface="Changa"/>
              </a:rPr>
              <a:t>إضافة خط للورد من مواقع تنزيل الخطوط نختار الخط المطلوب ثم نفك ضغطه ثم نسخه ولصقة في ملف الخطوط</a:t>
            </a:r>
            <a:endParaRPr sz="1500" dirty="0">
              <a:solidFill>
                <a:srgbClr val="434343"/>
              </a:solidFill>
              <a:latin typeface="Changa"/>
              <a:ea typeface="Changa"/>
              <a:cs typeface="Changa"/>
              <a:sym typeface="Changa"/>
            </a:endParaRPr>
          </a:p>
        </p:txBody>
      </p:sp>
      <p:sp>
        <p:nvSpPr>
          <p:cNvPr id="95" name="Google Shape;95;p16"/>
          <p:cNvSpPr/>
          <p:nvPr/>
        </p:nvSpPr>
        <p:spPr>
          <a:xfrm>
            <a:off x="8891425" y="1728850"/>
            <a:ext cx="252600" cy="1698300"/>
          </a:xfrm>
          <a:prstGeom prst="rect">
            <a:avLst/>
          </a:prstGeom>
          <a:solidFill>
            <a:srgbClr val="2020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6;p16"/>
          <p:cNvSpPr/>
          <p:nvPr/>
        </p:nvSpPr>
        <p:spPr>
          <a:xfrm>
            <a:off x="0" y="1728850"/>
            <a:ext cx="252600" cy="1698300"/>
          </a:xfrm>
          <a:prstGeom prst="rect">
            <a:avLst/>
          </a:prstGeom>
          <a:solidFill>
            <a:srgbClr val="2020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 name="رسم 2" descr="التنزيل من السحابة مع تعبئة خالصة">
            <a:extLst>
              <a:ext uri="{FF2B5EF4-FFF2-40B4-BE49-F238E27FC236}">
                <a16:creationId xmlns:a16="http://schemas.microsoft.com/office/drawing/2014/main" id="{E2D69C1D-A868-4EFD-90D8-FAAD35BB34C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084532" y="1840985"/>
            <a:ext cx="914400" cy="914400"/>
          </a:xfrm>
          <a:prstGeom prst="rect">
            <a:avLst/>
          </a:prstGeom>
        </p:spPr>
      </p:pic>
      <p:pic>
        <p:nvPicPr>
          <p:cNvPr id="5" name="رسم 4" descr="صور فورية مع تعبئة خالصة">
            <a:extLst>
              <a:ext uri="{FF2B5EF4-FFF2-40B4-BE49-F238E27FC236}">
                <a16:creationId xmlns:a16="http://schemas.microsoft.com/office/drawing/2014/main" id="{41377D18-9FE3-4E2B-BEC7-9A7E71953BC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8644" y="1807187"/>
            <a:ext cx="914400" cy="914400"/>
          </a:xfrm>
          <a:prstGeom prst="rect">
            <a:avLst/>
          </a:prstGeom>
        </p:spPr>
      </p:pic>
      <p:pic>
        <p:nvPicPr>
          <p:cNvPr id="7" name="رسم 6" descr="قلم خط فني مع تعبئة خالصة">
            <a:extLst>
              <a:ext uri="{FF2B5EF4-FFF2-40B4-BE49-F238E27FC236}">
                <a16:creationId xmlns:a16="http://schemas.microsoft.com/office/drawing/2014/main" id="{2ECE5634-CF7D-45DF-999C-0409CBABA63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241356" y="1728850"/>
            <a:ext cx="914400" cy="914400"/>
          </a:xfrm>
          <a:prstGeom prst="rect">
            <a:avLst/>
          </a:prstGeom>
        </p:spPr>
      </p:pic>
      <p:pic>
        <p:nvPicPr>
          <p:cNvPr id="9" name="رسم 8" descr="تعديلات وحياكة مع تعبئة خالصة">
            <a:extLst>
              <a:ext uri="{FF2B5EF4-FFF2-40B4-BE49-F238E27FC236}">
                <a16:creationId xmlns:a16="http://schemas.microsoft.com/office/drawing/2014/main" id="{7CB01278-FB4C-4CCD-98F8-5ECBCD5EB6CC}"/>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122500" y="1807187"/>
            <a:ext cx="914400" cy="9144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6408"/>
        </a:solidFill>
        <a:effectLst/>
      </p:bgPr>
    </p:bg>
    <p:spTree>
      <p:nvGrpSpPr>
        <p:cNvPr id="1" name="Shape 100"/>
        <p:cNvGrpSpPr/>
        <p:nvPr/>
      </p:nvGrpSpPr>
      <p:grpSpPr>
        <a:xfrm>
          <a:off x="0" y="0"/>
          <a:ext cx="0" cy="0"/>
          <a:chOff x="0" y="0"/>
          <a:chExt cx="0" cy="0"/>
        </a:xfrm>
      </p:grpSpPr>
      <p:pic>
        <p:nvPicPr>
          <p:cNvPr id="101" name="Google Shape;101;p17"/>
          <p:cNvPicPr preferRelativeResize="0"/>
          <p:nvPr/>
        </p:nvPicPr>
        <p:blipFill rotWithShape="1">
          <a:blip r:embed="rId3">
            <a:alphaModFix amt="43000"/>
          </a:blip>
          <a:srcRect l="64444" r="7140"/>
          <a:stretch/>
        </p:blipFill>
        <p:spPr>
          <a:xfrm>
            <a:off x="5552425" y="1245651"/>
            <a:ext cx="4091976" cy="2652175"/>
          </a:xfrm>
          <a:prstGeom prst="rect">
            <a:avLst/>
          </a:prstGeom>
          <a:noFill/>
          <a:ln>
            <a:noFill/>
          </a:ln>
        </p:spPr>
      </p:pic>
      <p:sp>
        <p:nvSpPr>
          <p:cNvPr id="102" name="Google Shape;102;p17"/>
          <p:cNvSpPr txBox="1"/>
          <p:nvPr/>
        </p:nvSpPr>
        <p:spPr>
          <a:xfrm>
            <a:off x="1698200" y="1844800"/>
            <a:ext cx="5954700" cy="1135800"/>
          </a:xfrm>
          <a:prstGeom prst="rect">
            <a:avLst/>
          </a:prstGeom>
          <a:noFill/>
          <a:ln>
            <a:noFill/>
          </a:ln>
        </p:spPr>
        <p:txBody>
          <a:bodyPr spcFirstLastPara="1" wrap="square" lIns="91425" tIns="91425" rIns="91425" bIns="91425" anchor="t" anchorCtr="0">
            <a:noAutofit/>
          </a:bodyPr>
          <a:lstStyle/>
          <a:p>
            <a:pPr marL="0" lvl="0" indent="0" algn="ctr" rtl="1">
              <a:spcBef>
                <a:spcPts val="0"/>
              </a:spcBef>
              <a:spcAft>
                <a:spcPts val="0"/>
              </a:spcAft>
              <a:buNone/>
            </a:pPr>
            <a:r>
              <a:rPr lang="ar-SA" sz="5500" b="1" dirty="0">
                <a:solidFill>
                  <a:schemeClr val="lt1"/>
                </a:solidFill>
                <a:latin typeface="Changa"/>
                <a:ea typeface="Changa"/>
                <a:cs typeface="Changa"/>
                <a:sym typeface="Changa"/>
              </a:rPr>
              <a:t>تفاصيل المحاضرة</a:t>
            </a:r>
            <a:endParaRPr sz="5500" b="1" dirty="0">
              <a:solidFill>
                <a:schemeClr val="lt1"/>
              </a:solidFill>
              <a:latin typeface="Changa"/>
              <a:ea typeface="Changa"/>
              <a:cs typeface="Changa"/>
              <a:sym typeface="Changa"/>
            </a:endParaRPr>
          </a:p>
        </p:txBody>
      </p:sp>
      <p:sp>
        <p:nvSpPr>
          <p:cNvPr id="103" name="Google Shape;103;p17"/>
          <p:cNvSpPr/>
          <p:nvPr/>
        </p:nvSpPr>
        <p:spPr>
          <a:xfrm>
            <a:off x="-1412300" y="-2064800"/>
            <a:ext cx="3909600" cy="3909600"/>
          </a:xfrm>
          <a:prstGeom prst="ellipse">
            <a:avLst/>
          </a:prstGeom>
          <a:noFill/>
          <a:ln w="1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18"/>
          <p:cNvSpPr/>
          <p:nvPr/>
        </p:nvSpPr>
        <p:spPr>
          <a:xfrm>
            <a:off x="719975" y="681650"/>
            <a:ext cx="3438900" cy="3974100"/>
          </a:xfrm>
          <a:prstGeom prst="rect">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r" rtl="0">
              <a:spcBef>
                <a:spcPts val="0"/>
              </a:spcBef>
              <a:spcAft>
                <a:spcPts val="0"/>
              </a:spcAft>
              <a:buNone/>
            </a:pPr>
            <a:r>
              <a:rPr lang="ar-SA" dirty="0"/>
              <a:t>طرق الحفظ كثيره أهمها 3 طرق</a:t>
            </a:r>
            <a:endParaRPr lang="en-US" dirty="0"/>
          </a:p>
          <a:p>
            <a:pPr marL="0" lvl="0" indent="0" algn="r" rtl="0">
              <a:spcBef>
                <a:spcPts val="0"/>
              </a:spcBef>
              <a:spcAft>
                <a:spcPts val="0"/>
              </a:spcAft>
              <a:buNone/>
            </a:pPr>
            <a:endParaRPr lang="ar-SA" dirty="0"/>
          </a:p>
          <a:p>
            <a:pPr marL="342900" lvl="0" indent="-342900" algn="r" rtl="1">
              <a:spcBef>
                <a:spcPts val="0"/>
              </a:spcBef>
              <a:spcAft>
                <a:spcPts val="0"/>
              </a:spcAft>
              <a:buFont typeface="+mj-lt"/>
              <a:buAutoNum type="arabicPeriod"/>
            </a:pPr>
            <a:r>
              <a:rPr lang="ar-SA" dirty="0"/>
              <a:t>الحفظ عن طريق الاون درايف</a:t>
            </a:r>
          </a:p>
          <a:p>
            <a:pPr marL="342900" lvl="0" indent="-342900" algn="r" rtl="1">
              <a:spcBef>
                <a:spcPts val="0"/>
              </a:spcBef>
              <a:spcAft>
                <a:spcPts val="0"/>
              </a:spcAft>
              <a:buFont typeface="+mj-lt"/>
              <a:buAutoNum type="arabicPeriod"/>
            </a:pPr>
            <a:r>
              <a:rPr lang="ar-SA" dirty="0"/>
              <a:t>الحفظ باسم في المكان المراد</a:t>
            </a:r>
          </a:p>
          <a:p>
            <a:pPr marL="342900" lvl="0" indent="-342900" algn="r" rtl="1">
              <a:spcBef>
                <a:spcPts val="0"/>
              </a:spcBef>
              <a:spcAft>
                <a:spcPts val="0"/>
              </a:spcAft>
              <a:buFont typeface="+mj-lt"/>
              <a:buAutoNum type="arabicPeriod"/>
            </a:pPr>
            <a:r>
              <a:rPr lang="ar-SA" dirty="0"/>
              <a:t>الحفظ بصيغة البي دي اف</a:t>
            </a:r>
          </a:p>
          <a:p>
            <a:pPr marL="342900" lvl="0" indent="-342900" algn="r" rtl="1">
              <a:spcBef>
                <a:spcPts val="0"/>
              </a:spcBef>
              <a:spcAft>
                <a:spcPts val="0"/>
              </a:spcAft>
              <a:buFont typeface="+mj-lt"/>
              <a:buAutoNum type="arabicPeriod"/>
            </a:pPr>
            <a:endParaRPr lang="ar-SA" dirty="0"/>
          </a:p>
          <a:p>
            <a:pPr lvl="0" algn="r" rtl="1">
              <a:spcBef>
                <a:spcPts val="0"/>
              </a:spcBef>
              <a:spcAft>
                <a:spcPts val="0"/>
              </a:spcAft>
            </a:pPr>
            <a:r>
              <a:rPr lang="ar-SA" dirty="0"/>
              <a:t>طرق الاغلاق </a:t>
            </a:r>
          </a:p>
          <a:p>
            <a:pPr lvl="0" algn="r" rtl="1">
              <a:spcBef>
                <a:spcPts val="0"/>
              </a:spcBef>
              <a:spcAft>
                <a:spcPts val="0"/>
              </a:spcAft>
            </a:pPr>
            <a:endParaRPr lang="ar-SA" dirty="0"/>
          </a:p>
          <a:p>
            <a:pPr marL="342900" lvl="0" indent="-342900" algn="r" rtl="1">
              <a:spcBef>
                <a:spcPts val="0"/>
              </a:spcBef>
              <a:spcAft>
                <a:spcPts val="0"/>
              </a:spcAft>
              <a:buFont typeface="+mj-lt"/>
              <a:buAutoNum type="arabicPeriod"/>
            </a:pPr>
            <a:r>
              <a:rPr lang="ar-SA" dirty="0"/>
              <a:t>من ملف اغلاق يغلق المستند فقط وليس التطبيق</a:t>
            </a:r>
          </a:p>
          <a:p>
            <a:pPr marL="342900" lvl="0" indent="-342900" algn="r" rtl="1">
              <a:spcBef>
                <a:spcPts val="0"/>
              </a:spcBef>
              <a:spcAft>
                <a:spcPts val="0"/>
              </a:spcAft>
              <a:buFont typeface="+mj-lt"/>
              <a:buAutoNum type="arabicPeriod"/>
            </a:pPr>
            <a:r>
              <a:rPr lang="ar-SA" dirty="0"/>
              <a:t>من الكيبورد </a:t>
            </a:r>
            <a:r>
              <a:rPr lang="ar-SA" dirty="0" err="1"/>
              <a:t>كونترل</a:t>
            </a:r>
            <a:r>
              <a:rPr lang="ar-SA" dirty="0"/>
              <a:t> و دبليو</a:t>
            </a:r>
          </a:p>
          <a:p>
            <a:pPr lvl="0" algn="r" rtl="1">
              <a:spcBef>
                <a:spcPts val="0"/>
              </a:spcBef>
              <a:spcAft>
                <a:spcPts val="0"/>
              </a:spcAft>
            </a:pPr>
            <a:endParaRPr dirty="0"/>
          </a:p>
        </p:txBody>
      </p:sp>
      <p:sp>
        <p:nvSpPr>
          <p:cNvPr id="109" name="Google Shape;109;p18"/>
          <p:cNvSpPr txBox="1">
            <a:spLocks noGrp="1"/>
          </p:cNvSpPr>
          <p:nvPr>
            <p:ph type="title" idx="4294967295"/>
          </p:nvPr>
        </p:nvSpPr>
        <p:spPr>
          <a:xfrm>
            <a:off x="5169549" y="633300"/>
            <a:ext cx="3254476" cy="747600"/>
          </a:xfrm>
          <a:prstGeom prst="rect">
            <a:avLst/>
          </a:prstGeom>
        </p:spPr>
        <p:txBody>
          <a:bodyPr spcFirstLastPara="1" wrap="square" lIns="91425" tIns="91425" rIns="91425" bIns="91425" anchor="ctr" anchorCtr="0">
            <a:noAutofit/>
          </a:bodyPr>
          <a:lstStyle/>
          <a:p>
            <a:pPr marL="0" lvl="0" indent="0" algn="ctr" rtl="1">
              <a:spcBef>
                <a:spcPts val="0"/>
              </a:spcBef>
              <a:spcAft>
                <a:spcPts val="0"/>
              </a:spcAft>
              <a:buNone/>
            </a:pPr>
            <a:r>
              <a:rPr lang="ar-SA" sz="3000" b="1" dirty="0">
                <a:solidFill>
                  <a:srgbClr val="FF6408"/>
                </a:solidFill>
                <a:latin typeface="Changa"/>
                <a:ea typeface="Changa"/>
                <a:cs typeface="Changa"/>
                <a:sym typeface="Changa"/>
              </a:rPr>
              <a:t>شريط المهام</a:t>
            </a:r>
            <a:endParaRPr sz="3000" b="1" dirty="0">
              <a:solidFill>
                <a:srgbClr val="FF6408"/>
              </a:solidFill>
              <a:latin typeface="Changa"/>
              <a:ea typeface="Changa"/>
              <a:cs typeface="Changa"/>
              <a:sym typeface="Changa"/>
            </a:endParaRPr>
          </a:p>
        </p:txBody>
      </p:sp>
      <p:sp>
        <p:nvSpPr>
          <p:cNvPr id="110" name="Google Shape;110;p18"/>
          <p:cNvSpPr txBox="1"/>
          <p:nvPr/>
        </p:nvSpPr>
        <p:spPr>
          <a:xfrm>
            <a:off x="5259925" y="1490925"/>
            <a:ext cx="3005400" cy="2895600"/>
          </a:xfrm>
          <a:prstGeom prst="rect">
            <a:avLst/>
          </a:prstGeom>
          <a:solidFill>
            <a:srgbClr val="FFFFFF"/>
          </a:solidFill>
          <a:ln w="9525" cap="flat" cmpd="sng">
            <a:solidFill>
              <a:srgbClr val="666666"/>
            </a:solidFill>
            <a:prstDash val="solid"/>
            <a:round/>
            <a:headEnd type="none" w="sm" len="sm"/>
            <a:tailEnd type="none" w="sm" len="sm"/>
          </a:ln>
        </p:spPr>
        <p:txBody>
          <a:bodyPr spcFirstLastPara="1" wrap="square" lIns="91425" tIns="91425" rIns="91425" bIns="91425" anchor="ctr" anchorCtr="0">
            <a:noAutofit/>
          </a:bodyPr>
          <a:lstStyle/>
          <a:p>
            <a:pPr marL="0" lvl="0" indent="0" algn="just" rtl="1">
              <a:spcBef>
                <a:spcPts val="0"/>
              </a:spcBef>
              <a:spcAft>
                <a:spcPts val="0"/>
              </a:spcAft>
              <a:buNone/>
            </a:pPr>
            <a:r>
              <a:rPr lang="ar-SA" sz="1500" dirty="0">
                <a:solidFill>
                  <a:srgbClr val="434343"/>
                </a:solidFill>
                <a:latin typeface="Changa"/>
                <a:ea typeface="Changa"/>
                <a:cs typeface="Changa"/>
                <a:sym typeface="Changa"/>
              </a:rPr>
              <a:t>شريط المهام هو الشريط الموجود اسفل شاشة الكمبيوتر ويوضع عليها اهم التطبيقات مثل تطبيق الوورد من قائمة ابداء نختار الوورد ثم كليك يمين ثم تثبيت في شريط المهام او نغط على الوورد ونسحبه الى شريط المهام ثم نفلته</a:t>
            </a:r>
            <a:endParaRPr sz="1500" dirty="0">
              <a:solidFill>
                <a:srgbClr val="434343"/>
              </a:solidFill>
              <a:latin typeface="Changa"/>
              <a:ea typeface="Changa"/>
              <a:cs typeface="Changa"/>
              <a:sym typeface="Changa"/>
            </a:endParaRPr>
          </a:p>
        </p:txBody>
      </p:sp>
      <p:sp>
        <p:nvSpPr>
          <p:cNvPr id="111" name="Google Shape;111;p18"/>
          <p:cNvSpPr/>
          <p:nvPr/>
        </p:nvSpPr>
        <p:spPr>
          <a:xfrm>
            <a:off x="0" y="0"/>
            <a:ext cx="1270500" cy="1380900"/>
          </a:xfrm>
          <a:prstGeom prst="halfFrame">
            <a:avLst>
              <a:gd name="adj1" fmla="val 33333"/>
              <a:gd name="adj2" fmla="val 33333"/>
            </a:avLst>
          </a:prstGeom>
          <a:solidFill>
            <a:srgbClr val="FF640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12;p18"/>
          <p:cNvSpPr/>
          <p:nvPr/>
        </p:nvSpPr>
        <p:spPr>
          <a:xfrm rot="10800000">
            <a:off x="7873500" y="3762600"/>
            <a:ext cx="1270500" cy="1380900"/>
          </a:xfrm>
          <a:prstGeom prst="halfFrame">
            <a:avLst>
              <a:gd name="adj1" fmla="val 33333"/>
              <a:gd name="adj2" fmla="val 33333"/>
            </a:avLst>
          </a:prstGeom>
          <a:solidFill>
            <a:srgbClr val="FF640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19"/>
          <p:cNvSpPr/>
          <p:nvPr/>
        </p:nvSpPr>
        <p:spPr>
          <a:xfrm rot="10800000">
            <a:off x="2485650" y="-48450"/>
            <a:ext cx="4172700" cy="928500"/>
          </a:xfrm>
          <a:prstGeom prst="snip2SameRect">
            <a:avLst>
              <a:gd name="adj1" fmla="val 50000"/>
              <a:gd name="adj2" fmla="val 0"/>
            </a:avLst>
          </a:prstGeom>
          <a:solidFill>
            <a:srgbClr val="FF640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19"/>
          <p:cNvSpPr txBox="1">
            <a:spLocks noGrp="1"/>
          </p:cNvSpPr>
          <p:nvPr>
            <p:ph type="title" idx="4294967295"/>
          </p:nvPr>
        </p:nvSpPr>
        <p:spPr>
          <a:xfrm>
            <a:off x="2635045" y="0"/>
            <a:ext cx="3280205" cy="747600"/>
          </a:xfrm>
          <a:prstGeom prst="rect">
            <a:avLst/>
          </a:prstGeom>
        </p:spPr>
        <p:txBody>
          <a:bodyPr spcFirstLastPara="1" wrap="square" lIns="91425" tIns="91425" rIns="91425" bIns="91425" anchor="ctr" anchorCtr="0">
            <a:noAutofit/>
          </a:bodyPr>
          <a:lstStyle/>
          <a:p>
            <a:pPr marL="0" lvl="0" indent="0" algn="ctr" rtl="1">
              <a:spcBef>
                <a:spcPts val="0"/>
              </a:spcBef>
              <a:spcAft>
                <a:spcPts val="0"/>
              </a:spcAft>
              <a:buNone/>
            </a:pPr>
            <a:r>
              <a:rPr lang="ar-SA" sz="3300" b="1" dirty="0">
                <a:solidFill>
                  <a:schemeClr val="lt1"/>
                </a:solidFill>
                <a:latin typeface="Changa"/>
                <a:ea typeface="Changa"/>
                <a:cs typeface="Changa"/>
                <a:sym typeface="Changa"/>
              </a:rPr>
              <a:t>إضافة خط للورد</a:t>
            </a:r>
            <a:endParaRPr sz="3300" b="1" dirty="0">
              <a:solidFill>
                <a:schemeClr val="lt1"/>
              </a:solidFill>
              <a:latin typeface="Changa"/>
              <a:ea typeface="Changa"/>
              <a:cs typeface="Changa"/>
              <a:sym typeface="Changa"/>
            </a:endParaRPr>
          </a:p>
        </p:txBody>
      </p:sp>
      <p:sp>
        <p:nvSpPr>
          <p:cNvPr id="119" name="Google Shape;119;p19"/>
          <p:cNvSpPr/>
          <p:nvPr/>
        </p:nvSpPr>
        <p:spPr>
          <a:xfrm>
            <a:off x="7589875" y="1649550"/>
            <a:ext cx="668700" cy="668700"/>
          </a:xfrm>
          <a:prstGeom prst="ellipse">
            <a:avLst/>
          </a:prstGeom>
          <a:solidFill>
            <a:srgbClr val="2020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19"/>
          <p:cNvSpPr/>
          <p:nvPr/>
        </p:nvSpPr>
        <p:spPr>
          <a:xfrm>
            <a:off x="3669063" y="1649550"/>
            <a:ext cx="668700" cy="668700"/>
          </a:xfrm>
          <a:prstGeom prst="ellipse">
            <a:avLst/>
          </a:prstGeom>
          <a:solidFill>
            <a:srgbClr val="2020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19"/>
          <p:cNvSpPr txBox="1">
            <a:spLocks noGrp="1"/>
          </p:cNvSpPr>
          <p:nvPr>
            <p:ph type="title" idx="4294967295"/>
          </p:nvPr>
        </p:nvSpPr>
        <p:spPr>
          <a:xfrm>
            <a:off x="7716475" y="1744650"/>
            <a:ext cx="415500" cy="478500"/>
          </a:xfrm>
          <a:prstGeom prst="rect">
            <a:avLst/>
          </a:prstGeom>
        </p:spPr>
        <p:txBody>
          <a:bodyPr spcFirstLastPara="1" wrap="square" lIns="91425" tIns="91425" rIns="91425" bIns="91425" anchor="ctr" anchorCtr="0">
            <a:noAutofit/>
          </a:bodyPr>
          <a:lstStyle/>
          <a:p>
            <a:pPr marL="0" lvl="0" indent="0" algn="ctr" rtl="1">
              <a:spcBef>
                <a:spcPts val="0"/>
              </a:spcBef>
              <a:spcAft>
                <a:spcPts val="0"/>
              </a:spcAft>
              <a:buNone/>
            </a:pPr>
            <a:r>
              <a:rPr lang="ar" sz="2400" b="1">
                <a:solidFill>
                  <a:schemeClr val="lt1"/>
                </a:solidFill>
                <a:latin typeface="Changa"/>
                <a:ea typeface="Changa"/>
                <a:cs typeface="Changa"/>
                <a:sym typeface="Changa"/>
              </a:rPr>
              <a:t>1</a:t>
            </a:r>
            <a:endParaRPr sz="2400" b="1">
              <a:solidFill>
                <a:schemeClr val="lt1"/>
              </a:solidFill>
              <a:latin typeface="Changa"/>
              <a:ea typeface="Changa"/>
              <a:cs typeface="Changa"/>
              <a:sym typeface="Changa"/>
            </a:endParaRPr>
          </a:p>
        </p:txBody>
      </p:sp>
      <p:sp>
        <p:nvSpPr>
          <p:cNvPr id="122" name="Google Shape;122;p19"/>
          <p:cNvSpPr txBox="1">
            <a:spLocks noGrp="1"/>
          </p:cNvSpPr>
          <p:nvPr>
            <p:ph type="title" idx="4294967295"/>
          </p:nvPr>
        </p:nvSpPr>
        <p:spPr>
          <a:xfrm>
            <a:off x="3800751" y="1729675"/>
            <a:ext cx="415500" cy="478500"/>
          </a:xfrm>
          <a:prstGeom prst="rect">
            <a:avLst/>
          </a:prstGeom>
        </p:spPr>
        <p:txBody>
          <a:bodyPr spcFirstLastPara="1" wrap="square" lIns="91425" tIns="91425" rIns="91425" bIns="91425" anchor="ctr" anchorCtr="0">
            <a:noAutofit/>
          </a:bodyPr>
          <a:lstStyle/>
          <a:p>
            <a:pPr marL="0" lvl="0" indent="0" algn="ctr" rtl="1">
              <a:spcBef>
                <a:spcPts val="0"/>
              </a:spcBef>
              <a:spcAft>
                <a:spcPts val="0"/>
              </a:spcAft>
              <a:buNone/>
            </a:pPr>
            <a:r>
              <a:rPr lang="ar" sz="2400" b="1" dirty="0">
                <a:solidFill>
                  <a:schemeClr val="lt1"/>
                </a:solidFill>
                <a:latin typeface="Changa"/>
                <a:ea typeface="Changa"/>
                <a:cs typeface="Changa"/>
                <a:sym typeface="Changa"/>
              </a:rPr>
              <a:t>2</a:t>
            </a:r>
            <a:endParaRPr sz="2400" b="1" dirty="0">
              <a:solidFill>
                <a:schemeClr val="lt1"/>
              </a:solidFill>
              <a:latin typeface="Changa"/>
              <a:ea typeface="Changa"/>
              <a:cs typeface="Changa"/>
              <a:sym typeface="Changa"/>
            </a:endParaRPr>
          </a:p>
        </p:txBody>
      </p:sp>
      <p:sp>
        <p:nvSpPr>
          <p:cNvPr id="125" name="Google Shape;125;p19"/>
          <p:cNvSpPr txBox="1">
            <a:spLocks noGrp="1"/>
          </p:cNvSpPr>
          <p:nvPr>
            <p:ph type="title" idx="4294967295"/>
          </p:nvPr>
        </p:nvSpPr>
        <p:spPr>
          <a:xfrm>
            <a:off x="4253588" y="1744650"/>
            <a:ext cx="415500" cy="478500"/>
          </a:xfrm>
          <a:prstGeom prst="rect">
            <a:avLst/>
          </a:prstGeom>
        </p:spPr>
        <p:txBody>
          <a:bodyPr spcFirstLastPara="1" wrap="square" lIns="91425" tIns="91425" rIns="91425" bIns="91425" anchor="ctr" anchorCtr="0">
            <a:noAutofit/>
          </a:bodyPr>
          <a:lstStyle/>
          <a:p>
            <a:pPr marL="0" lvl="0" indent="0" algn="ctr" rtl="1">
              <a:spcBef>
                <a:spcPts val="0"/>
              </a:spcBef>
              <a:spcAft>
                <a:spcPts val="0"/>
              </a:spcAft>
              <a:buNone/>
            </a:pPr>
            <a:r>
              <a:rPr lang="ar" sz="2400" b="1" dirty="0">
                <a:solidFill>
                  <a:schemeClr val="lt1"/>
                </a:solidFill>
                <a:latin typeface="Changa"/>
                <a:ea typeface="Changa"/>
                <a:cs typeface="Changa"/>
                <a:sym typeface="Changa"/>
              </a:rPr>
              <a:t>3</a:t>
            </a:r>
            <a:endParaRPr sz="2400" b="1" dirty="0">
              <a:solidFill>
                <a:schemeClr val="lt1"/>
              </a:solidFill>
              <a:latin typeface="Changa"/>
              <a:ea typeface="Changa"/>
              <a:cs typeface="Changa"/>
              <a:sym typeface="Changa"/>
            </a:endParaRPr>
          </a:p>
        </p:txBody>
      </p:sp>
      <p:sp>
        <p:nvSpPr>
          <p:cNvPr id="126" name="Google Shape;126;p19"/>
          <p:cNvSpPr txBox="1">
            <a:spLocks noGrp="1"/>
          </p:cNvSpPr>
          <p:nvPr>
            <p:ph type="title" idx="4294967295"/>
          </p:nvPr>
        </p:nvSpPr>
        <p:spPr>
          <a:xfrm>
            <a:off x="4253588" y="3057800"/>
            <a:ext cx="415500" cy="478500"/>
          </a:xfrm>
          <a:prstGeom prst="rect">
            <a:avLst/>
          </a:prstGeom>
        </p:spPr>
        <p:txBody>
          <a:bodyPr spcFirstLastPara="1" wrap="square" lIns="91425" tIns="91425" rIns="91425" bIns="91425" anchor="ctr" anchorCtr="0">
            <a:noAutofit/>
          </a:bodyPr>
          <a:lstStyle/>
          <a:p>
            <a:pPr marL="0" lvl="0" indent="0" algn="ctr" rtl="1">
              <a:spcBef>
                <a:spcPts val="0"/>
              </a:spcBef>
              <a:spcAft>
                <a:spcPts val="0"/>
              </a:spcAft>
              <a:buNone/>
            </a:pPr>
            <a:r>
              <a:rPr lang="ar" sz="2400" b="1" dirty="0">
                <a:solidFill>
                  <a:schemeClr val="lt1"/>
                </a:solidFill>
                <a:latin typeface="Changa"/>
                <a:ea typeface="Changa"/>
                <a:cs typeface="Changa"/>
                <a:sym typeface="Changa"/>
              </a:rPr>
              <a:t>4</a:t>
            </a:r>
            <a:endParaRPr sz="2400" b="1" dirty="0">
              <a:solidFill>
                <a:schemeClr val="lt1"/>
              </a:solidFill>
              <a:latin typeface="Changa"/>
              <a:ea typeface="Changa"/>
              <a:cs typeface="Changa"/>
              <a:sym typeface="Changa"/>
            </a:endParaRPr>
          </a:p>
        </p:txBody>
      </p:sp>
      <p:sp>
        <p:nvSpPr>
          <p:cNvPr id="127" name="Google Shape;127;p19"/>
          <p:cNvSpPr txBox="1"/>
          <p:nvPr/>
        </p:nvSpPr>
        <p:spPr>
          <a:xfrm>
            <a:off x="4841563" y="1649550"/>
            <a:ext cx="2686500" cy="2912618"/>
          </a:xfrm>
          <a:prstGeom prst="rect">
            <a:avLst/>
          </a:prstGeom>
          <a:noFill/>
          <a:ln>
            <a:noFill/>
          </a:ln>
        </p:spPr>
        <p:txBody>
          <a:bodyPr spcFirstLastPara="1" wrap="square" lIns="91425" tIns="91425" rIns="91425" bIns="91425" anchor="t" anchorCtr="0">
            <a:noAutofit/>
          </a:bodyPr>
          <a:lstStyle/>
          <a:p>
            <a:pPr algn="ctr" rtl="1"/>
            <a:r>
              <a:rPr lang="ar-SA" sz="1600" dirty="0">
                <a:solidFill>
                  <a:srgbClr val="434343"/>
                </a:solidFill>
                <a:latin typeface="Changa"/>
                <a:ea typeface="Changa"/>
                <a:cs typeface="Changa"/>
                <a:sym typeface="Changa"/>
              </a:rPr>
              <a:t>من موقع </a:t>
            </a:r>
            <a:r>
              <a:rPr lang="ar-SA" sz="1600" dirty="0" err="1">
                <a:solidFill>
                  <a:srgbClr val="434343"/>
                </a:solidFill>
                <a:latin typeface="Changa"/>
                <a:ea typeface="Changa"/>
                <a:cs typeface="Changa"/>
                <a:sym typeface="Changa"/>
              </a:rPr>
              <a:t>ارفونتس</a:t>
            </a:r>
            <a:r>
              <a:rPr lang="ar-SA" sz="1600" dirty="0">
                <a:solidFill>
                  <a:srgbClr val="434343"/>
                </a:solidFill>
                <a:latin typeface="Changa"/>
                <a:ea typeface="Changa"/>
                <a:cs typeface="Changa"/>
                <a:sym typeface="Changa"/>
              </a:rPr>
              <a:t> نختار الخط المطلوب ثم تنزيل من التنزيلات نختار </a:t>
            </a:r>
            <a:r>
              <a:rPr lang="ar-SA" sz="1600" dirty="0" err="1">
                <a:solidFill>
                  <a:srgbClr val="434343"/>
                </a:solidFill>
                <a:latin typeface="Changa"/>
                <a:ea typeface="Changa"/>
                <a:cs typeface="Changa"/>
                <a:sym typeface="Changa"/>
              </a:rPr>
              <a:t>المملف</a:t>
            </a:r>
            <a:r>
              <a:rPr lang="ar-SA" sz="1600" dirty="0">
                <a:solidFill>
                  <a:srgbClr val="434343"/>
                </a:solidFill>
                <a:latin typeface="Changa"/>
                <a:ea typeface="Changa"/>
                <a:cs typeface="Changa"/>
                <a:sym typeface="Changa"/>
              </a:rPr>
              <a:t> الذي تم تحميله ونفك الضغط عنه نفتح الملف بعد الفك ونختار ايقونة الخط فقط ونحفظ اسم الخط للبحث عنه لاحقا ننسخ ايقونة الخط نذهب للكمبيوتر قرص السي ثم ويندوز ثم فونت (ملف الخطوط) ثم لصق</a:t>
            </a:r>
          </a:p>
          <a:p>
            <a:pPr algn="ctr" rtl="1"/>
            <a:endParaRPr lang="ar-SA" sz="1600" dirty="0">
              <a:solidFill>
                <a:srgbClr val="434343"/>
              </a:solidFill>
              <a:latin typeface="Changa"/>
              <a:ea typeface="Changa"/>
              <a:cs typeface="Changa"/>
              <a:sym typeface="Changa"/>
            </a:endParaRPr>
          </a:p>
          <a:p>
            <a:pPr algn="ctr" rtl="1"/>
            <a:r>
              <a:rPr lang="ar-SA" sz="1600" dirty="0">
                <a:solidFill>
                  <a:srgbClr val="434343"/>
                </a:solidFill>
                <a:latin typeface="Changa"/>
                <a:ea typeface="Changa"/>
                <a:cs typeface="Changa"/>
                <a:sym typeface="Changa"/>
              </a:rPr>
              <a:t> </a:t>
            </a:r>
          </a:p>
          <a:p>
            <a:pPr marL="0" lvl="0" indent="0" algn="ctr" rtl="1">
              <a:spcBef>
                <a:spcPts val="0"/>
              </a:spcBef>
              <a:spcAft>
                <a:spcPts val="0"/>
              </a:spcAft>
              <a:buNone/>
            </a:pPr>
            <a:r>
              <a:rPr lang="ar-SA" dirty="0">
                <a:solidFill>
                  <a:srgbClr val="434343"/>
                </a:solidFill>
                <a:latin typeface="Changa"/>
                <a:ea typeface="Changa"/>
                <a:cs typeface="Changa"/>
                <a:sym typeface="Changa"/>
              </a:rPr>
              <a:t> </a:t>
            </a:r>
            <a:endParaRPr dirty="0">
              <a:solidFill>
                <a:srgbClr val="434343"/>
              </a:solidFill>
              <a:latin typeface="Changa"/>
              <a:ea typeface="Changa"/>
              <a:cs typeface="Changa"/>
              <a:sym typeface="Changa"/>
            </a:endParaRPr>
          </a:p>
        </p:txBody>
      </p:sp>
      <p:sp>
        <p:nvSpPr>
          <p:cNvPr id="128" name="Google Shape;128;p19"/>
          <p:cNvSpPr txBox="1"/>
          <p:nvPr/>
        </p:nvSpPr>
        <p:spPr>
          <a:xfrm>
            <a:off x="963895" y="1634575"/>
            <a:ext cx="2686500" cy="668700"/>
          </a:xfrm>
          <a:prstGeom prst="rect">
            <a:avLst/>
          </a:prstGeom>
          <a:noFill/>
          <a:ln>
            <a:noFill/>
          </a:ln>
        </p:spPr>
        <p:txBody>
          <a:bodyPr spcFirstLastPara="1" wrap="square" lIns="91425" tIns="91425" rIns="91425" bIns="91425" anchor="t" anchorCtr="0">
            <a:noAutofit/>
          </a:bodyPr>
          <a:lstStyle/>
          <a:p>
            <a:pPr marL="0" lvl="0" indent="0" algn="ctr" rtl="1">
              <a:spcBef>
                <a:spcPts val="0"/>
              </a:spcBef>
              <a:spcAft>
                <a:spcPts val="0"/>
              </a:spcAft>
              <a:buNone/>
            </a:pPr>
            <a:r>
              <a:rPr lang="ar-SA" dirty="0">
                <a:solidFill>
                  <a:srgbClr val="434343"/>
                </a:solidFill>
                <a:latin typeface="Changa"/>
                <a:ea typeface="Changa"/>
                <a:cs typeface="Changa"/>
                <a:sym typeface="Changa"/>
              </a:rPr>
              <a:t>بعد عملية فك الضغط نختار كلك يمين تثبيت</a:t>
            </a:r>
          </a:p>
        </p:txBody>
      </p:sp>
      <p:sp>
        <p:nvSpPr>
          <p:cNvPr id="129" name="Google Shape;129;p19"/>
          <p:cNvSpPr txBox="1"/>
          <p:nvPr/>
        </p:nvSpPr>
        <p:spPr>
          <a:xfrm>
            <a:off x="4841563" y="2953250"/>
            <a:ext cx="2686500" cy="668700"/>
          </a:xfrm>
          <a:prstGeom prst="rect">
            <a:avLst/>
          </a:prstGeom>
          <a:noFill/>
          <a:ln>
            <a:noFill/>
          </a:ln>
        </p:spPr>
        <p:txBody>
          <a:bodyPr spcFirstLastPara="1" wrap="square" lIns="91425" tIns="91425" rIns="91425" bIns="91425" anchor="t" anchorCtr="0">
            <a:noAutofit/>
          </a:bodyPr>
          <a:lstStyle/>
          <a:p>
            <a:pPr marL="0" lvl="0" indent="0" algn="ctr" rtl="1">
              <a:spcBef>
                <a:spcPts val="0"/>
              </a:spcBef>
              <a:spcAft>
                <a:spcPts val="0"/>
              </a:spcAft>
              <a:buNone/>
            </a:pPr>
            <a:endParaRPr dirty="0">
              <a:solidFill>
                <a:srgbClr val="434343"/>
              </a:solidFill>
              <a:latin typeface="Changa"/>
              <a:ea typeface="Changa"/>
              <a:cs typeface="Changa"/>
              <a:sym typeface="Changa"/>
            </a:endParaRPr>
          </a:p>
        </p:txBody>
      </p:sp>
      <p:sp>
        <p:nvSpPr>
          <p:cNvPr id="131" name="Google Shape;131;p19"/>
          <p:cNvSpPr/>
          <p:nvPr/>
        </p:nvSpPr>
        <p:spPr>
          <a:xfrm>
            <a:off x="-753750" y="3930550"/>
            <a:ext cx="2260200" cy="2169900"/>
          </a:xfrm>
          <a:prstGeom prst="ellipse">
            <a:avLst/>
          </a:prstGeom>
          <a:noFill/>
          <a:ln w="114300" cap="flat" cmpd="sng">
            <a:solidFill>
              <a:srgbClr val="20209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20"/>
          <p:cNvSpPr/>
          <p:nvPr/>
        </p:nvSpPr>
        <p:spPr>
          <a:xfrm>
            <a:off x="6906575" y="0"/>
            <a:ext cx="1794000" cy="295200"/>
          </a:xfrm>
          <a:prstGeom prst="rect">
            <a:avLst/>
          </a:prstGeom>
          <a:solidFill>
            <a:srgbClr val="202091"/>
          </a:solidFill>
          <a:ln w="9525" cap="flat" cmpd="sng">
            <a:solidFill>
              <a:srgbClr val="20209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137;p20"/>
          <p:cNvSpPr txBox="1">
            <a:spLocks noGrp="1"/>
          </p:cNvSpPr>
          <p:nvPr>
            <p:ph type="title" idx="4294967295"/>
          </p:nvPr>
        </p:nvSpPr>
        <p:spPr>
          <a:xfrm>
            <a:off x="6842375" y="295200"/>
            <a:ext cx="1922400" cy="747600"/>
          </a:xfrm>
          <a:prstGeom prst="rect">
            <a:avLst/>
          </a:prstGeom>
        </p:spPr>
        <p:txBody>
          <a:bodyPr spcFirstLastPara="1" wrap="square" lIns="91425" tIns="91425" rIns="91425" bIns="91425" anchor="ctr" anchorCtr="0">
            <a:noAutofit/>
          </a:bodyPr>
          <a:lstStyle/>
          <a:p>
            <a:pPr marL="0" lvl="0" indent="0" algn="ctr" rtl="1">
              <a:spcBef>
                <a:spcPts val="0"/>
              </a:spcBef>
              <a:spcAft>
                <a:spcPts val="0"/>
              </a:spcAft>
              <a:buNone/>
            </a:pPr>
            <a:r>
              <a:rPr lang="ar-SA" sz="2300" b="1" dirty="0">
                <a:solidFill>
                  <a:srgbClr val="202091"/>
                </a:solidFill>
                <a:latin typeface="Changa"/>
                <a:ea typeface="Changa"/>
                <a:cs typeface="Changa"/>
                <a:sym typeface="Changa"/>
              </a:rPr>
              <a:t>تنسيق صورة</a:t>
            </a:r>
            <a:endParaRPr sz="2300" b="1" dirty="0">
              <a:solidFill>
                <a:srgbClr val="202091"/>
              </a:solidFill>
              <a:latin typeface="Changa"/>
              <a:ea typeface="Changa"/>
              <a:cs typeface="Changa"/>
              <a:sym typeface="Changa"/>
            </a:endParaRPr>
          </a:p>
        </p:txBody>
      </p:sp>
      <p:sp>
        <p:nvSpPr>
          <p:cNvPr id="138" name="Google Shape;138;p20"/>
          <p:cNvSpPr/>
          <p:nvPr/>
        </p:nvSpPr>
        <p:spPr>
          <a:xfrm>
            <a:off x="719975" y="681650"/>
            <a:ext cx="3438900" cy="3974100"/>
          </a:xfrm>
          <a:prstGeom prst="rect">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20"/>
          <p:cNvSpPr txBox="1"/>
          <p:nvPr/>
        </p:nvSpPr>
        <p:spPr>
          <a:xfrm>
            <a:off x="5259925" y="1422099"/>
            <a:ext cx="3005400" cy="2895600"/>
          </a:xfrm>
          <a:prstGeom prst="rect">
            <a:avLst/>
          </a:prstGeom>
          <a:solidFill>
            <a:srgbClr val="FFFFFF"/>
          </a:solidFill>
          <a:ln w="9525" cap="flat" cmpd="sng">
            <a:solidFill>
              <a:srgbClr val="666666"/>
            </a:solidFill>
            <a:prstDash val="solid"/>
            <a:round/>
            <a:headEnd type="none" w="sm" len="sm"/>
            <a:tailEnd type="none" w="sm" len="sm"/>
          </a:ln>
        </p:spPr>
        <p:txBody>
          <a:bodyPr spcFirstLastPara="1" wrap="square" lIns="91425" tIns="91425" rIns="91425" bIns="91425" anchor="ctr" anchorCtr="0">
            <a:noAutofit/>
          </a:bodyPr>
          <a:lstStyle/>
          <a:p>
            <a:pPr marL="0" lvl="0" indent="0" algn="just" rtl="1">
              <a:spcBef>
                <a:spcPts val="0"/>
              </a:spcBef>
              <a:spcAft>
                <a:spcPts val="0"/>
              </a:spcAft>
              <a:buNone/>
            </a:pPr>
            <a:r>
              <a:rPr lang="ar-SA" sz="1500" dirty="0">
                <a:solidFill>
                  <a:srgbClr val="434343"/>
                </a:solidFill>
                <a:latin typeface="Changa"/>
                <a:ea typeface="Changa"/>
                <a:cs typeface="Changa"/>
                <a:sym typeface="Changa"/>
              </a:rPr>
              <a:t>شرح كامل ومفصل عن تنسيق صورة على </a:t>
            </a:r>
            <a:r>
              <a:rPr lang="ar-SA" sz="1500" dirty="0" err="1">
                <a:solidFill>
                  <a:srgbClr val="434343"/>
                </a:solidFill>
                <a:latin typeface="Changa"/>
                <a:ea typeface="Changa"/>
                <a:cs typeface="Changa"/>
                <a:sym typeface="Changa"/>
              </a:rPr>
              <a:t>هذاالرابط</a:t>
            </a:r>
            <a:r>
              <a:rPr lang="ar-SA" sz="1500" dirty="0">
                <a:solidFill>
                  <a:srgbClr val="434343"/>
                </a:solidFill>
                <a:latin typeface="Changa"/>
                <a:ea typeface="Changa"/>
                <a:cs typeface="Changa"/>
                <a:sym typeface="Changa"/>
              </a:rPr>
              <a:t> </a:t>
            </a:r>
            <a:endParaRPr sz="1500" dirty="0">
              <a:solidFill>
                <a:srgbClr val="434343"/>
              </a:solidFill>
              <a:latin typeface="Changa"/>
              <a:ea typeface="Changa"/>
              <a:cs typeface="Changa"/>
              <a:sym typeface="Changa"/>
            </a:endParaRPr>
          </a:p>
        </p:txBody>
      </p:sp>
      <p:sp>
        <p:nvSpPr>
          <p:cNvPr id="140" name="Google Shape;140;p20"/>
          <p:cNvSpPr/>
          <p:nvPr/>
        </p:nvSpPr>
        <p:spPr>
          <a:xfrm>
            <a:off x="-753750" y="3930550"/>
            <a:ext cx="2260200" cy="2169900"/>
          </a:xfrm>
          <a:prstGeom prst="ellipse">
            <a:avLst/>
          </a:prstGeom>
          <a:noFill/>
          <a:ln w="114300" cap="flat" cmpd="sng">
            <a:solidFill>
              <a:srgbClr val="FF640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مربع نص 7">
            <a:extLst>
              <a:ext uri="{FF2B5EF4-FFF2-40B4-BE49-F238E27FC236}">
                <a16:creationId xmlns:a16="http://schemas.microsoft.com/office/drawing/2014/main" id="{6C0632DB-210D-442C-AF14-13B075CA4E09}"/>
              </a:ext>
            </a:extLst>
          </p:cNvPr>
          <p:cNvSpPr txBox="1"/>
          <p:nvPr/>
        </p:nvSpPr>
        <p:spPr>
          <a:xfrm>
            <a:off x="719975" y="1166233"/>
            <a:ext cx="3360412" cy="2677656"/>
          </a:xfrm>
          <a:prstGeom prst="rect">
            <a:avLst/>
          </a:prstGeom>
          <a:noFill/>
        </p:spPr>
        <p:txBody>
          <a:bodyPr wrap="square">
            <a:spAutoFit/>
          </a:bodyPr>
          <a:lstStyle/>
          <a:p>
            <a:r>
              <a:rPr lang="en-US" dirty="0"/>
              <a:t>https://academy.hsoub.com/apps/productivity/office/microsoft-word/%D8%A7%D9%84%D8%B5%D9%88%D8%B1-%D9%81%D9%8A-%D9%88%D9%88%D8%B1%D8%AF-%D8%AA%D9%86%D8%B3%D9%8A%D9%82-%D8%A7%D9%84%D8%B5%D9%88%D8%B1-%D9%88%D9%85%D8%AD%D8%A7%D8%B0%D8%A7%D8%AA%D9%87%D8%A7-r223/</a:t>
            </a:r>
            <a:endParaRPr lang="ar-SA" dirty="0"/>
          </a:p>
        </p:txBody>
      </p:sp>
      <p:sp>
        <p:nvSpPr>
          <p:cNvPr id="7" name="سهم: لليسار 6">
            <a:extLst>
              <a:ext uri="{FF2B5EF4-FFF2-40B4-BE49-F238E27FC236}">
                <a16:creationId xmlns:a16="http://schemas.microsoft.com/office/drawing/2014/main" id="{D939E271-BEAD-48AA-92EE-6C69DDAD9D23}"/>
              </a:ext>
            </a:extLst>
          </p:cNvPr>
          <p:cNvSpPr/>
          <p:nvPr/>
        </p:nvSpPr>
        <p:spPr>
          <a:xfrm>
            <a:off x="5632600" y="3382297"/>
            <a:ext cx="1273975" cy="334297"/>
          </a:xfrm>
          <a:prstGeom prst="leftArrow">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6408"/>
        </a:solidFill>
        <a:effectLst/>
      </p:bgPr>
    </p:bg>
    <p:spTree>
      <p:nvGrpSpPr>
        <p:cNvPr id="1" name="Shape 144"/>
        <p:cNvGrpSpPr/>
        <p:nvPr/>
      </p:nvGrpSpPr>
      <p:grpSpPr>
        <a:xfrm>
          <a:off x="0" y="0"/>
          <a:ext cx="0" cy="0"/>
          <a:chOff x="0" y="0"/>
          <a:chExt cx="0" cy="0"/>
        </a:xfrm>
      </p:grpSpPr>
      <p:pic>
        <p:nvPicPr>
          <p:cNvPr id="145" name="Google Shape;145;p21"/>
          <p:cNvPicPr preferRelativeResize="0"/>
          <p:nvPr/>
        </p:nvPicPr>
        <p:blipFill rotWithShape="1">
          <a:blip r:embed="rId3">
            <a:alphaModFix amt="43000"/>
          </a:blip>
          <a:srcRect l="64444" r="7140"/>
          <a:stretch/>
        </p:blipFill>
        <p:spPr>
          <a:xfrm>
            <a:off x="4590275" y="1070175"/>
            <a:ext cx="4633498" cy="3003150"/>
          </a:xfrm>
          <a:prstGeom prst="rect">
            <a:avLst/>
          </a:prstGeom>
          <a:noFill/>
          <a:ln>
            <a:noFill/>
          </a:ln>
        </p:spPr>
      </p:pic>
      <p:pic>
        <p:nvPicPr>
          <p:cNvPr id="146" name="Google Shape;146;p21"/>
          <p:cNvPicPr preferRelativeResize="0"/>
          <p:nvPr/>
        </p:nvPicPr>
        <p:blipFill>
          <a:blip r:embed="rId4">
            <a:alphaModFix/>
          </a:blip>
          <a:stretch>
            <a:fillRect/>
          </a:stretch>
        </p:blipFill>
        <p:spPr>
          <a:xfrm>
            <a:off x="6754249" y="172225"/>
            <a:ext cx="2274376" cy="1278724"/>
          </a:xfrm>
          <a:prstGeom prst="rect">
            <a:avLst/>
          </a:prstGeom>
          <a:noFill/>
          <a:ln>
            <a:noFill/>
          </a:ln>
        </p:spPr>
      </p:pic>
      <p:pic>
        <p:nvPicPr>
          <p:cNvPr id="147" name="Google Shape;147;p21"/>
          <p:cNvPicPr preferRelativeResize="0"/>
          <p:nvPr/>
        </p:nvPicPr>
        <p:blipFill rotWithShape="1">
          <a:blip r:embed="rId3">
            <a:alphaModFix amt="43000"/>
          </a:blip>
          <a:srcRect l="64444" r="7140"/>
          <a:stretch/>
        </p:blipFill>
        <p:spPr>
          <a:xfrm>
            <a:off x="0" y="1070175"/>
            <a:ext cx="4633498" cy="3003150"/>
          </a:xfrm>
          <a:prstGeom prst="rect">
            <a:avLst/>
          </a:prstGeom>
          <a:noFill/>
          <a:ln>
            <a:noFill/>
          </a:ln>
        </p:spPr>
      </p:pic>
      <p:sp>
        <p:nvSpPr>
          <p:cNvPr id="148" name="Google Shape;148;p21"/>
          <p:cNvSpPr txBox="1">
            <a:spLocks noGrp="1"/>
          </p:cNvSpPr>
          <p:nvPr>
            <p:ph type="title" idx="4294967295"/>
          </p:nvPr>
        </p:nvSpPr>
        <p:spPr>
          <a:xfrm>
            <a:off x="3253500" y="2197950"/>
            <a:ext cx="2637000" cy="747600"/>
          </a:xfrm>
          <a:prstGeom prst="rect">
            <a:avLst/>
          </a:prstGeom>
        </p:spPr>
        <p:txBody>
          <a:bodyPr spcFirstLastPara="1" wrap="square" lIns="91425" tIns="91425" rIns="91425" bIns="91425" anchor="ctr" anchorCtr="0">
            <a:noAutofit/>
          </a:bodyPr>
          <a:lstStyle/>
          <a:p>
            <a:pPr marL="0" lvl="0" indent="0" algn="ctr" rtl="1">
              <a:spcBef>
                <a:spcPts val="0"/>
              </a:spcBef>
              <a:spcAft>
                <a:spcPts val="0"/>
              </a:spcAft>
              <a:buNone/>
            </a:pPr>
            <a:r>
              <a:rPr lang="ar" sz="3600" b="1">
                <a:solidFill>
                  <a:srgbClr val="FFFFFF"/>
                </a:solidFill>
                <a:latin typeface="Changa"/>
                <a:ea typeface="Changa"/>
                <a:cs typeface="Changa"/>
                <a:sym typeface="Changa"/>
              </a:rPr>
              <a:t>شكراً لكم</a:t>
            </a:r>
            <a:endParaRPr sz="3600" b="1">
              <a:solidFill>
                <a:srgbClr val="FFFFFF"/>
              </a:solidFill>
              <a:latin typeface="Changa"/>
              <a:ea typeface="Changa"/>
              <a:cs typeface="Changa"/>
              <a:sym typeface="Changa"/>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TotalTime>
  <Words>353</Words>
  <Application>Microsoft Office PowerPoint</Application>
  <PresentationFormat>عرض على الشاشة (16:9)</PresentationFormat>
  <Paragraphs>40</Paragraphs>
  <Slides>9</Slides>
  <Notes>9</Notes>
  <HiddenSlides>0</HiddenSlides>
  <MMClips>0</MMClips>
  <ScaleCrop>false</ScaleCrop>
  <HeadingPairs>
    <vt:vector size="6" baseType="variant">
      <vt:variant>
        <vt:lpstr>الخطوط المستخدمة</vt:lpstr>
      </vt:variant>
      <vt:variant>
        <vt:i4>2</vt:i4>
      </vt:variant>
      <vt:variant>
        <vt:lpstr>نسق</vt:lpstr>
      </vt:variant>
      <vt:variant>
        <vt:i4>1</vt:i4>
      </vt:variant>
      <vt:variant>
        <vt:lpstr>عناوين الشرائح</vt:lpstr>
      </vt:variant>
      <vt:variant>
        <vt:i4>9</vt:i4>
      </vt:variant>
    </vt:vector>
  </HeadingPairs>
  <TitlesOfParts>
    <vt:vector size="12" baseType="lpstr">
      <vt:lpstr>Arial</vt:lpstr>
      <vt:lpstr>Changa</vt:lpstr>
      <vt:lpstr>Simple Light</vt:lpstr>
      <vt:lpstr>مقدمة في الوورد</vt:lpstr>
      <vt:lpstr>عرض تقديمي في PowerPoint</vt:lpstr>
      <vt:lpstr>محاور المحاضرة</vt:lpstr>
      <vt:lpstr>المحاضرة بإختصار</vt:lpstr>
      <vt:lpstr>عرض تقديمي في PowerPoint</vt:lpstr>
      <vt:lpstr>شريط المهام</vt:lpstr>
      <vt:lpstr>إضافة خط للورد</vt:lpstr>
      <vt:lpstr>تنسيق صورة</vt:lpstr>
      <vt:lpstr>شكراً لكم</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مقدمة في الوورد</dc:title>
  <dc:creator>mxmood</dc:creator>
  <cp:lastModifiedBy>عزيزه ماطر العنزي</cp:lastModifiedBy>
  <cp:revision>7</cp:revision>
  <dcterms:modified xsi:type="dcterms:W3CDTF">2021-04-11T15:34:48Z</dcterms:modified>
</cp:coreProperties>
</file>