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23"/>
    <p:sldId id="257" r:id="rId24"/>
    <p:sldId id="258" r:id="rId25"/>
    <p:sldId id="259" r:id="rId26"/>
    <p:sldId id="260" r:id="rId27"/>
    <p:sldId id="261" r:id="rId28"/>
    <p:sldId id="262" r:id="rId29"/>
    <p:sldId id="263" r:id="rId30"/>
    <p:sldId id="264" r:id="rId31"/>
    <p:sldId id="265" r:id="rId32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Open Sans" charset="1" panose="020B0606030504020204"/>
      <p:regular r:id="rId10"/>
    </p:embeddedFont>
    <p:embeddedFont>
      <p:font typeface="Open Sans Bold" charset="1" panose="020B0806030504020204"/>
      <p:regular r:id="rId11"/>
    </p:embeddedFont>
    <p:embeddedFont>
      <p:font typeface="Open Sans Italics" charset="1" panose="020B0606030504020204"/>
      <p:regular r:id="rId12"/>
    </p:embeddedFont>
    <p:embeddedFont>
      <p:font typeface="Open Sans Bold Italics" charset="1" panose="020B0806030504020204"/>
      <p:regular r:id="rId13"/>
    </p:embeddedFont>
    <p:embeddedFont>
      <p:font typeface="Montserrat" charset="1" panose="00000500000000000000"/>
      <p:regular r:id="rId14"/>
    </p:embeddedFont>
    <p:embeddedFont>
      <p:font typeface="Montserrat Bold" charset="1" panose="00000600000000000000"/>
      <p:regular r:id="rId15"/>
    </p:embeddedFont>
    <p:embeddedFont>
      <p:font typeface="Montserrat Italics" charset="1" panose="00000500000000000000"/>
      <p:regular r:id="rId16"/>
    </p:embeddedFont>
    <p:embeddedFont>
      <p:font typeface="Montserrat Bold Italics" charset="1" panose="00000600000000000000"/>
      <p:regular r:id="rId17"/>
    </p:embeddedFont>
    <p:embeddedFont>
      <p:font typeface="Montalaq Light" charset="1" panose="00000500000000000000"/>
      <p:regular r:id="rId18"/>
    </p:embeddedFont>
    <p:embeddedFont>
      <p:font typeface="Montalaq Light Bold" charset="1" panose="00000500000000000000"/>
      <p:regular r:id="rId19"/>
    </p:embeddedFont>
    <p:embeddedFont>
      <p:font typeface="Montalaq" charset="1" panose="00000500000000000000"/>
      <p:regular r:id="rId20"/>
    </p:embeddedFont>
    <p:embeddedFont>
      <p:font typeface="Montalaq Bold" charset="1" panose="00000500000000000000"/>
      <p:regular r:id="rId21"/>
    </p:embeddedFont>
    <p:embeddedFont>
      <p:font typeface="Galaxy" charset="1" panose="0200080000000000000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slides/slide1.xml" Type="http://schemas.openxmlformats.org/officeDocument/2006/relationships/slide"/><Relationship Id="rId24" Target="slides/slide2.xml" Type="http://schemas.openxmlformats.org/officeDocument/2006/relationships/slide"/><Relationship Id="rId25" Target="slides/slide3.xml" Type="http://schemas.openxmlformats.org/officeDocument/2006/relationships/slide"/><Relationship Id="rId26" Target="slides/slide4.xml" Type="http://schemas.openxmlformats.org/officeDocument/2006/relationships/slide"/><Relationship Id="rId27" Target="slides/slide5.xml" Type="http://schemas.openxmlformats.org/officeDocument/2006/relationships/slide"/><Relationship Id="rId28" Target="slides/slide6.xml" Type="http://schemas.openxmlformats.org/officeDocument/2006/relationships/slide"/><Relationship Id="rId29" Target="slides/slide7.xml" Type="http://schemas.openxmlformats.org/officeDocument/2006/relationships/slide"/><Relationship Id="rId3" Target="viewProps.xml" Type="http://schemas.openxmlformats.org/officeDocument/2006/relationships/viewProps"/><Relationship Id="rId30" Target="slides/slide8.xml" Type="http://schemas.openxmlformats.org/officeDocument/2006/relationships/slide"/><Relationship Id="rId31" Target="slides/slide9.xml" Type="http://schemas.openxmlformats.org/officeDocument/2006/relationships/slide"/><Relationship Id="rId32" Target="slides/slide10.xml" Type="http://schemas.openxmlformats.org/officeDocument/2006/relationships/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2.png" Type="http://schemas.openxmlformats.org/officeDocument/2006/relationships/image"/><Relationship Id="rId6" Target="../media/image3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2.png" Type="http://schemas.openxmlformats.org/officeDocument/2006/relationships/image"/><Relationship Id="rId6" Target="../media/image3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2.jpeg" Type="http://schemas.openxmlformats.org/officeDocument/2006/relationships/image"/><Relationship Id="rId5" Target="../media/image2.png" Type="http://schemas.openxmlformats.org/officeDocument/2006/relationships/image"/><Relationship Id="rId6" Target="../media/image3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3.jpeg" Type="http://schemas.openxmlformats.org/officeDocument/2006/relationships/image"/><Relationship Id="rId5" Target="../media/image2.png" Type="http://schemas.openxmlformats.org/officeDocument/2006/relationships/image"/><Relationship Id="rId6" Target="../media/image3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2.png" Type="http://schemas.openxmlformats.org/officeDocument/2006/relationships/image"/><Relationship Id="rId6" Target="../media/image3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2.png" Type="http://schemas.openxmlformats.org/officeDocument/2006/relationships/image"/><Relationship Id="rId5" Target="../media/image3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23A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279636" y="6145086"/>
            <a:ext cx="9142459" cy="9142459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0457947" y="2085986"/>
            <a:ext cx="6892543" cy="6115029"/>
            <a:chOff x="0" y="0"/>
            <a:chExt cx="9190057" cy="8153371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2"/>
            <a:srcRect l="12428" t="0" r="12428" b="0"/>
            <a:stretch>
              <a:fillRect/>
            </a:stretch>
          </p:blipFill>
          <p:spPr>
            <a:xfrm>
              <a:off x="0" y="0"/>
              <a:ext cx="9190057" cy="8153371"/>
            </a:xfrm>
            <a:prstGeom prst="rect">
              <a:avLst/>
            </a:prstGeom>
          </p:spPr>
        </p:pic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9158642" y="2740150"/>
            <a:ext cx="4806700" cy="4806700"/>
          </a:xfrm>
          <a:prstGeom prst="rect">
            <a:avLst/>
          </a:prstGeom>
        </p:spPr>
      </p:pic>
      <p:sp>
        <p:nvSpPr>
          <p:cNvPr name="AutoShape 7" id="7"/>
          <p:cNvSpPr/>
          <p:nvPr/>
        </p:nvSpPr>
        <p:spPr>
          <a:xfrm rot="0">
            <a:off x="6724932" y="7013865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-3542529" y="-3998959"/>
            <a:ext cx="9142459" cy="9142459"/>
            <a:chOff x="0" y="0"/>
            <a:chExt cx="6350000" cy="6350000"/>
          </a:xfrm>
        </p:grpSpPr>
        <p:sp>
          <p:nvSpPr>
            <p:cNvPr name="Freeform 9" id="9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940079" y="572271"/>
            <a:ext cx="1463309" cy="1703998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6208030" y="7554302"/>
            <a:ext cx="1463309" cy="1703998"/>
          </a:xfrm>
          <a:prstGeom prst="rect">
            <a:avLst/>
          </a:prstGeom>
        </p:spPr>
      </p:pic>
      <p:sp>
        <p:nvSpPr>
          <p:cNvPr name="TextBox 12" id="12"/>
          <p:cNvSpPr txBox="true"/>
          <p:nvPr/>
        </p:nvSpPr>
        <p:spPr>
          <a:xfrm rot="0">
            <a:off x="3349123" y="6818245"/>
            <a:ext cx="3187139" cy="4591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408"/>
              </a:lnSpc>
            </a:pPr>
            <a:r>
              <a:rPr lang="en-US" sz="3477" spc="-69">
                <a:solidFill>
                  <a:srgbClr val="FFFFFF"/>
                </a:solidFill>
                <a:cs typeface="Montalaq Light Bold"/>
              </a:rPr>
              <a:t>و لماذانحتاج إليه؟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040549" y="4231293"/>
            <a:ext cx="5979721" cy="12101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8369"/>
              </a:lnSpc>
            </a:pPr>
            <a:r>
              <a:rPr lang="en-US" sz="8539" spc="-170">
                <a:solidFill>
                  <a:srgbClr val="FFFFFF"/>
                </a:solidFill>
                <a:cs typeface="Galaxy"/>
              </a:rPr>
              <a:t>الأمن السيبراني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5599929" y="2806825"/>
            <a:ext cx="3420341" cy="4591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408"/>
              </a:lnSpc>
            </a:pPr>
            <a:r>
              <a:rPr lang="en-US" sz="3477" spc="-69">
                <a:solidFill>
                  <a:srgbClr val="FFFFFF"/>
                </a:solidFill>
                <a:cs typeface="Montalaq Light Bold"/>
              </a:rPr>
              <a:t>بدون تعقيد ماهو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23A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5024078" y="-5784660"/>
            <a:ext cx="9142459" cy="9142459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2041466" y="2312129"/>
            <a:ext cx="6892543" cy="6115029"/>
            <a:chOff x="0" y="0"/>
            <a:chExt cx="9190057" cy="8153371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2"/>
            <a:srcRect l="17272" t="12338" r="16855" b="0"/>
            <a:stretch>
              <a:fillRect/>
            </a:stretch>
          </p:blipFill>
          <p:spPr>
            <a:xfrm>
              <a:off x="0" y="0"/>
              <a:ext cx="9190057" cy="8153371"/>
            </a:xfrm>
            <a:prstGeom prst="rect">
              <a:avLst/>
            </a:prstGeom>
          </p:spPr>
        </p:pic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609680" y="949046"/>
            <a:ext cx="1463309" cy="1703998"/>
          </a:xfrm>
          <a:prstGeom prst="rect">
            <a:avLst/>
          </a:prstGeom>
        </p:spPr>
      </p:pic>
      <p:grpSp>
        <p:nvGrpSpPr>
          <p:cNvPr name="Group 7" id="7"/>
          <p:cNvGrpSpPr/>
          <p:nvPr/>
        </p:nvGrpSpPr>
        <p:grpSpPr>
          <a:xfrm rot="0">
            <a:off x="15006615" y="6929201"/>
            <a:ext cx="9142459" cy="9142459"/>
            <a:chOff x="0" y="0"/>
            <a:chExt cx="6350000" cy="6350000"/>
          </a:xfrm>
        </p:grpSpPr>
        <p:sp>
          <p:nvSpPr>
            <p:cNvPr name="Freeform 8" id="8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5381583" y="7575158"/>
            <a:ext cx="1463309" cy="1703998"/>
          </a:xfrm>
          <a:prstGeom prst="rect">
            <a:avLst/>
          </a:prstGeom>
        </p:spPr>
      </p:pic>
      <p:sp>
        <p:nvSpPr>
          <p:cNvPr name="AutoShape 10" id="10"/>
          <p:cNvSpPr/>
          <p:nvPr/>
        </p:nvSpPr>
        <p:spPr>
          <a:xfrm rot="0">
            <a:off x="12372216" y="1409982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1" id="11"/>
          <p:cNvSpPr/>
          <p:nvPr/>
        </p:nvSpPr>
        <p:spPr>
          <a:xfrm rot="0">
            <a:off x="2041466" y="9560496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pic>
        <p:nvPicPr>
          <p:cNvPr name="Picture 12" id="12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4055837" y="2653044"/>
            <a:ext cx="2057400" cy="2057400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9144000" y="4018694"/>
            <a:ext cx="4804945" cy="16052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184"/>
              </a:lnSpc>
            </a:pPr>
            <a:r>
              <a:rPr lang="en-US" sz="4270" spc="-85">
                <a:solidFill>
                  <a:srgbClr val="FFFFFF"/>
                </a:solidFill>
                <a:cs typeface="Montalaq"/>
              </a:rPr>
              <a:t>الهدف الرئيسي:</a:t>
            </a:r>
          </a:p>
          <a:p>
            <a:pPr>
              <a:lnSpc>
                <a:spcPts val="4184"/>
              </a:lnSpc>
            </a:pPr>
            <a:r>
              <a:rPr lang="en-US" sz="4270" spc="-85">
                <a:solidFill>
                  <a:srgbClr val="FFFFFF"/>
                </a:solidFill>
                <a:latin typeface="Montalaq"/>
              </a:rPr>
              <a:t> </a:t>
            </a:r>
          </a:p>
          <a:p>
            <a:pPr>
              <a:lnSpc>
                <a:spcPts val="4184"/>
              </a:lnSpc>
            </a:pPr>
            <a:r>
              <a:rPr lang="en-US" sz="4270" spc="-85">
                <a:solidFill>
                  <a:srgbClr val="FFFFFF"/>
                </a:solidFill>
                <a:cs typeface="Montalaq"/>
              </a:rPr>
              <a:t>رفع الوعي الرقمي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23A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006615" y="6937027"/>
            <a:ext cx="9142459" cy="9142459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4571229" y="-5738654"/>
            <a:ext cx="9142459" cy="9142459"/>
            <a:chOff x="0" y="0"/>
            <a:chExt cx="6350000" cy="6350000"/>
          </a:xfrm>
        </p:grpSpPr>
        <p:sp>
          <p:nvSpPr>
            <p:cNvPr name="Freeform 5" id="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444706" y="3917979"/>
            <a:ext cx="2439366" cy="2439366"/>
            <a:chOff x="0" y="0"/>
            <a:chExt cx="6350000" cy="6350000"/>
          </a:xfrm>
        </p:grpSpPr>
        <p:sp>
          <p:nvSpPr>
            <p:cNvPr name="Freeform 7" id="7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6CABB7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2429826" y="779986"/>
            <a:ext cx="12992363" cy="4711318"/>
            <a:chOff x="0" y="0"/>
            <a:chExt cx="17323150" cy="6281757"/>
          </a:xfrm>
        </p:grpSpPr>
        <p:pic>
          <p:nvPicPr>
            <p:cNvPr name="Picture 9" id="9"/>
            <p:cNvPicPr>
              <a:picLocks noChangeAspect="true"/>
            </p:cNvPicPr>
            <p:nvPr/>
          </p:nvPicPr>
          <p:blipFill>
            <a:blip r:embed="rId2"/>
            <a:srcRect l="0" t="22803" r="0" b="22803"/>
            <a:stretch>
              <a:fillRect/>
            </a:stretch>
          </p:blipFill>
          <p:spPr>
            <a:xfrm>
              <a:off x="0" y="0"/>
              <a:ext cx="17323150" cy="6281757"/>
            </a:xfrm>
            <a:prstGeom prst="rect">
              <a:avLst/>
            </a:prstGeom>
          </p:spPr>
        </p:pic>
      </p:grpSp>
      <p:pic>
        <p:nvPicPr>
          <p:cNvPr name="Picture 10" id="10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981362" y="383926"/>
            <a:ext cx="1463309" cy="1703998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5763367" y="7492919"/>
            <a:ext cx="1463309" cy="1703998"/>
          </a:xfrm>
          <a:prstGeom prst="rect">
            <a:avLst/>
          </a:prstGeom>
        </p:spPr>
      </p:pic>
      <p:sp>
        <p:nvSpPr>
          <p:cNvPr name="AutoShape 12" id="12"/>
          <p:cNvSpPr/>
          <p:nvPr/>
        </p:nvSpPr>
        <p:spPr>
          <a:xfrm rot="0">
            <a:off x="12372216" y="1409982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3" id="13"/>
          <p:cNvSpPr/>
          <p:nvPr/>
        </p:nvSpPr>
        <p:spPr>
          <a:xfrm rot="0">
            <a:off x="-2604408" y="9815670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4" id="14"/>
          <p:cNvSpPr txBox="true"/>
          <p:nvPr/>
        </p:nvSpPr>
        <p:spPr>
          <a:xfrm rot="0">
            <a:off x="11749939" y="5776248"/>
            <a:ext cx="3375366" cy="4474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334"/>
              </a:lnSpc>
            </a:pPr>
            <a:r>
              <a:rPr lang="en-US" sz="3402" spc="-68">
                <a:solidFill>
                  <a:srgbClr val="FFFFFF"/>
                </a:solidFill>
                <a:cs typeface="Montalaq"/>
              </a:rPr>
              <a:t>محاور الدورة: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836952" y="5872303"/>
            <a:ext cx="11183392" cy="67339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334"/>
              </a:lnSpc>
            </a:pPr>
            <a:r>
              <a:rPr lang="en-US" sz="3402" spc="-68">
                <a:solidFill>
                  <a:srgbClr val="FFFFFF"/>
                </a:solidFill>
                <a:cs typeface="Montalaq"/>
              </a:rPr>
              <a:t>مفهوم الأمن السيبراني</a:t>
            </a:r>
          </a:p>
          <a:p>
            <a:pPr>
              <a:lnSpc>
                <a:spcPts val="3334"/>
              </a:lnSpc>
            </a:pPr>
            <a:r>
              <a:rPr lang="en-US" sz="3402" spc="-68">
                <a:solidFill>
                  <a:srgbClr val="FFFFFF"/>
                </a:solidFill>
                <a:latin typeface="Montalaq"/>
              </a:rPr>
              <a:t> </a:t>
            </a:r>
          </a:p>
          <a:p>
            <a:pPr>
              <a:lnSpc>
                <a:spcPts val="3334"/>
              </a:lnSpc>
            </a:pPr>
            <a:r>
              <a:rPr lang="en-US" sz="3402" spc="-68">
                <a:solidFill>
                  <a:srgbClr val="FFFFFF"/>
                </a:solidFill>
                <a:cs typeface="Montalaq"/>
              </a:rPr>
              <a:t>الفرق بين الأمن السيبراني وأمن المعلومات</a:t>
            </a:r>
          </a:p>
          <a:p>
            <a:pPr>
              <a:lnSpc>
                <a:spcPts val="3334"/>
              </a:lnSpc>
            </a:pPr>
            <a:r>
              <a:rPr lang="en-US" sz="3402" spc="-68">
                <a:solidFill>
                  <a:srgbClr val="FFFFFF"/>
                </a:solidFill>
                <a:latin typeface="Montalaq"/>
              </a:rPr>
              <a:t> </a:t>
            </a:r>
          </a:p>
          <a:p>
            <a:pPr>
              <a:lnSpc>
                <a:spcPts val="3334"/>
              </a:lnSpc>
            </a:pPr>
            <a:r>
              <a:rPr lang="en-US" sz="3402" spc="-68">
                <a:solidFill>
                  <a:srgbClr val="FFFFFF"/>
                </a:solidFill>
                <a:cs typeface="Montalaq"/>
              </a:rPr>
              <a:t>لماذا نحتاج إلى الأمن السيبراني</a:t>
            </a:r>
          </a:p>
          <a:p>
            <a:pPr>
              <a:lnSpc>
                <a:spcPts val="3334"/>
              </a:lnSpc>
            </a:pPr>
          </a:p>
          <a:p>
            <a:pPr>
              <a:lnSpc>
                <a:spcPts val="3334"/>
              </a:lnSpc>
            </a:pPr>
            <a:r>
              <a:rPr lang="en-US" sz="3402" spc="-68">
                <a:solidFill>
                  <a:srgbClr val="FFFFFF"/>
                </a:solidFill>
                <a:cs typeface="Montalaq"/>
              </a:rPr>
              <a:t>كيف تجعل من  نفسك هدفاً صعباً للتصيد</a:t>
            </a:r>
          </a:p>
          <a:p>
            <a:pPr>
              <a:lnSpc>
                <a:spcPts val="3334"/>
              </a:lnSpc>
            </a:pPr>
          </a:p>
          <a:p>
            <a:pPr>
              <a:lnSpc>
                <a:spcPts val="3334"/>
              </a:lnSpc>
            </a:pPr>
            <a:r>
              <a:rPr lang="en-US" sz="3402" spc="-68">
                <a:solidFill>
                  <a:srgbClr val="FFFFFF"/>
                </a:solidFill>
                <a:cs typeface="Montalaq"/>
              </a:rPr>
              <a:t>إرشادات أمنية عند استخدام الشبكات اللاسلكية العامة(WI-FI)</a:t>
            </a:r>
          </a:p>
          <a:p>
            <a:pPr>
              <a:lnSpc>
                <a:spcPts val="3334"/>
              </a:lnSpc>
            </a:pPr>
          </a:p>
          <a:p>
            <a:pPr>
              <a:lnSpc>
                <a:spcPts val="3334"/>
              </a:lnSpc>
            </a:pPr>
          </a:p>
          <a:p>
            <a:pPr>
              <a:lnSpc>
                <a:spcPts val="3334"/>
              </a:lnSpc>
            </a:pPr>
          </a:p>
          <a:p>
            <a:pPr>
              <a:lnSpc>
                <a:spcPts val="3334"/>
              </a:lnSpc>
            </a:pPr>
          </a:p>
          <a:p>
            <a:pPr>
              <a:lnSpc>
                <a:spcPts val="3334"/>
              </a:lnSpc>
            </a:pPr>
          </a:p>
          <a:p>
            <a:pPr>
              <a:lnSpc>
                <a:spcPts val="3334"/>
              </a:lnSpc>
            </a:pPr>
          </a:p>
          <a:p>
            <a:pPr>
              <a:lnSpc>
                <a:spcPts val="3334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23A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006615" y="6937027"/>
            <a:ext cx="9142459" cy="9142459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3542529" y="-4338362"/>
            <a:ext cx="9142459" cy="9142459"/>
            <a:chOff x="0" y="0"/>
            <a:chExt cx="6350000" cy="6350000"/>
          </a:xfrm>
        </p:grpSpPr>
        <p:sp>
          <p:nvSpPr>
            <p:cNvPr name="Freeform 5" id="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0" y="2290556"/>
            <a:ext cx="6892543" cy="6115029"/>
            <a:chOff x="0" y="0"/>
            <a:chExt cx="9190057" cy="8153371"/>
          </a:xfrm>
        </p:grpSpPr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2"/>
            <a:srcRect l="25727" t="0" r="7830" b="11579"/>
            <a:stretch>
              <a:fillRect/>
            </a:stretch>
          </p:blipFill>
          <p:spPr>
            <a:xfrm>
              <a:off x="0" y="0"/>
              <a:ext cx="9190057" cy="8153371"/>
            </a:xfrm>
            <a:prstGeom prst="rect">
              <a:avLst/>
            </a:prstGeom>
          </p:spPr>
        </p:pic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790879" y="1438557"/>
            <a:ext cx="1463309" cy="1703998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4878854" y="2817527"/>
            <a:ext cx="4806700" cy="48067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5422189" y="7624227"/>
            <a:ext cx="1463309" cy="1703998"/>
          </a:xfrm>
          <a:prstGeom prst="rect">
            <a:avLst/>
          </a:prstGeom>
        </p:spPr>
      </p:pic>
      <p:sp>
        <p:nvSpPr>
          <p:cNvPr name="AutoShape 11" id="11"/>
          <p:cNvSpPr/>
          <p:nvPr/>
        </p:nvSpPr>
        <p:spPr>
          <a:xfrm rot="0">
            <a:off x="12372216" y="1409982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2" id="12"/>
          <p:cNvSpPr/>
          <p:nvPr/>
        </p:nvSpPr>
        <p:spPr>
          <a:xfrm rot="0">
            <a:off x="1028700" y="9258300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3" id="13"/>
          <p:cNvSpPr txBox="true"/>
          <p:nvPr/>
        </p:nvSpPr>
        <p:spPr>
          <a:xfrm rot="0">
            <a:off x="6981608" y="5220877"/>
            <a:ext cx="7821122" cy="1517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049"/>
              </a:lnSpc>
            </a:pPr>
            <a:r>
              <a:rPr lang="en-US" sz="2499" spc="-109">
                <a:solidFill>
                  <a:srgbClr val="FFFFFF"/>
                </a:solidFill>
                <a:cs typeface="Montserrat"/>
              </a:rPr>
              <a:t>من أكثر المصطلحات الدارجة حديثاً  وخصوصاً مع التحول الرقمي الكبير الذي نشهده في وقتنا الحاضر حيث اصبح العالم يعتمد على التكنولوجيا أكثر من أي وقت مضى.</a:t>
            </a:r>
          </a:p>
          <a:p>
            <a:pPr>
              <a:lnSpc>
                <a:spcPts val="3049"/>
              </a:lnSpc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8423801" y="3451961"/>
            <a:ext cx="4562115" cy="9219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385"/>
              </a:lnSpc>
            </a:pPr>
            <a:r>
              <a:rPr lang="en-US" sz="6515" spc="-130">
                <a:solidFill>
                  <a:srgbClr val="FFFFFF"/>
                </a:solidFill>
                <a:cs typeface="Galaxy"/>
              </a:rPr>
              <a:t>الأمن السيبراني 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23A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006615" y="6937027"/>
            <a:ext cx="9142459" cy="9142459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3542529" y="-4338362"/>
            <a:ext cx="9142459" cy="9142459"/>
            <a:chOff x="0" y="0"/>
            <a:chExt cx="6350000" cy="6350000"/>
          </a:xfrm>
        </p:grpSpPr>
        <p:sp>
          <p:nvSpPr>
            <p:cNvPr name="Freeform 5" id="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0" y="2290556"/>
            <a:ext cx="6892543" cy="6115029"/>
            <a:chOff x="0" y="0"/>
            <a:chExt cx="9190057" cy="8153371"/>
          </a:xfrm>
        </p:grpSpPr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2"/>
            <a:srcRect l="0" t="93" r="24996" b="93"/>
            <a:stretch>
              <a:fillRect/>
            </a:stretch>
          </p:blipFill>
          <p:spPr>
            <a:xfrm>
              <a:off x="0" y="0"/>
              <a:ext cx="9190057" cy="8153371"/>
            </a:xfrm>
            <a:prstGeom prst="rect">
              <a:avLst/>
            </a:prstGeom>
          </p:spPr>
        </p:pic>
      </p:grpSp>
      <p:pic>
        <p:nvPicPr>
          <p:cNvPr name="Picture 8" id="8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790879" y="1438557"/>
            <a:ext cx="1463309" cy="1703998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4878854" y="2817527"/>
            <a:ext cx="4806700" cy="48067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5422189" y="7624227"/>
            <a:ext cx="1463309" cy="1703998"/>
          </a:xfrm>
          <a:prstGeom prst="rect">
            <a:avLst/>
          </a:prstGeom>
        </p:spPr>
      </p:pic>
      <p:sp>
        <p:nvSpPr>
          <p:cNvPr name="AutoShape 11" id="11"/>
          <p:cNvSpPr/>
          <p:nvPr/>
        </p:nvSpPr>
        <p:spPr>
          <a:xfrm rot="0">
            <a:off x="12372216" y="1409982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2" id="12"/>
          <p:cNvSpPr/>
          <p:nvPr/>
        </p:nvSpPr>
        <p:spPr>
          <a:xfrm rot="0">
            <a:off x="1028700" y="9258300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pic>
        <p:nvPicPr>
          <p:cNvPr name="Picture 13" id="13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83021" r="81420" b="0"/>
          <a:stretch>
            <a:fillRect/>
          </a:stretch>
        </p:blipFill>
        <p:spPr>
          <a:xfrm flipH="false" flipV="false" rot="0">
            <a:off x="14824969" y="4933979"/>
            <a:ext cx="393787" cy="419042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83021" r="81420" b="0"/>
          <a:stretch>
            <a:fillRect/>
          </a:stretch>
        </p:blipFill>
        <p:spPr>
          <a:xfrm flipH="false" flipV="false" rot="0">
            <a:off x="14824969" y="6542479"/>
            <a:ext cx="393787" cy="419042"/>
          </a:xfrm>
          <a:prstGeom prst="rect">
            <a:avLst/>
          </a:prstGeom>
        </p:spPr>
      </p:pic>
      <p:sp>
        <p:nvSpPr>
          <p:cNvPr name="TextBox 15" id="15"/>
          <p:cNvSpPr txBox="true"/>
          <p:nvPr/>
        </p:nvSpPr>
        <p:spPr>
          <a:xfrm rot="0">
            <a:off x="6946697" y="5021654"/>
            <a:ext cx="7821122" cy="3041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49"/>
              </a:lnSpc>
            </a:pPr>
            <a:r>
              <a:rPr lang="en-US" sz="2499" spc="-109">
                <a:solidFill>
                  <a:srgbClr val="FFFFFF"/>
                </a:solidFill>
                <a:cs typeface="Montserrat"/>
              </a:rPr>
              <a:t>هو عملية حماية البيانات ضد الهجمات الرقمية التي تهدف إلى الوصول  غير المصرح به إلى المعلومات الحساسة للاطلاع عليها، أو تغييرها ، أو اتلافها ، أو تعطيل الخدمات أو توجيهها بشكل خاطئ.</a:t>
            </a:r>
          </a:p>
          <a:p>
            <a:pPr algn="ctr">
              <a:lnSpc>
                <a:spcPts val="3049"/>
              </a:lnSpc>
            </a:pPr>
          </a:p>
          <a:p>
            <a:pPr algn="ctr">
              <a:lnSpc>
                <a:spcPts val="3049"/>
              </a:lnSpc>
            </a:pPr>
            <a:r>
              <a:rPr lang="en-US" sz="2499" spc="-109">
                <a:solidFill>
                  <a:srgbClr val="FFFFFF"/>
                </a:solidFill>
                <a:cs typeface="Montserrat"/>
              </a:rPr>
              <a:t>هو الجهد المستمر لحماية هذه الشبكات المتصلة بالشبكة وكافة البيانات من الاستخدام الغير مصرح به.</a:t>
            </a:r>
          </a:p>
          <a:p>
            <a:pPr>
              <a:lnSpc>
                <a:spcPts val="3049"/>
              </a:lnSpc>
            </a:pPr>
          </a:p>
          <a:p>
            <a:pPr>
              <a:lnSpc>
                <a:spcPts val="3049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13241514" y="2961260"/>
            <a:ext cx="1186179" cy="4387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363"/>
              </a:lnSpc>
            </a:pPr>
            <a:r>
              <a:rPr lang="en-US" sz="3432" spc="-68">
                <a:solidFill>
                  <a:srgbClr val="FFFFFF"/>
                </a:solidFill>
                <a:cs typeface="Montalaq"/>
              </a:rPr>
              <a:t>ماهو 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576201" y="3604361"/>
            <a:ext cx="4562115" cy="9219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6385"/>
              </a:lnSpc>
            </a:pPr>
            <a:r>
              <a:rPr lang="en-US" sz="6515" spc="-130">
                <a:solidFill>
                  <a:srgbClr val="FFFFFF"/>
                </a:solidFill>
                <a:cs typeface="Galaxy"/>
              </a:rPr>
              <a:t>الأمن السيبراني 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147074" y="3974621"/>
            <a:ext cx="429127" cy="4387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363"/>
              </a:lnSpc>
            </a:pPr>
            <a:r>
              <a:rPr lang="en-US" sz="3432" spc="-68">
                <a:solidFill>
                  <a:srgbClr val="FFFFFF"/>
                </a:solidFill>
                <a:cs typeface="Montalaq"/>
              </a:rPr>
              <a:t>؟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23A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006615" y="6937027"/>
            <a:ext cx="9142459" cy="9142459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3276712" y="-4571229"/>
            <a:ext cx="9142459" cy="9142459"/>
            <a:chOff x="0" y="0"/>
            <a:chExt cx="6350000" cy="6350000"/>
          </a:xfrm>
        </p:grpSpPr>
        <p:sp>
          <p:nvSpPr>
            <p:cNvPr name="Freeform 5" id="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294517" y="795833"/>
            <a:ext cx="1463309" cy="1703998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5422189" y="7624227"/>
            <a:ext cx="1463309" cy="1703998"/>
          </a:xfrm>
          <a:prstGeom prst="rect">
            <a:avLst/>
          </a:prstGeom>
        </p:spPr>
      </p:pic>
      <p:sp>
        <p:nvSpPr>
          <p:cNvPr name="AutoShape 8" id="8"/>
          <p:cNvSpPr/>
          <p:nvPr/>
        </p:nvSpPr>
        <p:spPr>
          <a:xfrm rot="0">
            <a:off x="12372216" y="1409982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9" id="9"/>
          <p:cNvSpPr/>
          <p:nvPr/>
        </p:nvSpPr>
        <p:spPr>
          <a:xfrm rot="0">
            <a:off x="1028700" y="9258300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pic>
        <p:nvPicPr>
          <p:cNvPr name="Picture 10" id="10"/>
          <p:cNvPicPr>
            <a:picLocks noChangeAspect="true"/>
          </p:cNvPicPr>
          <p:nvPr/>
        </p:nvPicPr>
        <p:blipFill>
          <a:blip r:embed="rId4"/>
          <a:srcRect l="0" t="0" r="0" b="0"/>
          <a:stretch>
            <a:fillRect/>
          </a:stretch>
        </p:blipFill>
        <p:spPr>
          <a:xfrm flipH="false" flipV="false" rot="0">
            <a:off x="339192" y="3111114"/>
            <a:ext cx="7226261" cy="4064772"/>
          </a:xfrm>
          <a:prstGeom prst="rect">
            <a:avLst/>
          </a:prstGeom>
        </p:spPr>
      </p:pic>
      <p:sp>
        <p:nvSpPr>
          <p:cNvPr name="TextBox 11" id="11"/>
          <p:cNvSpPr txBox="true"/>
          <p:nvPr/>
        </p:nvSpPr>
        <p:spPr>
          <a:xfrm rot="0">
            <a:off x="9589794" y="1931663"/>
            <a:ext cx="7117828" cy="7906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081"/>
              </a:lnSpc>
            </a:pPr>
            <a:r>
              <a:rPr lang="en-US" sz="3144" spc="-62">
                <a:solidFill>
                  <a:srgbClr val="FFFFFF"/>
                </a:solidFill>
                <a:cs typeface="Montalaq"/>
              </a:rPr>
              <a:t>الفرق بين الأمن السيبراني و أمن المعلومات ؟</a:t>
            </a:r>
          </a:p>
          <a:p>
            <a:pPr>
              <a:lnSpc>
                <a:spcPts val="3081"/>
              </a:lnSpc>
            </a:pPr>
          </a:p>
        </p:txBody>
      </p:sp>
      <p:pic>
        <p:nvPicPr>
          <p:cNvPr name="Picture 12" id="12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4878854" y="2817527"/>
            <a:ext cx="4806700" cy="4806700"/>
          </a:xfrm>
          <a:prstGeom prst="rect">
            <a:avLst/>
          </a:prstGeom>
        </p:spPr>
      </p:pic>
      <p:sp>
        <p:nvSpPr>
          <p:cNvPr name="TextBox 13" id="13"/>
          <p:cNvSpPr txBox="true"/>
          <p:nvPr/>
        </p:nvSpPr>
        <p:spPr>
          <a:xfrm rot="0">
            <a:off x="7974696" y="3787367"/>
            <a:ext cx="8179147" cy="10550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23"/>
              </a:lnSpc>
            </a:pPr>
            <a:r>
              <a:rPr lang="en-US" sz="3088">
                <a:solidFill>
                  <a:srgbClr val="6CABB7"/>
                </a:solidFill>
                <a:cs typeface="Open Sans"/>
              </a:rPr>
              <a:t>الأمن السيبراني</a:t>
            </a:r>
          </a:p>
          <a:p>
            <a:pPr algn="ctr">
              <a:lnSpc>
                <a:spcPts val="4323"/>
              </a:lnSpc>
            </a:pPr>
            <a:r>
              <a:rPr lang="en-US" sz="3088">
                <a:solidFill>
                  <a:srgbClr val="FFFFFF"/>
                </a:solidFill>
                <a:cs typeface="Open Sans"/>
              </a:rPr>
              <a:t>يعمل على حماية البيانات الرقمية فقط (إلكترونياً فقط)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154066" y="5213871"/>
            <a:ext cx="10223817" cy="1047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13"/>
              </a:lnSpc>
            </a:pPr>
            <a:r>
              <a:rPr lang="en-US" sz="3009">
                <a:solidFill>
                  <a:srgbClr val="6CABB7"/>
                </a:solidFill>
                <a:cs typeface="Open Sans"/>
              </a:rPr>
              <a:t>أمن المعلومات</a:t>
            </a:r>
          </a:p>
          <a:p>
            <a:pPr algn="ctr">
              <a:lnSpc>
                <a:spcPts val="4213"/>
              </a:lnSpc>
            </a:pPr>
            <a:r>
              <a:rPr lang="en-US" sz="3009">
                <a:solidFill>
                  <a:srgbClr val="FFFFFF"/>
                </a:solidFill>
                <a:cs typeface="Open Sans"/>
              </a:rPr>
              <a:t>يعمل على حماية البيانات الرقمية أو التقليدية( ورقياً وإلكترونياً)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23A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159015" y="7089427"/>
            <a:ext cx="9142459" cy="9142459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5574589" y="7776627"/>
            <a:ext cx="1463309" cy="1703998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 rot="0">
            <a:off x="-3390129" y="-4185962"/>
            <a:ext cx="9142459" cy="9142459"/>
            <a:chOff x="0" y="0"/>
            <a:chExt cx="6350000" cy="6350000"/>
          </a:xfrm>
        </p:grpSpPr>
        <p:sp>
          <p:nvSpPr>
            <p:cNvPr name="Freeform 6" id="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sp>
        <p:nvSpPr>
          <p:cNvPr name="TextBox 7" id="7"/>
          <p:cNvSpPr txBox="true"/>
          <p:nvPr/>
        </p:nvSpPr>
        <p:spPr>
          <a:xfrm rot="0">
            <a:off x="6892543" y="3525817"/>
            <a:ext cx="7497327" cy="3917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spc="-49">
                <a:solidFill>
                  <a:srgbClr val="6CABB7"/>
                </a:solidFill>
                <a:cs typeface="Montserrat"/>
              </a:rPr>
              <a:t>على المستوى الشخصي: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spc="-49">
                <a:solidFill>
                  <a:srgbClr val="FFFFFF"/>
                </a:solidFill>
                <a:cs typeface="Montserrat"/>
              </a:rPr>
              <a:t>نحتاج حماية هويتك وبياناتك وأمولك وأجهزتك الحاسوبية وهاتفك .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spc="-49">
                <a:solidFill>
                  <a:srgbClr val="6CABB7"/>
                </a:solidFill>
                <a:cs typeface="Montserrat"/>
              </a:rPr>
              <a:t>على مستوى المنشئة :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spc="-49">
                <a:solidFill>
                  <a:srgbClr val="FFFFFF"/>
                </a:solidFill>
                <a:cs typeface="Montserrat"/>
              </a:rPr>
              <a:t>يتحمل الجميع مسؤولية حماية سمعة المنظمة وبياناتها وعملائها.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spc="-49">
                <a:solidFill>
                  <a:srgbClr val="6CABB7"/>
                </a:solidFill>
                <a:cs typeface="Montserrat"/>
              </a:rPr>
              <a:t>على مستوى الدولة :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spc="-49">
                <a:solidFill>
                  <a:srgbClr val="FFFFFF"/>
                </a:solidFill>
                <a:cs typeface="Montserrat"/>
              </a:rPr>
              <a:t>فإن الأمن الوطني وسلامة المواطنين ورفاهيتهم هي المحك.</a:t>
            </a:r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943279" y="1590957"/>
            <a:ext cx="1463309" cy="1703998"/>
          </a:xfrm>
          <a:prstGeom prst="rect">
            <a:avLst/>
          </a:prstGeom>
        </p:spPr>
      </p:pic>
      <p:sp>
        <p:nvSpPr>
          <p:cNvPr name="AutoShape 9" id="9"/>
          <p:cNvSpPr/>
          <p:nvPr/>
        </p:nvSpPr>
        <p:spPr>
          <a:xfrm rot="0">
            <a:off x="12372216" y="1409982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0" id="10"/>
          <p:cNvSpPr/>
          <p:nvPr/>
        </p:nvSpPr>
        <p:spPr>
          <a:xfrm rot="0">
            <a:off x="1028700" y="9258300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1" id="11"/>
          <p:cNvGrpSpPr/>
          <p:nvPr/>
        </p:nvGrpSpPr>
        <p:grpSpPr>
          <a:xfrm rot="0">
            <a:off x="-474333" y="2987233"/>
            <a:ext cx="6670199" cy="4958841"/>
            <a:chOff x="0" y="0"/>
            <a:chExt cx="8893599" cy="6611788"/>
          </a:xfrm>
        </p:grpSpPr>
        <p:pic>
          <p:nvPicPr>
            <p:cNvPr name="Picture 12" id="12"/>
            <p:cNvPicPr>
              <a:picLocks noChangeAspect="true"/>
            </p:cNvPicPr>
            <p:nvPr/>
          </p:nvPicPr>
          <p:blipFill>
            <a:blip r:embed="rId4"/>
            <a:srcRect l="36403" t="15231" r="0" b="13848"/>
            <a:stretch>
              <a:fillRect/>
            </a:stretch>
          </p:blipFill>
          <p:spPr>
            <a:xfrm>
              <a:off x="0" y="0"/>
              <a:ext cx="8893599" cy="6611788"/>
            </a:xfrm>
            <a:prstGeom prst="rect">
              <a:avLst/>
            </a:prstGeom>
          </p:spPr>
        </p:pic>
      </p:grpSp>
      <p:pic>
        <p:nvPicPr>
          <p:cNvPr name="Picture 13" id="13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4878854" y="2817527"/>
            <a:ext cx="4806700" cy="4806700"/>
          </a:xfrm>
          <a:prstGeom prst="rect">
            <a:avLst/>
          </a:prstGeom>
        </p:spPr>
      </p:pic>
      <p:sp>
        <p:nvSpPr>
          <p:cNvPr name="TextBox 14" id="14"/>
          <p:cNvSpPr txBox="true"/>
          <p:nvPr/>
        </p:nvSpPr>
        <p:spPr>
          <a:xfrm rot="0">
            <a:off x="9698102" y="2884202"/>
            <a:ext cx="3187139" cy="4591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3408"/>
              </a:lnSpc>
            </a:pPr>
            <a:r>
              <a:rPr lang="en-US" sz="3477" spc="-69">
                <a:solidFill>
                  <a:srgbClr val="FFFFFF"/>
                </a:solidFill>
                <a:latin typeface="Montalaq Light Bold"/>
              </a:rPr>
              <a:t> لماذانحتاج إليه؟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23A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3542529" y="-4338362"/>
            <a:ext cx="9142459" cy="9142459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0" y="0"/>
            <a:ext cx="7225770" cy="481718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 rot="0">
            <a:off x="15006615" y="6929201"/>
            <a:ext cx="9142459" cy="9142459"/>
            <a:chOff x="0" y="0"/>
            <a:chExt cx="6350000" cy="6350000"/>
          </a:xfrm>
        </p:grpSpPr>
        <p:sp>
          <p:nvSpPr>
            <p:cNvPr name="Freeform 6" id="6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sp>
        <p:nvSpPr>
          <p:cNvPr name="TextBox 7" id="7"/>
          <p:cNvSpPr txBox="true"/>
          <p:nvPr/>
        </p:nvSpPr>
        <p:spPr>
          <a:xfrm rot="0">
            <a:off x="0" y="4984602"/>
            <a:ext cx="18288000" cy="44592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90"/>
              </a:lnSpc>
              <a:spcBef>
                <a:spcPct val="0"/>
              </a:spcBef>
            </a:pPr>
            <a:r>
              <a:rPr lang="en-US" sz="2564" spc="-51">
                <a:solidFill>
                  <a:srgbClr val="FFFFFF"/>
                </a:solidFill>
                <a:cs typeface="Montserrat"/>
              </a:rPr>
              <a:t>لا تحمل المرفقات في بريدك الإلكتروني قبل فحصها والتأكد من المرسل.</a:t>
            </a:r>
          </a:p>
          <a:p>
            <a:pPr algn="ctr">
              <a:lnSpc>
                <a:spcPts val="3590"/>
              </a:lnSpc>
              <a:spcBef>
                <a:spcPct val="0"/>
              </a:spcBef>
            </a:pPr>
            <a:r>
              <a:rPr lang="en-US" sz="2564" spc="-51">
                <a:solidFill>
                  <a:srgbClr val="FFFFFF"/>
                </a:solidFill>
                <a:cs typeface="Montserrat"/>
              </a:rPr>
              <a:t>فكر قبل أن تضغط على أي رابط أو عندما تنوي تعبئة بياناتك الشخصية والبنكية.</a:t>
            </a:r>
          </a:p>
          <a:p>
            <a:pPr algn="ctr">
              <a:lnSpc>
                <a:spcPts val="3590"/>
              </a:lnSpc>
              <a:spcBef>
                <a:spcPct val="0"/>
              </a:spcBef>
            </a:pPr>
            <a:r>
              <a:rPr lang="en-US" sz="2564" spc="-51">
                <a:solidFill>
                  <a:srgbClr val="FFFFFF"/>
                </a:solidFill>
                <a:cs typeface="Montserrat"/>
              </a:rPr>
              <a:t>حدث متصفح الإنترنت بشكل دوري لسد الثغرات التي قد يستغلها المهاجمون.</a:t>
            </a:r>
          </a:p>
          <a:p>
            <a:pPr algn="ctr">
              <a:lnSpc>
                <a:spcPts val="3590"/>
              </a:lnSpc>
              <a:spcBef>
                <a:spcPct val="0"/>
              </a:spcBef>
            </a:pPr>
            <a:r>
              <a:rPr lang="en-US" sz="2564" spc="-51">
                <a:solidFill>
                  <a:srgbClr val="FFFFFF"/>
                </a:solidFill>
                <a:cs typeface="Montserrat"/>
              </a:rPr>
              <a:t>كن على اطلاع بأساليب الخداع التي يسلكها المتصيدون لمهاجمتك وسرقة بياناتك ومعلوماتك.</a:t>
            </a:r>
          </a:p>
          <a:p>
            <a:pPr algn="ctr">
              <a:lnSpc>
                <a:spcPts val="3590"/>
              </a:lnSpc>
              <a:spcBef>
                <a:spcPct val="0"/>
              </a:spcBef>
            </a:pPr>
            <a:r>
              <a:rPr lang="en-US" sz="2564" spc="-51">
                <a:solidFill>
                  <a:srgbClr val="FFFFFF"/>
                </a:solidFill>
                <a:cs typeface="Montserrat"/>
              </a:rPr>
              <a:t>ثبت شريط أدوات مكافحة التصيد في متصفح الإنترنت لكي ينبهك بمواقع التصيد لتجنبها.</a:t>
            </a:r>
          </a:p>
          <a:p>
            <a:pPr algn="ctr">
              <a:lnSpc>
                <a:spcPts val="3590"/>
              </a:lnSpc>
              <a:spcBef>
                <a:spcPct val="0"/>
              </a:spcBef>
            </a:pPr>
            <a:r>
              <a:rPr lang="en-US" sz="2564" spc="-51">
                <a:solidFill>
                  <a:srgbClr val="FFFFFF"/>
                </a:solidFill>
                <a:cs typeface="Montserrat"/>
              </a:rPr>
              <a:t>اضبط إعدادات الخصوصية لجميع حساباتك من بريد إلكتروني وشبكات التواصل الاجتماعي وغيرها، وغير كلمة المرور بانتظام .</a:t>
            </a:r>
          </a:p>
          <a:p>
            <a:pPr algn="ctr">
              <a:lnSpc>
                <a:spcPts val="3590"/>
              </a:lnSpc>
              <a:spcBef>
                <a:spcPct val="0"/>
              </a:spcBef>
            </a:pPr>
            <a:r>
              <a:rPr lang="en-US" sz="2564" spc="-51">
                <a:solidFill>
                  <a:srgbClr val="FFFFFF"/>
                </a:solidFill>
                <a:cs typeface="Montserrat"/>
              </a:rPr>
              <a:t>استخدم برامج الحماية وجدران الحماية الأصلية وحدثها باستمرار ، و كذلك حدث نظام التشغيل والتطبيقات بشكل دوري.</a:t>
            </a:r>
          </a:p>
          <a:p>
            <a:pPr algn="ctr">
              <a:lnSpc>
                <a:spcPts val="3590"/>
              </a:lnSpc>
              <a:spcBef>
                <a:spcPct val="0"/>
              </a:spcBef>
            </a:pPr>
            <a:r>
              <a:rPr lang="en-US" sz="2564" spc="-51">
                <a:solidFill>
                  <a:srgbClr val="FFFFFF"/>
                </a:solidFill>
                <a:cs typeface="Montserrat"/>
              </a:rPr>
              <a:t>فكر دائماً بما تكتب وتشارك الأخرين به على شبكة الإنترنت وكذاك بما يكتبه عنك المقربون كي لا يساء استخدام معلوماتك.</a:t>
            </a:r>
          </a:p>
          <a:p>
            <a:pPr algn="ctr">
              <a:lnSpc>
                <a:spcPts val="3590"/>
              </a:lnSpc>
              <a:spcBef>
                <a:spcPct val="0"/>
              </a:spcBef>
            </a:pPr>
            <a:r>
              <a:rPr lang="en-US" sz="2564" spc="-51">
                <a:solidFill>
                  <a:srgbClr val="FFFFFF"/>
                </a:solidFill>
                <a:cs typeface="Montserrat"/>
              </a:rPr>
              <a:t>كن حذراً من النوافذ المنبثقة في متصفحك ولا تضغط على زر إلغاء الذي قد يحولك إلى مواقع التصيد بل اضغط على اكس الصغيرة في الزاوية العلوية من النافذة لإغلاقها.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8699313" y="1998114"/>
            <a:ext cx="6807101" cy="7457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48"/>
              </a:lnSpc>
              <a:spcBef>
                <a:spcPct val="0"/>
              </a:spcBef>
            </a:pPr>
            <a:r>
              <a:rPr lang="en-US" sz="4391" spc="-87">
                <a:solidFill>
                  <a:srgbClr val="FFFFFF"/>
                </a:solidFill>
                <a:cs typeface="Montalaq"/>
              </a:rPr>
              <a:t>أجعل نفسك هدفاً صعباً للتصيد</a:t>
            </a:r>
          </a:p>
        </p:txBody>
      </p:sp>
      <p:pic>
        <p:nvPicPr>
          <p:cNvPr name="Picture 9" id="9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13983" y="4076951"/>
            <a:ext cx="1463309" cy="1703998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5012261" y="10480"/>
            <a:ext cx="4806700" cy="4806700"/>
          </a:xfrm>
          <a:prstGeom prst="rect">
            <a:avLst/>
          </a:prstGeom>
        </p:spPr>
      </p:pic>
      <p:sp>
        <p:nvSpPr>
          <p:cNvPr name="AutoShape 11" id="11"/>
          <p:cNvSpPr/>
          <p:nvPr/>
        </p:nvSpPr>
        <p:spPr>
          <a:xfrm rot="0">
            <a:off x="0" y="9710813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2" id="12"/>
          <p:cNvSpPr/>
          <p:nvPr/>
        </p:nvSpPr>
        <p:spPr>
          <a:xfrm rot="0">
            <a:off x="13019202" y="1232107"/>
            <a:ext cx="5268798" cy="0"/>
          </a:xfrm>
          <a:prstGeom prst="line">
            <a:avLst/>
          </a:prstGeom>
          <a:ln cap="rnd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23A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000380" y="5105400"/>
            <a:ext cx="9940975" cy="2603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spc="-49">
                <a:solidFill>
                  <a:srgbClr val="FFFFFF"/>
                </a:solidFill>
                <a:cs typeface="Montserrat"/>
              </a:rPr>
              <a:t>لا تقم بالاتصال بشبكات لاسلكية عامة غير محمية.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spc="-49">
                <a:solidFill>
                  <a:srgbClr val="FFFFFF"/>
                </a:solidFill>
                <a:cs typeface="Montserrat"/>
              </a:rPr>
              <a:t>تجنب استخدام الشبكات اللاسلكية العامة عند الدخول لمواقع تتطلب بيانات حساسة.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spc="-49">
                <a:solidFill>
                  <a:srgbClr val="FFFFFF"/>
                </a:solidFill>
                <a:cs typeface="Montserrat"/>
              </a:rPr>
              <a:t>احرص على تثبيت وتحديث برامج الحماية في جهازك.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spc="-49">
                <a:solidFill>
                  <a:srgbClr val="FFFFFF"/>
                </a:solidFill>
                <a:cs typeface="Montserrat"/>
              </a:rPr>
              <a:t>احرص على تصفح المواقع التي تدعم بروتوكول hittps</a:t>
            </a:r>
          </a:p>
          <a:p>
            <a:pPr algn="ctr">
              <a:lnSpc>
                <a:spcPts val="3499"/>
              </a:lnSpc>
              <a:spcBef>
                <a:spcPct val="0"/>
              </a:spcBef>
            </a:pPr>
          </a:p>
        </p:txBody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rcRect l="23910" t="0" r="27456" b="0"/>
          <a:stretch>
            <a:fillRect/>
          </a:stretch>
        </p:blipFill>
        <p:spPr>
          <a:xfrm flipH="false" flipV="false" rot="0">
            <a:off x="0" y="0"/>
            <a:ext cx="4000380" cy="462694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4000380" y="0"/>
            <a:ext cx="4626940" cy="462694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4149805" y="1943520"/>
            <a:ext cx="11114931" cy="663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18"/>
              </a:lnSpc>
              <a:spcBef>
                <a:spcPct val="0"/>
              </a:spcBef>
            </a:pPr>
            <a:r>
              <a:rPr lang="en-US" sz="3870" spc="-77">
                <a:solidFill>
                  <a:srgbClr val="FFFFFF"/>
                </a:solidFill>
                <a:cs typeface="Montalaq"/>
              </a:rPr>
              <a:t>إرشادات أمنية عند استخدام الشبكات اللاسلكية العامة(WI-FI)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23A3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3542529" y="-3998959"/>
            <a:ext cx="9142459" cy="9142459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279636" y="6145086"/>
            <a:ext cx="9142459" cy="9142459"/>
            <a:chOff x="0" y="0"/>
            <a:chExt cx="6350000" cy="6350000"/>
          </a:xfrm>
        </p:grpSpPr>
        <p:sp>
          <p:nvSpPr>
            <p:cNvPr name="Freeform 5" id="5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1665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1F4C57"/>
            </a:solidFill>
          </p:spPr>
        </p:sp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028700" y="7761822"/>
            <a:ext cx="1463309" cy="1703998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4878854" y="2817527"/>
            <a:ext cx="4806700" cy="4806700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5929557" y="5048854"/>
            <a:ext cx="6428886" cy="6171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608"/>
              </a:lnSpc>
            </a:pPr>
            <a:r>
              <a:rPr lang="en-US" sz="4702" spc="-94">
                <a:solidFill>
                  <a:srgbClr val="FFFFFF"/>
                </a:solidFill>
                <a:cs typeface="Montalaq"/>
              </a:rPr>
              <a:t>شكرا لحسن استماعكم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DAFQl5mAygM</dc:identifier>
  <dcterms:modified xsi:type="dcterms:W3CDTF">2011-08-01T06:04:30Z</dcterms:modified>
  <cp:revision>1</cp:revision>
  <dc:title>Gray White Professional Strategic Marketing Presentation</dc:title>
</cp:coreProperties>
</file>