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18288000" cy="10287000"/>
  <p:notesSz cx="6858000" cy="9144000"/>
  <p:embeddedFontLst>
    <p:embeddedFont>
      <p:font typeface="Calibri" panose="020F0502020204030204" pitchFamily="34" charset="0"/>
      <p:regular r:id="rId24"/>
      <p:bold r:id="rId25"/>
    </p:embeddedFont>
    <p:embeddedFont>
      <p:font typeface="Mothanna" panose="020B0604020202020204" charset="-78"/>
      <p:regular r:id="rId26"/>
    </p:embeddedFont>
    <p:embeddedFont>
      <p:font typeface="Mothanna Bold" panose="020B0604020202020204" charset="-78"/>
      <p:regular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40" d="100"/>
          <a:sy n="40" d="100"/>
        </p:scale>
        <p:origin x="30" y="34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4.fntdata"/><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11/10/2022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11/10/2022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11/10/2022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11/10/2022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sv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3.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8.svg"/><Relationship Id="rId7" Type="http://schemas.openxmlformats.org/officeDocument/2006/relationships/image" Target="../media/image13.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17.svg"/></Relationships>
</file>

<file path=ppt/slides/_rels/slide4.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1.png"/><Relationship Id="rId3" Type="http://schemas.openxmlformats.org/officeDocument/2006/relationships/image" Target="../media/image11.svg"/><Relationship Id="rId7" Type="http://schemas.openxmlformats.org/officeDocument/2006/relationships/image" Target="../media/image15.svg"/><Relationship Id="rId12" Type="http://schemas.openxmlformats.org/officeDocument/2006/relationships/image" Target="../media/image20.pn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4.png"/><Relationship Id="rId11" Type="http://schemas.openxmlformats.org/officeDocument/2006/relationships/image" Target="../media/image17.svg"/><Relationship Id="rId5" Type="http://schemas.openxmlformats.org/officeDocument/2006/relationships/image" Target="../media/image13.svg"/><Relationship Id="rId15" Type="http://schemas.openxmlformats.org/officeDocument/2006/relationships/image" Target="../media/image23.png"/><Relationship Id="rId10" Type="http://schemas.openxmlformats.org/officeDocument/2006/relationships/image" Target="../media/image16.png"/><Relationship Id="rId4" Type="http://schemas.openxmlformats.org/officeDocument/2006/relationships/image" Target="../media/image12.png"/><Relationship Id="rId9" Type="http://schemas.openxmlformats.org/officeDocument/2006/relationships/image" Target="../media/image19.png"/><Relationship Id="rId14" Type="http://schemas.openxmlformats.org/officeDocument/2006/relationships/image" Target="../media/image22.png"/></Relationships>
</file>

<file path=ppt/slides/_rels/slide5.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image" Target="../media/image17.svg"/><Relationship Id="rId3" Type="http://schemas.openxmlformats.org/officeDocument/2006/relationships/image" Target="../media/image15.svg"/><Relationship Id="rId7" Type="http://schemas.openxmlformats.org/officeDocument/2006/relationships/image" Target="../media/image25.svg"/><Relationship Id="rId12" Type="http://schemas.openxmlformats.org/officeDocument/2006/relationships/image" Target="../media/image16.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24.png"/><Relationship Id="rId11" Type="http://schemas.openxmlformats.org/officeDocument/2006/relationships/image" Target="../media/image13.svg"/><Relationship Id="rId5" Type="http://schemas.openxmlformats.org/officeDocument/2006/relationships/image" Target="../media/image5.svg"/><Relationship Id="rId10" Type="http://schemas.openxmlformats.org/officeDocument/2006/relationships/image" Target="../media/image12.png"/><Relationship Id="rId4" Type="http://schemas.openxmlformats.org/officeDocument/2006/relationships/image" Target="../media/image4.png"/><Relationship Id="rId9" Type="http://schemas.openxmlformats.org/officeDocument/2006/relationships/image" Target="../media/image27.svg"/></Relationships>
</file>

<file path=ppt/slides/_rels/slide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9.svg"/><Relationship Id="rId7" Type="http://schemas.openxmlformats.org/officeDocument/2006/relationships/image" Target="../media/image4.png"/><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1.png"/><Relationship Id="rId5" Type="http://schemas.openxmlformats.org/officeDocument/2006/relationships/image" Target="../media/image31.svg"/><Relationship Id="rId4" Type="http://schemas.openxmlformats.org/officeDocument/2006/relationships/image" Target="../media/image30.png"/></Relationships>
</file>

<file path=ppt/slides/_rels/slide7.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32.png"/></Relationships>
</file>

<file path=ppt/slides/_rels/slide8.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33.png"/><Relationship Id="rId1" Type="http://schemas.openxmlformats.org/officeDocument/2006/relationships/slideLayout" Target="../slideLayouts/slideLayout7.xml"/><Relationship Id="rId4" Type="http://schemas.openxmlformats.org/officeDocument/2006/relationships/image" Target="../media/image35.png"/></Relationships>
</file>

<file path=ppt/slides/_rels/slide9.xml.rels><?xml version="1.0" encoding="UTF-8" standalone="yes"?>
<Relationships xmlns="http://schemas.openxmlformats.org/package/2006/relationships"><Relationship Id="rId8" Type="http://schemas.openxmlformats.org/officeDocument/2006/relationships/image" Target="../media/image37.svg"/><Relationship Id="rId3" Type="http://schemas.openxmlformats.org/officeDocument/2006/relationships/image" Target="../media/image17.svg"/><Relationship Id="rId7" Type="http://schemas.openxmlformats.org/officeDocument/2006/relationships/image" Target="../media/image36.png"/><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5.sv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39.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17.sv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39.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17.svg"/><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41.svg"/><Relationship Id="rId7" Type="http://schemas.openxmlformats.org/officeDocument/2006/relationships/image" Target="../media/image43.svg"/><Relationship Id="rId2" Type="http://schemas.openxmlformats.org/officeDocument/2006/relationships/image" Target="../media/image40.png"/><Relationship Id="rId1" Type="http://schemas.openxmlformats.org/officeDocument/2006/relationships/slideLayout" Target="../slideLayouts/slideLayout7.xml"/><Relationship Id="rId6" Type="http://schemas.openxmlformats.org/officeDocument/2006/relationships/image" Target="../media/image42.png"/><Relationship Id="rId5" Type="http://schemas.openxmlformats.org/officeDocument/2006/relationships/image" Target="../media/image8.svg"/><Relationship Id="rId10" Type="http://schemas.openxmlformats.org/officeDocument/2006/relationships/image" Target="../media/image46.png"/><Relationship Id="rId4" Type="http://schemas.openxmlformats.org/officeDocument/2006/relationships/image" Target="../media/image7.png"/><Relationship Id="rId9" Type="http://schemas.openxmlformats.org/officeDocument/2006/relationships/image" Target="../media/image45.png"/></Relationships>
</file>

<file path=ppt/slides/_rels/slide1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47.png"/></Relationships>
</file>

<file path=ppt/slides/_rels/slide14.xml.rels><?xml version="1.0" encoding="UTF-8" standalone="yes"?>
<Relationships xmlns="http://schemas.openxmlformats.org/package/2006/relationships"><Relationship Id="rId3" Type="http://schemas.openxmlformats.org/officeDocument/2006/relationships/image" Target="../media/image49.svg"/><Relationship Id="rId2" Type="http://schemas.openxmlformats.org/officeDocument/2006/relationships/image" Target="../media/image48.png"/><Relationship Id="rId1" Type="http://schemas.openxmlformats.org/officeDocument/2006/relationships/slideLayout" Target="../slideLayouts/slideLayout7.xml"/><Relationship Id="rId5" Type="http://schemas.openxmlformats.org/officeDocument/2006/relationships/image" Target="../media/image17.svg"/><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49.svg"/><Relationship Id="rId7" Type="http://schemas.openxmlformats.org/officeDocument/2006/relationships/image" Target="../media/image11.svg"/><Relationship Id="rId2" Type="http://schemas.openxmlformats.org/officeDocument/2006/relationships/image" Target="../media/image48.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17.sv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29.svg"/><Relationship Id="rId7" Type="http://schemas.openxmlformats.org/officeDocument/2006/relationships/image" Target="../media/image53.svg"/><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image" Target="../media/image52.png"/><Relationship Id="rId5" Type="http://schemas.openxmlformats.org/officeDocument/2006/relationships/image" Target="../media/image51.svg"/><Relationship Id="rId4" Type="http://schemas.openxmlformats.org/officeDocument/2006/relationships/image" Target="../media/image50.png"/><Relationship Id="rId9" Type="http://schemas.openxmlformats.org/officeDocument/2006/relationships/image" Target="../media/image55.svg"/></Relationships>
</file>

<file path=ppt/slides/_rels/slide17.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image" Target="../media/image15.svg"/><Relationship Id="rId7" Type="http://schemas.openxmlformats.org/officeDocument/2006/relationships/image" Target="../media/image5.sv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11.svg"/><Relationship Id="rId4" Type="http://schemas.openxmlformats.org/officeDocument/2006/relationships/image" Target="../media/image10.png"/><Relationship Id="rId9" Type="http://schemas.openxmlformats.org/officeDocument/2006/relationships/image" Target="../media/image57.svg"/></Relationships>
</file>

<file path=ppt/slides/_rels/slide18.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7.svg"/><Relationship Id="rId3" Type="http://schemas.openxmlformats.org/officeDocument/2006/relationships/image" Target="../media/image59.svg"/><Relationship Id="rId7" Type="http://schemas.openxmlformats.org/officeDocument/2006/relationships/image" Target="../media/image63.svg"/><Relationship Id="rId12" Type="http://schemas.openxmlformats.org/officeDocument/2006/relationships/image" Target="../media/image66.png"/><Relationship Id="rId2" Type="http://schemas.openxmlformats.org/officeDocument/2006/relationships/image" Target="../media/image58.png"/><Relationship Id="rId1" Type="http://schemas.openxmlformats.org/officeDocument/2006/relationships/slideLayout" Target="../slideLayouts/slideLayout7.xml"/><Relationship Id="rId6" Type="http://schemas.openxmlformats.org/officeDocument/2006/relationships/image" Target="../media/image62.png"/><Relationship Id="rId11" Type="http://schemas.openxmlformats.org/officeDocument/2006/relationships/image" Target="../media/image17.svg"/><Relationship Id="rId5" Type="http://schemas.openxmlformats.org/officeDocument/2006/relationships/image" Target="../media/image61.svg"/><Relationship Id="rId10" Type="http://schemas.openxmlformats.org/officeDocument/2006/relationships/image" Target="../media/image16.png"/><Relationship Id="rId4" Type="http://schemas.openxmlformats.org/officeDocument/2006/relationships/image" Target="../media/image60.png"/><Relationship Id="rId9" Type="http://schemas.openxmlformats.org/officeDocument/2006/relationships/image" Target="../media/image65.svg"/></Relationships>
</file>

<file path=ppt/slides/_rels/slide1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69.svg"/><Relationship Id="rId7" Type="http://schemas.openxmlformats.org/officeDocument/2006/relationships/image" Target="../media/image73.svg"/><Relationship Id="rId2" Type="http://schemas.openxmlformats.org/officeDocument/2006/relationships/image" Target="../media/image68.png"/><Relationship Id="rId1" Type="http://schemas.openxmlformats.org/officeDocument/2006/relationships/slideLayout" Target="../slideLayouts/slideLayout7.xml"/><Relationship Id="rId6" Type="http://schemas.openxmlformats.org/officeDocument/2006/relationships/image" Target="../media/image72.png"/><Relationship Id="rId11" Type="http://schemas.openxmlformats.org/officeDocument/2006/relationships/image" Target="../media/image11.svg"/><Relationship Id="rId5" Type="http://schemas.openxmlformats.org/officeDocument/2006/relationships/image" Target="../media/image71.svg"/><Relationship Id="rId10" Type="http://schemas.openxmlformats.org/officeDocument/2006/relationships/image" Target="../media/image10.png"/><Relationship Id="rId4" Type="http://schemas.openxmlformats.org/officeDocument/2006/relationships/image" Target="../media/image70.png"/><Relationship Id="rId9" Type="http://schemas.openxmlformats.org/officeDocument/2006/relationships/image" Target="../media/image5.svg"/></Relationships>
</file>

<file path=ppt/slides/_rels/slide2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75.jpeg"/><Relationship Id="rId7" Type="http://schemas.openxmlformats.org/officeDocument/2006/relationships/image" Target="../media/image11.svg"/><Relationship Id="rId2" Type="http://schemas.openxmlformats.org/officeDocument/2006/relationships/image" Target="../media/image74.png"/><Relationship Id="rId1" Type="http://schemas.openxmlformats.org/officeDocument/2006/relationships/slideLayout" Target="../slideLayouts/slideLayout7.xml"/><Relationship Id="rId6" Type="http://schemas.openxmlformats.org/officeDocument/2006/relationships/image" Target="../media/image10.png"/><Relationship Id="rId11" Type="http://schemas.openxmlformats.org/officeDocument/2006/relationships/image" Target="../media/image17.svg"/><Relationship Id="rId5" Type="http://schemas.openxmlformats.org/officeDocument/2006/relationships/image" Target="../media/image15.svg"/><Relationship Id="rId10" Type="http://schemas.openxmlformats.org/officeDocument/2006/relationships/image" Target="../media/image16.png"/><Relationship Id="rId4" Type="http://schemas.openxmlformats.org/officeDocument/2006/relationships/image" Target="../media/image14.png"/><Relationship Id="rId9" Type="http://schemas.openxmlformats.org/officeDocument/2006/relationships/image" Target="../media/image5.svg"/></Relationships>
</file>

<file path=ppt/slides/_rels/slide2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77.png"/><Relationship Id="rId7" Type="http://schemas.openxmlformats.org/officeDocument/2006/relationships/image" Target="../media/image10.png"/><Relationship Id="rId2" Type="http://schemas.openxmlformats.org/officeDocument/2006/relationships/image" Target="../media/image76.png"/><Relationship Id="rId1" Type="http://schemas.openxmlformats.org/officeDocument/2006/relationships/slideLayout" Target="../slideLayouts/slideLayout7.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78.svg"/></Relationships>
</file>

<file path=ppt/slides/_rels/slide22.xml.rels><?xml version="1.0" encoding="UTF-8" standalone="yes"?>
<Relationships xmlns="http://schemas.openxmlformats.org/package/2006/relationships"><Relationship Id="rId3" Type="http://schemas.openxmlformats.org/officeDocument/2006/relationships/image" Target="../media/image80.svg"/><Relationship Id="rId7" Type="http://schemas.openxmlformats.org/officeDocument/2006/relationships/image" Target="../media/image9.png"/><Relationship Id="rId2" Type="http://schemas.openxmlformats.org/officeDocument/2006/relationships/image" Target="../media/image79.png"/><Relationship Id="rId1" Type="http://schemas.openxmlformats.org/officeDocument/2006/relationships/slideLayout" Target="../slideLayouts/slideLayout7.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8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7795695"/>
            <a:ext cx="18288000" cy="2491305"/>
          </a:xfrm>
          <a:prstGeom prst="rect">
            <a:avLst/>
          </a:prstGeom>
          <a:solidFill>
            <a:srgbClr val="EDECED"/>
          </a:solidFill>
        </p:spPr>
      </p:sp>
      <p:pic>
        <p:nvPicPr>
          <p:cNvPr id="3" name="Picture 3"/>
          <p:cNvPicPr>
            <a:picLocks noChangeAspect="1"/>
          </p:cNvPicPr>
          <p:nvPr/>
        </p:nvPicPr>
        <p:blipFill>
          <a:blip r:embed="rId2"/>
          <a:srcRect/>
          <a:stretch>
            <a:fillRect/>
          </a:stretch>
        </p:blipFill>
        <p:spPr>
          <a:xfrm>
            <a:off x="4974902" y="4224301"/>
            <a:ext cx="8047393" cy="6062699"/>
          </a:xfrm>
          <a:prstGeom prst="rect">
            <a:avLst/>
          </a:prstGeom>
        </p:spPr>
      </p:pic>
      <p:grpSp>
        <p:nvGrpSpPr>
          <p:cNvPr id="4" name="Group 4"/>
          <p:cNvGrpSpPr/>
          <p:nvPr/>
        </p:nvGrpSpPr>
        <p:grpSpPr>
          <a:xfrm>
            <a:off x="3238925" y="1869079"/>
            <a:ext cx="11810151" cy="2185274"/>
            <a:chOff x="0" y="0"/>
            <a:chExt cx="15746868" cy="2913698"/>
          </a:xfrm>
        </p:grpSpPr>
        <p:sp>
          <p:nvSpPr>
            <p:cNvPr id="5" name="TextBox 5"/>
            <p:cNvSpPr txBox="1"/>
            <p:nvPr/>
          </p:nvSpPr>
          <p:spPr>
            <a:xfrm>
              <a:off x="0" y="1041506"/>
              <a:ext cx="15746868" cy="1876425"/>
            </a:xfrm>
            <a:prstGeom prst="rect">
              <a:avLst/>
            </a:prstGeom>
          </p:spPr>
          <p:txBody>
            <a:bodyPr lIns="0" tIns="0" rIns="0" bIns="0" rtlCol="0" anchor="t">
              <a:spAutoFit/>
            </a:bodyPr>
            <a:lstStyle/>
            <a:p>
              <a:pPr algn="ctr">
                <a:lnSpc>
                  <a:spcPts val="10800"/>
                </a:lnSpc>
              </a:pPr>
              <a:r>
                <a:rPr lang="en-US" sz="9000">
                  <a:solidFill>
                    <a:srgbClr val="F75B56"/>
                  </a:solidFill>
                  <a:cs typeface="Mothanna"/>
                </a:rPr>
                <a:t>التنمر الالكتروني</a:t>
              </a:r>
            </a:p>
          </p:txBody>
        </p:sp>
        <p:sp>
          <p:nvSpPr>
            <p:cNvPr id="6" name="TextBox 6"/>
            <p:cNvSpPr txBox="1"/>
            <p:nvPr/>
          </p:nvSpPr>
          <p:spPr>
            <a:xfrm>
              <a:off x="0" y="-71614"/>
              <a:ext cx="15746868" cy="1039495"/>
            </a:xfrm>
            <a:prstGeom prst="rect">
              <a:avLst/>
            </a:prstGeom>
          </p:spPr>
          <p:txBody>
            <a:bodyPr lIns="0" tIns="0" rIns="0" bIns="0" rtlCol="0" anchor="t">
              <a:spAutoFit/>
            </a:bodyPr>
            <a:lstStyle/>
            <a:p>
              <a:pPr algn="ctr">
                <a:lnSpc>
                  <a:spcPts val="6240"/>
                </a:lnSpc>
                <a:spcBef>
                  <a:spcPct val="0"/>
                </a:spcBef>
              </a:pPr>
              <a:r>
                <a:rPr lang="en-US" sz="4800">
                  <a:solidFill>
                    <a:srgbClr val="000000"/>
                  </a:solidFill>
                  <a:cs typeface="Mothanna"/>
                </a:rPr>
                <a:t>مرحبًا، أيها الحضور الكرام</a:t>
              </a:r>
            </a:p>
          </p:txBody>
        </p:sp>
      </p:grpSp>
      <p:pic>
        <p:nvPicPr>
          <p:cNvPr id="7" name="Picture 7"/>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15918374" y="0"/>
            <a:ext cx="2369626" cy="2369626"/>
          </a:xfrm>
          <a:prstGeom prst="rect">
            <a:avLst/>
          </a:prstGeom>
        </p:spPr>
      </p:pic>
      <p:pic>
        <p:nvPicPr>
          <p:cNvPr id="8" name="Picture 8"/>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5714816">
            <a:off x="16262958" y="7076183"/>
            <a:ext cx="3593022" cy="1365348"/>
          </a:xfrm>
          <a:prstGeom prst="rect">
            <a:avLst/>
          </a:prstGeom>
        </p:spPr>
      </p:pic>
      <p:pic>
        <p:nvPicPr>
          <p:cNvPr id="9" name="Picture 9"/>
          <p:cNvPicPr>
            <a:picLocks noChangeAspect="1"/>
          </p:cNvPicPr>
          <p:nvPr/>
        </p:nvPicPr>
        <p:blipFill>
          <a:blip r:embed="rId7"/>
          <a:srcRect/>
          <a:stretch>
            <a:fillRect/>
          </a:stretch>
        </p:blipFill>
        <p:spPr>
          <a:xfrm>
            <a:off x="1028700" y="8237210"/>
            <a:ext cx="2660277" cy="1772409"/>
          </a:xfrm>
          <a:prstGeom prst="rect">
            <a:avLst/>
          </a:prstGeom>
        </p:spPr>
      </p:pic>
      <p:pic>
        <p:nvPicPr>
          <p:cNvPr id="10" name="Picture 10"/>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1318342" flipH="1">
            <a:off x="8572395" y="-403216"/>
            <a:ext cx="4828443" cy="1580218"/>
          </a:xfrm>
          <a:prstGeom prst="rect">
            <a:avLst/>
          </a:prstGeom>
        </p:spPr>
      </p:pic>
      <p:sp>
        <p:nvSpPr>
          <p:cNvPr id="11" name="TextBox 11"/>
          <p:cNvSpPr txBox="1"/>
          <p:nvPr/>
        </p:nvSpPr>
        <p:spPr>
          <a:xfrm>
            <a:off x="1336091" y="9031288"/>
            <a:ext cx="2045494" cy="641985"/>
          </a:xfrm>
          <a:prstGeom prst="rect">
            <a:avLst/>
          </a:prstGeom>
        </p:spPr>
        <p:txBody>
          <a:bodyPr lIns="0" tIns="0" rIns="0" bIns="0" rtlCol="0" anchor="t">
            <a:spAutoFit/>
          </a:bodyPr>
          <a:lstStyle/>
          <a:p>
            <a:pPr algn="ctr">
              <a:lnSpc>
                <a:spcPts val="2600"/>
              </a:lnSpc>
              <a:spcBef>
                <a:spcPct val="0"/>
              </a:spcBef>
            </a:pPr>
            <a:r>
              <a:rPr lang="en-US" sz="2000">
                <a:solidFill>
                  <a:srgbClr val="000000"/>
                </a:solidFill>
                <a:cs typeface="Mothanna"/>
              </a:rPr>
              <a:t>إعداد و بحث و تنسيق</a:t>
            </a:r>
          </a:p>
          <a:p>
            <a:pPr algn="ctr">
              <a:lnSpc>
                <a:spcPts val="2470"/>
              </a:lnSpc>
              <a:spcBef>
                <a:spcPct val="0"/>
              </a:spcBef>
            </a:pPr>
            <a:r>
              <a:rPr lang="en-US" sz="1900">
                <a:solidFill>
                  <a:srgbClr val="000000"/>
                </a:solidFill>
                <a:cs typeface="Mothanna"/>
              </a:rPr>
              <a:t>أ/ عائشة السعد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7544467"/>
            <a:ext cx="18288000" cy="2742533"/>
          </a:xfrm>
          <a:prstGeom prst="rect">
            <a:avLst/>
          </a:prstGeom>
          <a:solidFill>
            <a:srgbClr val="EDECED"/>
          </a:solidFill>
        </p:spPr>
      </p:sp>
      <p:pic>
        <p:nvPicPr>
          <p:cNvPr id="3" name="Picture 3"/>
          <p:cNvPicPr>
            <a:picLocks noChangeAspect="1"/>
          </p:cNvPicPr>
          <p:nvPr/>
        </p:nvPicPr>
        <p:blipFill>
          <a:blip r:embed="rId2"/>
          <a:srcRect/>
          <a:stretch>
            <a:fillRect/>
          </a:stretch>
        </p:blipFill>
        <p:spPr>
          <a:xfrm>
            <a:off x="-182511" y="5387764"/>
            <a:ext cx="5697218" cy="4899236"/>
          </a:xfrm>
          <a:prstGeom prst="rect">
            <a:avLst/>
          </a:prstGeom>
        </p:spPr>
      </p:pic>
      <p:grpSp>
        <p:nvGrpSpPr>
          <p:cNvPr id="4" name="Group 4"/>
          <p:cNvGrpSpPr/>
          <p:nvPr/>
        </p:nvGrpSpPr>
        <p:grpSpPr>
          <a:xfrm>
            <a:off x="3470568" y="1984637"/>
            <a:ext cx="12976447" cy="4426350"/>
            <a:chOff x="0" y="0"/>
            <a:chExt cx="17301930" cy="5901800"/>
          </a:xfrm>
        </p:grpSpPr>
        <p:sp>
          <p:nvSpPr>
            <p:cNvPr id="5" name="TextBox 5"/>
            <p:cNvSpPr txBox="1"/>
            <p:nvPr/>
          </p:nvSpPr>
          <p:spPr>
            <a:xfrm>
              <a:off x="0" y="750593"/>
              <a:ext cx="17301930" cy="3185073"/>
            </a:xfrm>
            <a:prstGeom prst="rect">
              <a:avLst/>
            </a:prstGeom>
          </p:spPr>
          <p:txBody>
            <a:bodyPr lIns="0" tIns="0" rIns="0" bIns="0" rtlCol="0" anchor="t">
              <a:spAutoFit/>
            </a:bodyPr>
            <a:lstStyle/>
            <a:p>
              <a:pPr algn="ctr">
                <a:lnSpc>
                  <a:spcPts val="9358"/>
                </a:lnSpc>
              </a:pPr>
              <a:r>
                <a:rPr lang="en-US" sz="7798">
                  <a:solidFill>
                    <a:srgbClr val="F75B56"/>
                  </a:solidFill>
                  <a:cs typeface="Mothanna Bold"/>
                </a:rPr>
                <a:t>لا تتنمر .. لاتعتدي..</a:t>
              </a:r>
            </a:p>
            <a:p>
              <a:pPr algn="ctr">
                <a:lnSpc>
                  <a:spcPts val="9358"/>
                </a:lnSpc>
              </a:pPr>
              <a:endParaRPr lang="en-US" sz="7798">
                <a:solidFill>
                  <a:srgbClr val="F75B56"/>
                </a:solidFill>
                <a:cs typeface="Mothanna Bold"/>
              </a:endParaRPr>
            </a:p>
          </p:txBody>
        </p:sp>
        <p:sp>
          <p:nvSpPr>
            <p:cNvPr id="6" name="TextBox 6"/>
            <p:cNvSpPr txBox="1"/>
            <p:nvPr/>
          </p:nvSpPr>
          <p:spPr>
            <a:xfrm>
              <a:off x="471572" y="5100094"/>
              <a:ext cx="16358785" cy="807209"/>
            </a:xfrm>
            <a:prstGeom prst="rect">
              <a:avLst/>
            </a:prstGeom>
          </p:spPr>
          <p:txBody>
            <a:bodyPr lIns="0" tIns="0" rIns="0" bIns="0" rtlCol="0" anchor="t">
              <a:spAutoFit/>
            </a:bodyPr>
            <a:lstStyle/>
            <a:p>
              <a:pPr algn="ctr">
                <a:lnSpc>
                  <a:spcPts val="4798"/>
                </a:lnSpc>
              </a:pPr>
              <a:r>
                <a:rPr lang="en-US" sz="3691">
                  <a:solidFill>
                    <a:srgbClr val="211A15"/>
                  </a:solidFill>
                  <a:cs typeface="Mothanna Bold"/>
                </a:rPr>
                <a:t>لا للتنمر من أجل خلق نفوس و أجيال رائعة</a:t>
              </a:r>
            </a:p>
          </p:txBody>
        </p:sp>
      </p:grpSp>
      <p:pic>
        <p:nvPicPr>
          <p:cNvPr id="7" name="Picture 7"/>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324339" flipH="1">
            <a:off x="14701204" y="412200"/>
            <a:ext cx="1305515" cy="1595630"/>
          </a:xfrm>
          <a:prstGeom prst="rect">
            <a:avLst/>
          </a:prstGeom>
        </p:spPr>
      </p:pic>
      <p:pic>
        <p:nvPicPr>
          <p:cNvPr id="8" name="Picture 8"/>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1380136" flipH="1">
            <a:off x="14549111" y="7306396"/>
            <a:ext cx="1425772" cy="1742610"/>
          </a:xfrm>
          <a:prstGeom prst="rect">
            <a:avLst/>
          </a:prstGeom>
        </p:spPr>
      </p:pic>
      <p:pic>
        <p:nvPicPr>
          <p:cNvPr id="9" name="Picture 9"/>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1789248" flipH="1">
            <a:off x="-96377" y="586041"/>
            <a:ext cx="4077460" cy="133444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4323767" y="1340335"/>
            <a:ext cx="12670756" cy="781050"/>
          </a:xfrm>
          <a:prstGeom prst="rect">
            <a:avLst/>
          </a:prstGeom>
        </p:spPr>
        <p:txBody>
          <a:bodyPr lIns="0" tIns="0" rIns="0" bIns="0" rtlCol="0" anchor="t">
            <a:spAutoFit/>
          </a:bodyPr>
          <a:lstStyle/>
          <a:p>
            <a:pPr>
              <a:lnSpc>
                <a:spcPts val="6000"/>
              </a:lnSpc>
            </a:pPr>
            <a:r>
              <a:rPr lang="en-US" sz="5000">
                <a:solidFill>
                  <a:srgbClr val="F26419"/>
                </a:solidFill>
                <a:cs typeface="Mothanna"/>
              </a:rPr>
              <a:t>محاور الدورة</a:t>
            </a:r>
          </a:p>
        </p:txBody>
      </p:sp>
      <p:grpSp>
        <p:nvGrpSpPr>
          <p:cNvPr id="3" name="Group 3"/>
          <p:cNvGrpSpPr/>
          <p:nvPr/>
        </p:nvGrpSpPr>
        <p:grpSpPr>
          <a:xfrm>
            <a:off x="10199971" y="3711732"/>
            <a:ext cx="7028403" cy="5088257"/>
            <a:chOff x="0" y="0"/>
            <a:chExt cx="3751464" cy="2715896"/>
          </a:xfrm>
        </p:grpSpPr>
        <p:sp>
          <p:nvSpPr>
            <p:cNvPr id="4" name="Freeform 4"/>
            <p:cNvSpPr/>
            <p:nvPr/>
          </p:nvSpPr>
          <p:spPr>
            <a:xfrm>
              <a:off x="0" y="0"/>
              <a:ext cx="3751464" cy="2715896"/>
            </a:xfrm>
            <a:custGeom>
              <a:avLst/>
              <a:gdLst/>
              <a:ahLst/>
              <a:cxnLst/>
              <a:rect l="l" t="t" r="r" b="b"/>
              <a:pathLst>
                <a:path w="3751464" h="2715896">
                  <a:moveTo>
                    <a:pt x="3627005" y="2715896"/>
                  </a:moveTo>
                  <a:lnTo>
                    <a:pt x="124460" y="2715896"/>
                  </a:lnTo>
                  <a:cubicBezTo>
                    <a:pt x="55880" y="2715896"/>
                    <a:pt x="0" y="2660016"/>
                    <a:pt x="0" y="2591436"/>
                  </a:cubicBezTo>
                  <a:lnTo>
                    <a:pt x="0" y="124460"/>
                  </a:lnTo>
                  <a:cubicBezTo>
                    <a:pt x="0" y="55880"/>
                    <a:pt x="55880" y="0"/>
                    <a:pt x="124460" y="0"/>
                  </a:cubicBezTo>
                  <a:lnTo>
                    <a:pt x="3627005" y="0"/>
                  </a:lnTo>
                  <a:cubicBezTo>
                    <a:pt x="3695585" y="0"/>
                    <a:pt x="3751464" y="55880"/>
                    <a:pt x="3751464" y="124460"/>
                  </a:cubicBezTo>
                  <a:lnTo>
                    <a:pt x="3751464" y="2591436"/>
                  </a:lnTo>
                  <a:cubicBezTo>
                    <a:pt x="3751464" y="2660016"/>
                    <a:pt x="3695585" y="2715896"/>
                    <a:pt x="3627005" y="2715896"/>
                  </a:cubicBezTo>
                  <a:close/>
                </a:path>
              </a:pathLst>
            </a:custGeom>
            <a:solidFill>
              <a:srgbClr val="EDECED"/>
            </a:solidFill>
          </p:spPr>
        </p:sp>
      </p:grpSp>
      <p:pic>
        <p:nvPicPr>
          <p:cNvPr id="5" name="Picture 5"/>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1789248" flipH="1">
            <a:off x="-224905" y="692165"/>
            <a:ext cx="4077460" cy="1334442"/>
          </a:xfrm>
          <a:prstGeom prst="rect">
            <a:avLst/>
          </a:prstGeom>
        </p:spPr>
      </p:pic>
      <p:pic>
        <p:nvPicPr>
          <p:cNvPr id="6" name="Picture 6"/>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5714816">
            <a:off x="16262958" y="7076183"/>
            <a:ext cx="3593022" cy="1365348"/>
          </a:xfrm>
          <a:prstGeom prst="rect">
            <a:avLst/>
          </a:prstGeom>
        </p:spPr>
      </p:pic>
      <p:pic>
        <p:nvPicPr>
          <p:cNvPr id="7" name="Picture 7"/>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1380136" flipH="1">
            <a:off x="474754" y="8335096"/>
            <a:ext cx="1425772" cy="1742610"/>
          </a:xfrm>
          <a:prstGeom prst="rect">
            <a:avLst/>
          </a:prstGeom>
        </p:spPr>
      </p:pic>
      <p:sp>
        <p:nvSpPr>
          <p:cNvPr id="8" name="TextBox 8"/>
          <p:cNvSpPr txBox="1"/>
          <p:nvPr/>
        </p:nvSpPr>
        <p:spPr>
          <a:xfrm>
            <a:off x="10430194" y="4056682"/>
            <a:ext cx="6368978" cy="7552055"/>
          </a:xfrm>
          <a:prstGeom prst="rect">
            <a:avLst/>
          </a:prstGeom>
        </p:spPr>
        <p:txBody>
          <a:bodyPr lIns="0" tIns="0" rIns="0" bIns="0" rtlCol="0" anchor="t">
            <a:spAutoFit/>
          </a:bodyPr>
          <a:lstStyle/>
          <a:p>
            <a:pPr algn="ctr">
              <a:lnSpc>
                <a:spcPts val="3900"/>
              </a:lnSpc>
            </a:pPr>
            <a:r>
              <a:rPr lang="en-US" sz="3000">
                <a:solidFill>
                  <a:srgbClr val="211A15"/>
                </a:solidFill>
                <a:cs typeface="Mothanna"/>
              </a:rPr>
              <a:t>أنواع التنمر .</a:t>
            </a:r>
          </a:p>
          <a:p>
            <a:pPr algn="ctr">
              <a:lnSpc>
                <a:spcPts val="3900"/>
              </a:lnSpc>
            </a:pPr>
            <a:r>
              <a:rPr lang="en-US" sz="3000">
                <a:solidFill>
                  <a:srgbClr val="211A15"/>
                </a:solidFill>
                <a:cs typeface="Mothanna"/>
              </a:rPr>
              <a:t>مقدمة.</a:t>
            </a:r>
          </a:p>
          <a:p>
            <a:pPr algn="ctr">
              <a:lnSpc>
                <a:spcPts val="3900"/>
              </a:lnSpc>
            </a:pPr>
            <a:r>
              <a:rPr lang="en-US" sz="3000">
                <a:solidFill>
                  <a:srgbClr val="211A15"/>
                </a:solidFill>
                <a:cs typeface="Mothanna"/>
              </a:rPr>
              <a:t>ماهو التنمر الإلكتروني؟</a:t>
            </a:r>
          </a:p>
          <a:p>
            <a:pPr algn="ctr">
              <a:lnSpc>
                <a:spcPts val="3900"/>
              </a:lnSpc>
            </a:pPr>
            <a:r>
              <a:rPr lang="en-US" sz="3000">
                <a:solidFill>
                  <a:srgbClr val="211A15"/>
                </a:solidFill>
                <a:cs typeface="Mothanna"/>
              </a:rPr>
              <a:t>أكثر الأماكن شيوعاً للتنمر الإلكتروني</a:t>
            </a:r>
          </a:p>
          <a:p>
            <a:pPr algn="ctr">
              <a:lnSpc>
                <a:spcPts val="3900"/>
              </a:lnSpc>
            </a:pPr>
            <a:r>
              <a:rPr lang="en-US" sz="3000">
                <a:solidFill>
                  <a:srgbClr val="211A15"/>
                </a:solidFill>
                <a:cs typeface="Mothanna"/>
              </a:rPr>
              <a:t>إحصائيات عامة عن التنمر الإلكتروني</a:t>
            </a:r>
          </a:p>
          <a:p>
            <a:pPr algn="ctr">
              <a:lnSpc>
                <a:spcPts val="3900"/>
              </a:lnSpc>
            </a:pPr>
            <a:r>
              <a:rPr lang="en-US" sz="3000">
                <a:solidFill>
                  <a:srgbClr val="211A15"/>
                </a:solidFill>
                <a:cs typeface="Mothanna"/>
              </a:rPr>
              <a:t>أنواع التنمر الإلكتروني؟</a:t>
            </a:r>
          </a:p>
          <a:p>
            <a:pPr algn="ctr">
              <a:lnSpc>
                <a:spcPts val="3900"/>
              </a:lnSpc>
            </a:pPr>
            <a:r>
              <a:rPr lang="en-US" sz="3000">
                <a:solidFill>
                  <a:srgbClr val="211A15"/>
                </a:solidFill>
                <a:cs typeface="Mothanna"/>
              </a:rPr>
              <a:t>أسباب وأهداف التنمر الإلكتروني.</a:t>
            </a:r>
          </a:p>
          <a:p>
            <a:pPr algn="ctr">
              <a:lnSpc>
                <a:spcPts val="3900"/>
              </a:lnSpc>
            </a:pPr>
            <a:endParaRPr lang="en-US" sz="3000">
              <a:solidFill>
                <a:srgbClr val="211A15"/>
              </a:solidFill>
              <a:cs typeface="Mothanna"/>
            </a:endParaRPr>
          </a:p>
          <a:p>
            <a:pPr algn="ctr">
              <a:lnSpc>
                <a:spcPts val="3900"/>
              </a:lnSpc>
            </a:pPr>
            <a:endParaRPr lang="en-US" sz="3000">
              <a:solidFill>
                <a:srgbClr val="211A15"/>
              </a:solidFill>
              <a:cs typeface="Mothanna"/>
            </a:endParaRPr>
          </a:p>
          <a:p>
            <a:pPr algn="ctr">
              <a:lnSpc>
                <a:spcPts val="3900"/>
              </a:lnSpc>
            </a:pPr>
            <a:endParaRPr lang="en-US" sz="3000">
              <a:solidFill>
                <a:srgbClr val="211A15"/>
              </a:solidFill>
              <a:cs typeface="Mothanna"/>
            </a:endParaRPr>
          </a:p>
          <a:p>
            <a:pPr algn="ctr">
              <a:lnSpc>
                <a:spcPts val="3900"/>
              </a:lnSpc>
            </a:pPr>
            <a:endParaRPr lang="en-US" sz="3000">
              <a:solidFill>
                <a:srgbClr val="211A15"/>
              </a:solidFill>
              <a:cs typeface="Mothanna"/>
            </a:endParaRPr>
          </a:p>
          <a:p>
            <a:pPr algn="ctr">
              <a:lnSpc>
                <a:spcPts val="4160"/>
              </a:lnSpc>
            </a:pPr>
            <a:endParaRPr lang="en-US" sz="3000">
              <a:solidFill>
                <a:srgbClr val="211A15"/>
              </a:solidFill>
              <a:cs typeface="Mothanna"/>
            </a:endParaRPr>
          </a:p>
          <a:p>
            <a:pPr algn="ctr">
              <a:lnSpc>
                <a:spcPts val="4160"/>
              </a:lnSpc>
            </a:pPr>
            <a:endParaRPr lang="en-US" sz="3000">
              <a:solidFill>
                <a:srgbClr val="211A15"/>
              </a:solidFill>
              <a:cs typeface="Mothanna"/>
            </a:endParaRPr>
          </a:p>
          <a:p>
            <a:pPr algn="ctr">
              <a:lnSpc>
                <a:spcPts val="4160"/>
              </a:lnSpc>
            </a:pPr>
            <a:endParaRPr lang="en-US" sz="3000">
              <a:solidFill>
                <a:srgbClr val="211A15"/>
              </a:solidFill>
              <a:cs typeface="Mothanna"/>
            </a:endParaRPr>
          </a:p>
          <a:p>
            <a:pPr algn="ctr">
              <a:lnSpc>
                <a:spcPts val="4160"/>
              </a:lnSpc>
            </a:pPr>
            <a:endParaRPr lang="en-US" sz="3000">
              <a:solidFill>
                <a:srgbClr val="211A15"/>
              </a:solidFill>
              <a:cs typeface="Mothanna"/>
            </a:endParaRPr>
          </a:p>
        </p:txBody>
      </p:sp>
      <p:grpSp>
        <p:nvGrpSpPr>
          <p:cNvPr id="9" name="Group 9"/>
          <p:cNvGrpSpPr/>
          <p:nvPr/>
        </p:nvGrpSpPr>
        <p:grpSpPr>
          <a:xfrm>
            <a:off x="2555519" y="3711732"/>
            <a:ext cx="7028403" cy="5088257"/>
            <a:chOff x="0" y="0"/>
            <a:chExt cx="3751464" cy="2715896"/>
          </a:xfrm>
        </p:grpSpPr>
        <p:sp>
          <p:nvSpPr>
            <p:cNvPr id="10" name="Freeform 10"/>
            <p:cNvSpPr/>
            <p:nvPr/>
          </p:nvSpPr>
          <p:spPr>
            <a:xfrm>
              <a:off x="0" y="0"/>
              <a:ext cx="3751464" cy="2715896"/>
            </a:xfrm>
            <a:custGeom>
              <a:avLst/>
              <a:gdLst/>
              <a:ahLst/>
              <a:cxnLst/>
              <a:rect l="l" t="t" r="r" b="b"/>
              <a:pathLst>
                <a:path w="3751464" h="2715896">
                  <a:moveTo>
                    <a:pt x="3627005" y="2715896"/>
                  </a:moveTo>
                  <a:lnTo>
                    <a:pt x="124460" y="2715896"/>
                  </a:lnTo>
                  <a:cubicBezTo>
                    <a:pt x="55880" y="2715896"/>
                    <a:pt x="0" y="2660016"/>
                    <a:pt x="0" y="2591436"/>
                  </a:cubicBezTo>
                  <a:lnTo>
                    <a:pt x="0" y="124460"/>
                  </a:lnTo>
                  <a:cubicBezTo>
                    <a:pt x="0" y="55880"/>
                    <a:pt x="55880" y="0"/>
                    <a:pt x="124460" y="0"/>
                  </a:cubicBezTo>
                  <a:lnTo>
                    <a:pt x="3627005" y="0"/>
                  </a:lnTo>
                  <a:cubicBezTo>
                    <a:pt x="3695585" y="0"/>
                    <a:pt x="3751464" y="55880"/>
                    <a:pt x="3751464" y="124460"/>
                  </a:cubicBezTo>
                  <a:lnTo>
                    <a:pt x="3751464" y="2591436"/>
                  </a:lnTo>
                  <a:cubicBezTo>
                    <a:pt x="3751464" y="2660016"/>
                    <a:pt x="3695585" y="2715896"/>
                    <a:pt x="3627005" y="2715896"/>
                  </a:cubicBezTo>
                  <a:close/>
                </a:path>
              </a:pathLst>
            </a:custGeom>
            <a:solidFill>
              <a:srgbClr val="EDECED"/>
            </a:solidFill>
          </p:spPr>
        </p:sp>
      </p:grpSp>
      <p:sp>
        <p:nvSpPr>
          <p:cNvPr id="11" name="TextBox 11"/>
          <p:cNvSpPr txBox="1"/>
          <p:nvPr/>
        </p:nvSpPr>
        <p:spPr>
          <a:xfrm>
            <a:off x="2555519" y="4056682"/>
            <a:ext cx="6792864" cy="8542655"/>
          </a:xfrm>
          <a:prstGeom prst="rect">
            <a:avLst/>
          </a:prstGeom>
        </p:spPr>
        <p:txBody>
          <a:bodyPr lIns="0" tIns="0" rIns="0" bIns="0" rtlCol="0" anchor="t">
            <a:spAutoFit/>
          </a:bodyPr>
          <a:lstStyle/>
          <a:p>
            <a:pPr algn="ctr">
              <a:lnSpc>
                <a:spcPts val="3900"/>
              </a:lnSpc>
            </a:pPr>
            <a:r>
              <a:rPr lang="en-US" sz="3000">
                <a:solidFill>
                  <a:srgbClr val="211A15"/>
                </a:solidFill>
                <a:cs typeface="Mothanna"/>
              </a:rPr>
              <a:t>مخاطر التنمر الإلكتروني على الأطفال</a:t>
            </a:r>
          </a:p>
          <a:p>
            <a:pPr algn="ctr">
              <a:lnSpc>
                <a:spcPts val="3900"/>
              </a:lnSpc>
            </a:pPr>
            <a:r>
              <a:rPr lang="en-US" sz="3000">
                <a:solidFill>
                  <a:srgbClr val="211A15"/>
                </a:solidFill>
                <a:cs typeface="Mothanna"/>
              </a:rPr>
              <a:t>كيف يقي أولياء الأمور أطفالهم من التنمر الإلكتروني</a:t>
            </a:r>
          </a:p>
          <a:p>
            <a:pPr algn="ctr">
              <a:lnSpc>
                <a:spcPts val="3900"/>
              </a:lnSpc>
            </a:pPr>
            <a:r>
              <a:rPr lang="en-US" sz="3000">
                <a:solidFill>
                  <a:srgbClr val="211A15"/>
                </a:solidFill>
                <a:cs typeface="Mothanna"/>
              </a:rPr>
              <a:t>كيف نحمي أطفالنا من التنمر الالكتروني ؟</a:t>
            </a:r>
          </a:p>
          <a:p>
            <a:pPr algn="ctr">
              <a:lnSpc>
                <a:spcPts val="3900"/>
              </a:lnSpc>
            </a:pPr>
            <a:r>
              <a:rPr lang="en-US" sz="3000">
                <a:solidFill>
                  <a:srgbClr val="211A15"/>
                </a:solidFill>
                <a:cs typeface="Mothanna"/>
              </a:rPr>
              <a:t>كيف تحمي نفسك من التنمر؟</a:t>
            </a:r>
          </a:p>
          <a:p>
            <a:pPr algn="ctr">
              <a:lnSpc>
                <a:spcPts val="3900"/>
              </a:lnSpc>
            </a:pPr>
            <a:r>
              <a:rPr lang="en-US" sz="3000">
                <a:solidFill>
                  <a:srgbClr val="211A15"/>
                </a:solidFill>
                <a:cs typeface="Mothanna"/>
              </a:rPr>
              <a:t>ماذا تفعل إذا كان طفلك هو المنتنمر؟</a:t>
            </a:r>
          </a:p>
          <a:p>
            <a:pPr algn="ctr">
              <a:lnSpc>
                <a:spcPts val="3900"/>
              </a:lnSpc>
            </a:pPr>
            <a:r>
              <a:rPr lang="en-US" sz="3000">
                <a:solidFill>
                  <a:srgbClr val="211A15"/>
                </a:solidFill>
                <a:cs typeface="Mothanna"/>
              </a:rPr>
              <a:t>كيف نعالج التمتضرر من التنمر الإلكتروني ؟</a:t>
            </a:r>
          </a:p>
          <a:p>
            <a:pPr algn="ctr">
              <a:lnSpc>
                <a:spcPts val="3900"/>
              </a:lnSpc>
            </a:pPr>
            <a:r>
              <a:rPr lang="en-US" sz="3000">
                <a:solidFill>
                  <a:srgbClr val="211A15"/>
                </a:solidFill>
                <a:cs typeface="Mothanna"/>
              </a:rPr>
              <a:t>كيف تعالج نفسك من التنمر الإلكتروني</a:t>
            </a:r>
          </a:p>
          <a:p>
            <a:pPr algn="ctr">
              <a:lnSpc>
                <a:spcPts val="3900"/>
              </a:lnSpc>
            </a:pPr>
            <a:r>
              <a:rPr lang="en-US" sz="3000">
                <a:solidFill>
                  <a:srgbClr val="211A15"/>
                </a:solidFill>
                <a:cs typeface="Mothanna"/>
              </a:rPr>
              <a:t>تطبيقات تساعد المتضرر من التنمر الإلكتروني</a:t>
            </a:r>
          </a:p>
          <a:p>
            <a:pPr algn="ctr">
              <a:lnSpc>
                <a:spcPts val="3900"/>
              </a:lnSpc>
            </a:pPr>
            <a:endParaRPr lang="en-US" sz="3000">
              <a:solidFill>
                <a:srgbClr val="211A15"/>
              </a:solidFill>
              <a:cs typeface="Mothanna"/>
            </a:endParaRPr>
          </a:p>
          <a:p>
            <a:pPr algn="ctr">
              <a:lnSpc>
                <a:spcPts val="3900"/>
              </a:lnSpc>
            </a:pPr>
            <a:endParaRPr lang="en-US" sz="3000">
              <a:solidFill>
                <a:srgbClr val="211A15"/>
              </a:solidFill>
              <a:cs typeface="Mothanna"/>
            </a:endParaRPr>
          </a:p>
          <a:p>
            <a:pPr algn="ctr">
              <a:lnSpc>
                <a:spcPts val="3900"/>
              </a:lnSpc>
            </a:pPr>
            <a:endParaRPr lang="en-US" sz="3000">
              <a:solidFill>
                <a:srgbClr val="211A15"/>
              </a:solidFill>
              <a:cs typeface="Mothanna"/>
            </a:endParaRPr>
          </a:p>
          <a:p>
            <a:pPr algn="ctr">
              <a:lnSpc>
                <a:spcPts val="3900"/>
              </a:lnSpc>
            </a:pPr>
            <a:endParaRPr lang="en-US" sz="3000">
              <a:solidFill>
                <a:srgbClr val="211A15"/>
              </a:solidFill>
              <a:cs typeface="Mothanna"/>
            </a:endParaRPr>
          </a:p>
          <a:p>
            <a:pPr algn="ctr">
              <a:lnSpc>
                <a:spcPts val="4160"/>
              </a:lnSpc>
            </a:pPr>
            <a:endParaRPr lang="en-US" sz="3000">
              <a:solidFill>
                <a:srgbClr val="211A15"/>
              </a:solidFill>
              <a:cs typeface="Mothanna"/>
            </a:endParaRPr>
          </a:p>
          <a:p>
            <a:pPr algn="ctr">
              <a:lnSpc>
                <a:spcPts val="4160"/>
              </a:lnSpc>
            </a:pPr>
            <a:endParaRPr lang="en-US" sz="3000">
              <a:solidFill>
                <a:srgbClr val="211A15"/>
              </a:solidFill>
              <a:cs typeface="Mothanna"/>
            </a:endParaRPr>
          </a:p>
          <a:p>
            <a:pPr algn="ctr">
              <a:lnSpc>
                <a:spcPts val="4160"/>
              </a:lnSpc>
            </a:pPr>
            <a:endParaRPr lang="en-US" sz="3000">
              <a:solidFill>
                <a:srgbClr val="211A15"/>
              </a:solidFill>
              <a:cs typeface="Mothanna"/>
            </a:endParaRPr>
          </a:p>
          <a:p>
            <a:pPr algn="ctr">
              <a:lnSpc>
                <a:spcPts val="4160"/>
              </a:lnSpc>
            </a:pPr>
            <a:endParaRPr lang="en-US" sz="3000">
              <a:solidFill>
                <a:srgbClr val="211A15"/>
              </a:solidFill>
              <a:cs typeface="Mothanna"/>
            </a:endParaRPr>
          </a:p>
        </p:txBody>
      </p:sp>
      <p:pic>
        <p:nvPicPr>
          <p:cNvPr id="12" name="Picture 12"/>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flipH="1">
            <a:off x="9348383" y="1028700"/>
            <a:ext cx="1557930" cy="1904136"/>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2854077" y="609530"/>
            <a:ext cx="12754846" cy="1724025"/>
          </a:xfrm>
          <a:prstGeom prst="rect">
            <a:avLst/>
          </a:prstGeom>
        </p:spPr>
        <p:txBody>
          <a:bodyPr lIns="0" tIns="0" rIns="0" bIns="0" rtlCol="0" anchor="t">
            <a:spAutoFit/>
          </a:bodyPr>
          <a:lstStyle/>
          <a:p>
            <a:pPr algn="ctr">
              <a:lnSpc>
                <a:spcPts val="6720"/>
              </a:lnSpc>
            </a:pPr>
            <a:r>
              <a:rPr lang="en-US" sz="5600">
                <a:solidFill>
                  <a:srgbClr val="F75B56"/>
                </a:solidFill>
                <a:cs typeface="Mothanna"/>
              </a:rPr>
              <a:t>لا</a:t>
            </a:r>
            <a:r>
              <a:rPr lang="en-US" sz="5600">
                <a:solidFill>
                  <a:srgbClr val="1D4E89"/>
                </a:solidFill>
                <a:latin typeface="Mothanna"/>
              </a:rPr>
              <a:t> للتنمر  </a:t>
            </a:r>
          </a:p>
          <a:p>
            <a:pPr algn="ctr">
              <a:lnSpc>
                <a:spcPts val="6720"/>
              </a:lnSpc>
            </a:pPr>
            <a:r>
              <a:rPr lang="en-US" sz="5600">
                <a:solidFill>
                  <a:srgbClr val="1D4E89"/>
                </a:solidFill>
                <a:cs typeface="Mothanna"/>
              </a:rPr>
              <a:t>بجميع أنواعه </a:t>
            </a:r>
          </a:p>
        </p:txBody>
      </p:sp>
      <p:grpSp>
        <p:nvGrpSpPr>
          <p:cNvPr id="3" name="Group 3"/>
          <p:cNvGrpSpPr/>
          <p:nvPr/>
        </p:nvGrpSpPr>
        <p:grpSpPr>
          <a:xfrm>
            <a:off x="12191139" y="3989545"/>
            <a:ext cx="5037235" cy="5088257"/>
            <a:chOff x="0" y="0"/>
            <a:chExt cx="2688663" cy="2715896"/>
          </a:xfrm>
        </p:grpSpPr>
        <p:sp>
          <p:nvSpPr>
            <p:cNvPr id="4" name="Freeform 4"/>
            <p:cNvSpPr/>
            <p:nvPr/>
          </p:nvSpPr>
          <p:spPr>
            <a:xfrm>
              <a:off x="0" y="0"/>
              <a:ext cx="2688663" cy="2715896"/>
            </a:xfrm>
            <a:custGeom>
              <a:avLst/>
              <a:gdLst/>
              <a:ahLst/>
              <a:cxnLst/>
              <a:rect l="l" t="t" r="r" b="b"/>
              <a:pathLst>
                <a:path w="2688663" h="2715896">
                  <a:moveTo>
                    <a:pt x="2564203" y="2715896"/>
                  </a:moveTo>
                  <a:lnTo>
                    <a:pt x="124460" y="2715896"/>
                  </a:lnTo>
                  <a:cubicBezTo>
                    <a:pt x="55880" y="2715896"/>
                    <a:pt x="0" y="2660016"/>
                    <a:pt x="0" y="2591436"/>
                  </a:cubicBezTo>
                  <a:lnTo>
                    <a:pt x="0" y="124460"/>
                  </a:lnTo>
                  <a:cubicBezTo>
                    <a:pt x="0" y="55880"/>
                    <a:pt x="55880" y="0"/>
                    <a:pt x="124460" y="0"/>
                  </a:cubicBezTo>
                  <a:lnTo>
                    <a:pt x="2564203" y="0"/>
                  </a:lnTo>
                  <a:cubicBezTo>
                    <a:pt x="2632783" y="0"/>
                    <a:pt x="2688663" y="55880"/>
                    <a:pt x="2688663" y="124460"/>
                  </a:cubicBezTo>
                  <a:lnTo>
                    <a:pt x="2688663" y="2591436"/>
                  </a:lnTo>
                  <a:cubicBezTo>
                    <a:pt x="2688663" y="2660016"/>
                    <a:pt x="2632783" y="2715896"/>
                    <a:pt x="2564203" y="2715896"/>
                  </a:cubicBezTo>
                  <a:close/>
                </a:path>
              </a:pathLst>
            </a:custGeom>
            <a:solidFill>
              <a:srgbClr val="EDECED"/>
            </a:solidFill>
          </p:spPr>
        </p:sp>
      </p:grpSp>
      <p:grpSp>
        <p:nvGrpSpPr>
          <p:cNvPr id="5" name="Group 5"/>
          <p:cNvGrpSpPr/>
          <p:nvPr/>
        </p:nvGrpSpPr>
        <p:grpSpPr>
          <a:xfrm>
            <a:off x="1187640" y="3989545"/>
            <a:ext cx="5037235" cy="5088257"/>
            <a:chOff x="0" y="0"/>
            <a:chExt cx="2688663" cy="2715896"/>
          </a:xfrm>
        </p:grpSpPr>
        <p:sp>
          <p:nvSpPr>
            <p:cNvPr id="6" name="Freeform 6"/>
            <p:cNvSpPr/>
            <p:nvPr/>
          </p:nvSpPr>
          <p:spPr>
            <a:xfrm>
              <a:off x="0" y="0"/>
              <a:ext cx="2688663" cy="2715896"/>
            </a:xfrm>
            <a:custGeom>
              <a:avLst/>
              <a:gdLst/>
              <a:ahLst/>
              <a:cxnLst/>
              <a:rect l="l" t="t" r="r" b="b"/>
              <a:pathLst>
                <a:path w="2688663" h="2715896">
                  <a:moveTo>
                    <a:pt x="2564203" y="2715896"/>
                  </a:moveTo>
                  <a:lnTo>
                    <a:pt x="124460" y="2715896"/>
                  </a:lnTo>
                  <a:cubicBezTo>
                    <a:pt x="55880" y="2715896"/>
                    <a:pt x="0" y="2660016"/>
                    <a:pt x="0" y="2591436"/>
                  </a:cubicBezTo>
                  <a:lnTo>
                    <a:pt x="0" y="124460"/>
                  </a:lnTo>
                  <a:cubicBezTo>
                    <a:pt x="0" y="55880"/>
                    <a:pt x="55880" y="0"/>
                    <a:pt x="124460" y="0"/>
                  </a:cubicBezTo>
                  <a:lnTo>
                    <a:pt x="2564203" y="0"/>
                  </a:lnTo>
                  <a:cubicBezTo>
                    <a:pt x="2632783" y="0"/>
                    <a:pt x="2688663" y="55880"/>
                    <a:pt x="2688663" y="124460"/>
                  </a:cubicBezTo>
                  <a:lnTo>
                    <a:pt x="2688663" y="2591436"/>
                  </a:lnTo>
                  <a:cubicBezTo>
                    <a:pt x="2688663" y="2660016"/>
                    <a:pt x="2632783" y="2715896"/>
                    <a:pt x="2564203" y="2715896"/>
                  </a:cubicBezTo>
                  <a:close/>
                </a:path>
              </a:pathLst>
            </a:custGeom>
            <a:solidFill>
              <a:srgbClr val="EDECED"/>
            </a:solidFill>
          </p:spPr>
        </p:sp>
      </p:grpSp>
      <p:pic>
        <p:nvPicPr>
          <p:cNvPr id="7" name="Picture 7"/>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1324339" flipH="1">
            <a:off x="14701204" y="412200"/>
            <a:ext cx="1305515" cy="1595630"/>
          </a:xfrm>
          <a:prstGeom prst="rect">
            <a:avLst/>
          </a:prstGeom>
        </p:spPr>
      </p:pic>
      <p:pic>
        <p:nvPicPr>
          <p:cNvPr id="8" name="Picture 8"/>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380136" flipH="1">
            <a:off x="5261011" y="3676585"/>
            <a:ext cx="1425772" cy="1742610"/>
          </a:xfrm>
          <a:prstGeom prst="rect">
            <a:avLst/>
          </a:prstGeom>
        </p:spPr>
      </p:pic>
      <p:pic>
        <p:nvPicPr>
          <p:cNvPr id="9" name="Picture 9"/>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1789248" flipH="1">
            <a:off x="-96377" y="586041"/>
            <a:ext cx="4077460" cy="1334442"/>
          </a:xfrm>
          <a:prstGeom prst="rect">
            <a:avLst/>
          </a:prstGeom>
        </p:spPr>
      </p:pic>
      <p:pic>
        <p:nvPicPr>
          <p:cNvPr id="10" name="Picture 10"/>
          <p:cNvPicPr>
            <a:picLocks noChangeAspect="1"/>
          </p:cNvPicPr>
          <p:nvPr/>
        </p:nvPicPr>
        <p:blipFill>
          <a:blip r:embed="rId8"/>
          <a:srcRect/>
          <a:stretch>
            <a:fillRect/>
          </a:stretch>
        </p:blipFill>
        <p:spPr>
          <a:xfrm>
            <a:off x="6286089" y="3143180"/>
            <a:ext cx="2870606" cy="5934622"/>
          </a:xfrm>
          <a:prstGeom prst="rect">
            <a:avLst/>
          </a:prstGeom>
        </p:spPr>
      </p:pic>
      <p:pic>
        <p:nvPicPr>
          <p:cNvPr id="11" name="Picture 11"/>
          <p:cNvPicPr>
            <a:picLocks noChangeAspect="1"/>
          </p:cNvPicPr>
          <p:nvPr/>
        </p:nvPicPr>
        <p:blipFill>
          <a:blip r:embed="rId9"/>
          <a:srcRect/>
          <a:stretch>
            <a:fillRect/>
          </a:stretch>
        </p:blipFill>
        <p:spPr>
          <a:xfrm>
            <a:off x="8903257" y="3160332"/>
            <a:ext cx="3365240" cy="5917470"/>
          </a:xfrm>
          <a:prstGeom prst="rect">
            <a:avLst/>
          </a:prstGeom>
        </p:spPr>
      </p:pic>
      <p:pic>
        <p:nvPicPr>
          <p:cNvPr id="12" name="Picture 12"/>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flipH="1">
            <a:off x="11907928" y="8092556"/>
            <a:ext cx="1557930" cy="1904136"/>
          </a:xfrm>
          <a:prstGeom prst="rect">
            <a:avLst/>
          </a:prstGeom>
        </p:spPr>
      </p:pic>
      <p:pic>
        <p:nvPicPr>
          <p:cNvPr id="13" name="Picture 13"/>
          <p:cNvPicPr>
            <a:picLocks noChangeAspect="1"/>
          </p:cNvPicPr>
          <p:nvPr/>
        </p:nvPicPr>
        <p:blipFill>
          <a:blip r:embed="rId12"/>
          <a:srcRect/>
          <a:stretch>
            <a:fillRect/>
          </a:stretch>
        </p:blipFill>
        <p:spPr>
          <a:xfrm>
            <a:off x="15587405" y="6924560"/>
            <a:ext cx="1342547" cy="1351743"/>
          </a:xfrm>
          <a:prstGeom prst="rect">
            <a:avLst/>
          </a:prstGeom>
        </p:spPr>
      </p:pic>
      <p:pic>
        <p:nvPicPr>
          <p:cNvPr id="14" name="Picture 14"/>
          <p:cNvPicPr>
            <a:picLocks noChangeAspect="1"/>
          </p:cNvPicPr>
          <p:nvPr/>
        </p:nvPicPr>
        <p:blipFill>
          <a:blip r:embed="rId13"/>
          <a:srcRect/>
          <a:stretch>
            <a:fillRect/>
          </a:stretch>
        </p:blipFill>
        <p:spPr>
          <a:xfrm>
            <a:off x="13465857" y="4052511"/>
            <a:ext cx="1432544" cy="1137608"/>
          </a:xfrm>
          <a:prstGeom prst="rect">
            <a:avLst/>
          </a:prstGeom>
        </p:spPr>
      </p:pic>
      <p:pic>
        <p:nvPicPr>
          <p:cNvPr id="15" name="Picture 15"/>
          <p:cNvPicPr>
            <a:picLocks noChangeAspect="1"/>
          </p:cNvPicPr>
          <p:nvPr/>
        </p:nvPicPr>
        <p:blipFill>
          <a:blip r:embed="rId14"/>
          <a:srcRect/>
          <a:stretch>
            <a:fillRect/>
          </a:stretch>
        </p:blipFill>
        <p:spPr>
          <a:xfrm>
            <a:off x="4042926" y="6689156"/>
            <a:ext cx="1403400" cy="1403400"/>
          </a:xfrm>
          <a:prstGeom prst="rect">
            <a:avLst/>
          </a:prstGeom>
        </p:spPr>
      </p:pic>
      <p:pic>
        <p:nvPicPr>
          <p:cNvPr id="16" name="Picture 16"/>
          <p:cNvPicPr>
            <a:picLocks noChangeAspect="1"/>
          </p:cNvPicPr>
          <p:nvPr/>
        </p:nvPicPr>
        <p:blipFill>
          <a:blip r:embed="rId15"/>
          <a:srcRect/>
          <a:stretch>
            <a:fillRect/>
          </a:stretch>
        </p:blipFill>
        <p:spPr>
          <a:xfrm>
            <a:off x="2377579" y="4111050"/>
            <a:ext cx="952995" cy="1020530"/>
          </a:xfrm>
          <a:prstGeom prst="rect">
            <a:avLst/>
          </a:prstGeom>
        </p:spPr>
      </p:pic>
      <p:sp>
        <p:nvSpPr>
          <p:cNvPr id="17" name="TextBox 17"/>
          <p:cNvSpPr txBox="1"/>
          <p:nvPr/>
        </p:nvSpPr>
        <p:spPr>
          <a:xfrm>
            <a:off x="15065461" y="4490740"/>
            <a:ext cx="1740069" cy="584200"/>
          </a:xfrm>
          <a:prstGeom prst="rect">
            <a:avLst/>
          </a:prstGeom>
        </p:spPr>
        <p:txBody>
          <a:bodyPr lIns="0" tIns="0" rIns="0" bIns="0" rtlCol="0" anchor="t">
            <a:spAutoFit/>
          </a:bodyPr>
          <a:lstStyle/>
          <a:p>
            <a:pPr algn="ctr">
              <a:lnSpc>
                <a:spcPts val="4549"/>
              </a:lnSpc>
            </a:pPr>
            <a:r>
              <a:rPr lang="en-US" sz="3499">
                <a:solidFill>
                  <a:srgbClr val="211A15"/>
                </a:solidFill>
                <a:cs typeface="Mothanna Bold"/>
              </a:rPr>
              <a:t>لفظي</a:t>
            </a:r>
          </a:p>
        </p:txBody>
      </p:sp>
      <p:sp>
        <p:nvSpPr>
          <p:cNvPr id="18" name="TextBox 18"/>
          <p:cNvSpPr txBox="1"/>
          <p:nvPr/>
        </p:nvSpPr>
        <p:spPr>
          <a:xfrm>
            <a:off x="13681898" y="7508356"/>
            <a:ext cx="1740069" cy="584200"/>
          </a:xfrm>
          <a:prstGeom prst="rect">
            <a:avLst/>
          </a:prstGeom>
        </p:spPr>
        <p:txBody>
          <a:bodyPr lIns="0" tIns="0" rIns="0" bIns="0" rtlCol="0" anchor="t">
            <a:spAutoFit/>
          </a:bodyPr>
          <a:lstStyle/>
          <a:p>
            <a:pPr algn="ctr">
              <a:lnSpc>
                <a:spcPts val="4549"/>
              </a:lnSpc>
            </a:pPr>
            <a:r>
              <a:rPr lang="en-US" sz="3499">
                <a:solidFill>
                  <a:srgbClr val="211A15"/>
                </a:solidFill>
                <a:cs typeface="Mothanna Bold"/>
              </a:rPr>
              <a:t>جسدي</a:t>
            </a:r>
          </a:p>
        </p:txBody>
      </p:sp>
      <p:sp>
        <p:nvSpPr>
          <p:cNvPr id="19" name="TextBox 19"/>
          <p:cNvSpPr txBox="1"/>
          <p:nvPr/>
        </p:nvSpPr>
        <p:spPr>
          <a:xfrm>
            <a:off x="3602497" y="4605919"/>
            <a:ext cx="1740069" cy="584200"/>
          </a:xfrm>
          <a:prstGeom prst="rect">
            <a:avLst/>
          </a:prstGeom>
        </p:spPr>
        <p:txBody>
          <a:bodyPr lIns="0" tIns="0" rIns="0" bIns="0" rtlCol="0" anchor="t">
            <a:spAutoFit/>
          </a:bodyPr>
          <a:lstStyle/>
          <a:p>
            <a:pPr algn="ctr">
              <a:lnSpc>
                <a:spcPts val="4549"/>
              </a:lnSpc>
            </a:pPr>
            <a:r>
              <a:rPr lang="en-US" sz="3499">
                <a:solidFill>
                  <a:srgbClr val="211A15"/>
                </a:solidFill>
                <a:cs typeface="Mothanna Bold"/>
              </a:rPr>
              <a:t>إلكتروني </a:t>
            </a:r>
          </a:p>
        </p:txBody>
      </p:sp>
      <p:sp>
        <p:nvSpPr>
          <p:cNvPr id="20" name="TextBox 20"/>
          <p:cNvSpPr txBox="1"/>
          <p:nvPr/>
        </p:nvSpPr>
        <p:spPr>
          <a:xfrm>
            <a:off x="1966189" y="7508356"/>
            <a:ext cx="1740069" cy="584200"/>
          </a:xfrm>
          <a:prstGeom prst="rect">
            <a:avLst/>
          </a:prstGeom>
        </p:spPr>
        <p:txBody>
          <a:bodyPr lIns="0" tIns="0" rIns="0" bIns="0" rtlCol="0" anchor="t">
            <a:spAutoFit/>
          </a:bodyPr>
          <a:lstStyle/>
          <a:p>
            <a:pPr algn="ctr">
              <a:lnSpc>
                <a:spcPts val="4549"/>
              </a:lnSpc>
            </a:pPr>
            <a:r>
              <a:rPr lang="en-US" sz="3499">
                <a:solidFill>
                  <a:srgbClr val="211A15"/>
                </a:solidFill>
                <a:cs typeface="Mothanna Bold"/>
              </a:rPr>
              <a:t>إجتماعي</a:t>
            </a:r>
          </a:p>
        </p:txBody>
      </p:sp>
      <p:sp>
        <p:nvSpPr>
          <p:cNvPr id="21" name="TextBox 21"/>
          <p:cNvSpPr txBox="1"/>
          <p:nvPr/>
        </p:nvSpPr>
        <p:spPr>
          <a:xfrm>
            <a:off x="13244477" y="8261827"/>
            <a:ext cx="3641970" cy="815975"/>
          </a:xfrm>
          <a:prstGeom prst="rect">
            <a:avLst/>
          </a:prstGeom>
        </p:spPr>
        <p:txBody>
          <a:bodyPr lIns="0" tIns="0" rIns="0" bIns="0" rtlCol="0" anchor="t">
            <a:spAutoFit/>
          </a:bodyPr>
          <a:lstStyle/>
          <a:p>
            <a:pPr algn="ctr">
              <a:lnSpc>
                <a:spcPts val="3250"/>
              </a:lnSpc>
              <a:spcBef>
                <a:spcPct val="0"/>
              </a:spcBef>
            </a:pPr>
            <a:r>
              <a:rPr lang="en-US" sz="2500">
                <a:solidFill>
                  <a:srgbClr val="000000"/>
                </a:solidFill>
                <a:cs typeface="Mothanna"/>
              </a:rPr>
              <a:t>استخدام القوة البدنية مثل الضرب وإتلاف الممتلكات</a:t>
            </a:r>
          </a:p>
        </p:txBody>
      </p:sp>
      <p:sp>
        <p:nvSpPr>
          <p:cNvPr id="22" name="TextBox 22"/>
          <p:cNvSpPr txBox="1"/>
          <p:nvPr/>
        </p:nvSpPr>
        <p:spPr>
          <a:xfrm>
            <a:off x="12825667" y="5294516"/>
            <a:ext cx="3768179" cy="815975"/>
          </a:xfrm>
          <a:prstGeom prst="rect">
            <a:avLst/>
          </a:prstGeom>
        </p:spPr>
        <p:txBody>
          <a:bodyPr lIns="0" tIns="0" rIns="0" bIns="0" rtlCol="0" anchor="t">
            <a:spAutoFit/>
          </a:bodyPr>
          <a:lstStyle/>
          <a:p>
            <a:pPr algn="ctr">
              <a:lnSpc>
                <a:spcPts val="3250"/>
              </a:lnSpc>
              <a:spcBef>
                <a:spcPct val="0"/>
              </a:spcBef>
            </a:pPr>
            <a:r>
              <a:rPr lang="en-US" sz="2500">
                <a:solidFill>
                  <a:srgbClr val="000000"/>
                </a:solidFill>
                <a:cs typeface="Mothanna"/>
              </a:rPr>
              <a:t>تتضمن إهانة الآخرين وتخويفهم،</a:t>
            </a:r>
          </a:p>
          <a:p>
            <a:pPr algn="ctr">
              <a:lnSpc>
                <a:spcPts val="3250"/>
              </a:lnSpc>
              <a:spcBef>
                <a:spcPct val="0"/>
              </a:spcBef>
            </a:pPr>
            <a:r>
              <a:rPr lang="en-US" sz="2500">
                <a:solidFill>
                  <a:srgbClr val="000000"/>
                </a:solidFill>
                <a:latin typeface="Mothanna"/>
              </a:rPr>
              <a:t> أو استخدام ألفاظ عنصرية</a:t>
            </a:r>
          </a:p>
        </p:txBody>
      </p:sp>
      <p:sp>
        <p:nvSpPr>
          <p:cNvPr id="23" name="TextBox 23"/>
          <p:cNvSpPr txBox="1"/>
          <p:nvPr/>
        </p:nvSpPr>
        <p:spPr>
          <a:xfrm>
            <a:off x="1809684" y="8063981"/>
            <a:ext cx="3389168" cy="815975"/>
          </a:xfrm>
          <a:prstGeom prst="rect">
            <a:avLst/>
          </a:prstGeom>
        </p:spPr>
        <p:txBody>
          <a:bodyPr lIns="0" tIns="0" rIns="0" bIns="0" rtlCol="0" anchor="t">
            <a:spAutoFit/>
          </a:bodyPr>
          <a:lstStyle/>
          <a:p>
            <a:pPr algn="ctr">
              <a:lnSpc>
                <a:spcPts val="3250"/>
              </a:lnSpc>
              <a:spcBef>
                <a:spcPct val="0"/>
              </a:spcBef>
            </a:pPr>
            <a:r>
              <a:rPr lang="en-US" sz="2500">
                <a:solidFill>
                  <a:srgbClr val="000000"/>
                </a:solidFill>
                <a:cs typeface="Mothanna"/>
              </a:rPr>
              <a:t>نشر الإشاعات والأكاذيب، ومحاولة تشويه سمعتهم</a:t>
            </a:r>
          </a:p>
        </p:txBody>
      </p:sp>
      <p:sp>
        <p:nvSpPr>
          <p:cNvPr id="24" name="TextBox 24"/>
          <p:cNvSpPr txBox="1"/>
          <p:nvPr/>
        </p:nvSpPr>
        <p:spPr>
          <a:xfrm>
            <a:off x="1562210" y="5303092"/>
            <a:ext cx="3884116" cy="815975"/>
          </a:xfrm>
          <a:prstGeom prst="rect">
            <a:avLst/>
          </a:prstGeom>
        </p:spPr>
        <p:txBody>
          <a:bodyPr lIns="0" tIns="0" rIns="0" bIns="0" rtlCol="0" anchor="t">
            <a:spAutoFit/>
          </a:bodyPr>
          <a:lstStyle/>
          <a:p>
            <a:pPr algn="ctr">
              <a:lnSpc>
                <a:spcPts val="3250"/>
              </a:lnSpc>
              <a:spcBef>
                <a:spcPct val="0"/>
              </a:spcBef>
            </a:pPr>
            <a:r>
              <a:rPr lang="en-US" sz="2500">
                <a:solidFill>
                  <a:srgbClr val="000000"/>
                </a:solidFill>
                <a:cs typeface="Mothanna"/>
              </a:rPr>
              <a:t>نشر صور وكلمات مسيئة للآخرين </a:t>
            </a:r>
          </a:p>
          <a:p>
            <a:pPr algn="ctr">
              <a:lnSpc>
                <a:spcPts val="3250"/>
              </a:lnSpc>
              <a:spcBef>
                <a:spcPct val="0"/>
              </a:spcBef>
            </a:pPr>
            <a:r>
              <a:rPr lang="en-US" sz="2500">
                <a:solidFill>
                  <a:srgbClr val="000000"/>
                </a:solidFill>
                <a:cs typeface="Mothanna"/>
              </a:rPr>
              <a:t>باستخدام الوسائل الرقمية</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5823892" y="2911562"/>
            <a:ext cx="11404483" cy="6166240"/>
            <a:chOff x="0" y="0"/>
            <a:chExt cx="6087230" cy="3291278"/>
          </a:xfrm>
        </p:grpSpPr>
        <p:sp>
          <p:nvSpPr>
            <p:cNvPr id="3" name="Freeform 3"/>
            <p:cNvSpPr/>
            <p:nvPr/>
          </p:nvSpPr>
          <p:spPr>
            <a:xfrm>
              <a:off x="0" y="0"/>
              <a:ext cx="6087230" cy="3291278"/>
            </a:xfrm>
            <a:custGeom>
              <a:avLst/>
              <a:gdLst/>
              <a:ahLst/>
              <a:cxnLst/>
              <a:rect l="l" t="t" r="r" b="b"/>
              <a:pathLst>
                <a:path w="6087230" h="3291278">
                  <a:moveTo>
                    <a:pt x="5962770" y="3291278"/>
                  </a:moveTo>
                  <a:lnTo>
                    <a:pt x="124460" y="3291278"/>
                  </a:lnTo>
                  <a:cubicBezTo>
                    <a:pt x="55880" y="3291278"/>
                    <a:pt x="0" y="3235398"/>
                    <a:pt x="0" y="3166818"/>
                  </a:cubicBezTo>
                  <a:lnTo>
                    <a:pt x="0" y="124460"/>
                  </a:lnTo>
                  <a:cubicBezTo>
                    <a:pt x="0" y="55880"/>
                    <a:pt x="55880" y="0"/>
                    <a:pt x="124460" y="0"/>
                  </a:cubicBezTo>
                  <a:lnTo>
                    <a:pt x="5962771" y="0"/>
                  </a:lnTo>
                  <a:cubicBezTo>
                    <a:pt x="6031350" y="0"/>
                    <a:pt x="6087230" y="55880"/>
                    <a:pt x="6087230" y="124460"/>
                  </a:cubicBezTo>
                  <a:lnTo>
                    <a:pt x="6087230" y="3166818"/>
                  </a:lnTo>
                  <a:cubicBezTo>
                    <a:pt x="6087230" y="3235398"/>
                    <a:pt x="6031350" y="3291278"/>
                    <a:pt x="5962771" y="3291278"/>
                  </a:cubicBezTo>
                  <a:close/>
                </a:path>
              </a:pathLst>
            </a:custGeom>
            <a:solidFill>
              <a:srgbClr val="EDECED"/>
            </a:solidFill>
          </p:spPr>
        </p:sp>
      </p:grpSp>
      <p:sp>
        <p:nvSpPr>
          <p:cNvPr id="4" name="TextBox 4"/>
          <p:cNvSpPr txBox="1"/>
          <p:nvPr/>
        </p:nvSpPr>
        <p:spPr>
          <a:xfrm>
            <a:off x="6051545" y="3997793"/>
            <a:ext cx="10949175" cy="3936629"/>
          </a:xfrm>
          <a:prstGeom prst="rect">
            <a:avLst/>
          </a:prstGeom>
        </p:spPr>
        <p:txBody>
          <a:bodyPr lIns="0" tIns="0" rIns="0" bIns="0" rtlCol="0" anchor="t">
            <a:spAutoFit/>
          </a:bodyPr>
          <a:lstStyle/>
          <a:p>
            <a:pPr algn="ctr">
              <a:lnSpc>
                <a:spcPts val="3520"/>
              </a:lnSpc>
            </a:pPr>
            <a:r>
              <a:rPr lang="en-US" sz="2514">
                <a:solidFill>
                  <a:srgbClr val="000000"/>
                </a:solidFill>
                <a:cs typeface="Mothanna"/>
              </a:rPr>
              <a:t>مع التطور الهائل في التكنولوجيا،خاصة مواقع التواصل الاجتماعي (الفيس بوك،تويتر, انسغرام وغيرها ) ، وانتشارها السريع في المجتمعات العربية والغربية بين الأطفال والمراهقين ازدادت نسبة التنمر الالكتروني خاصة في ظل ظهور التطبيقات المتنوعة بشكل متواصل وسريع جدا ..</a:t>
            </a:r>
          </a:p>
          <a:p>
            <a:pPr algn="ctr">
              <a:lnSpc>
                <a:spcPts val="3520"/>
              </a:lnSpc>
            </a:pPr>
            <a:endParaRPr lang="en-US" sz="2514">
              <a:solidFill>
                <a:srgbClr val="000000"/>
              </a:solidFill>
              <a:cs typeface="Mothanna"/>
            </a:endParaRPr>
          </a:p>
          <a:p>
            <a:pPr algn="ctr">
              <a:lnSpc>
                <a:spcPts val="3520"/>
              </a:lnSpc>
            </a:pPr>
            <a:r>
              <a:rPr lang="en-US" sz="2514">
                <a:solidFill>
                  <a:srgbClr val="000000"/>
                </a:solidFill>
                <a:cs typeface="Mothanna"/>
              </a:rPr>
              <a:t>حتى أصبح إيذاء الأطفال والمراهقين عبر شبكة الانترنت أمرًا سهلاً،إذ أن غالبية الأطفال يحملون هواتف ذكية تحتوي على كل التطبيقات الحديثة والتى تمكنهم من استقبال الرسائل وإرسالها،فلنلقي الضوء على هذة الظاهرة التي تشكل خطرًا على صحة الاطفال النفسية والمراهقين.</a:t>
            </a:r>
          </a:p>
        </p:txBody>
      </p:sp>
      <p:pic>
        <p:nvPicPr>
          <p:cNvPr id="5" name="Picture 5"/>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1789248" flipH="1">
            <a:off x="-351603" y="755763"/>
            <a:ext cx="4077460" cy="1334442"/>
          </a:xfrm>
          <a:prstGeom prst="rect">
            <a:avLst/>
          </a:prstGeom>
        </p:spPr>
      </p:pic>
      <p:pic>
        <p:nvPicPr>
          <p:cNvPr id="6" name="Picture 6"/>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5714816">
            <a:off x="16262958" y="7076183"/>
            <a:ext cx="3593022" cy="1365348"/>
          </a:xfrm>
          <a:prstGeom prst="rect">
            <a:avLst/>
          </a:prstGeom>
        </p:spPr>
      </p:pic>
      <p:pic>
        <p:nvPicPr>
          <p:cNvPr id="7" name="Picture 7"/>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2739118" y="2060334"/>
            <a:ext cx="2843987" cy="2864822"/>
          </a:xfrm>
          <a:prstGeom prst="rect">
            <a:avLst/>
          </a:prstGeom>
        </p:spPr>
      </p:pic>
      <p:pic>
        <p:nvPicPr>
          <p:cNvPr id="8" name="Picture 8"/>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668515" y="5564293"/>
            <a:ext cx="2629740" cy="3796212"/>
          </a:xfrm>
          <a:prstGeom prst="rect">
            <a:avLst/>
          </a:prstGeom>
        </p:spPr>
      </p:pic>
      <p:pic>
        <p:nvPicPr>
          <p:cNvPr id="9" name="Picture 9"/>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rot="-1380136" flipH="1">
            <a:off x="3962014" y="6116739"/>
            <a:ext cx="1425772" cy="1742610"/>
          </a:xfrm>
          <a:prstGeom prst="rect">
            <a:avLst/>
          </a:prstGeom>
        </p:spPr>
      </p:pic>
      <p:sp>
        <p:nvSpPr>
          <p:cNvPr id="10" name="TextBox 10"/>
          <p:cNvSpPr txBox="1"/>
          <p:nvPr/>
        </p:nvSpPr>
        <p:spPr>
          <a:xfrm>
            <a:off x="8222486" y="1103885"/>
            <a:ext cx="8992881" cy="866775"/>
          </a:xfrm>
          <a:prstGeom prst="rect">
            <a:avLst/>
          </a:prstGeom>
        </p:spPr>
        <p:txBody>
          <a:bodyPr lIns="0" tIns="0" rIns="0" bIns="0" rtlCol="0" anchor="t">
            <a:spAutoFit/>
          </a:bodyPr>
          <a:lstStyle/>
          <a:p>
            <a:pPr>
              <a:lnSpc>
                <a:spcPts val="6600"/>
              </a:lnSpc>
            </a:pPr>
            <a:r>
              <a:rPr lang="en-US" sz="5500">
                <a:solidFill>
                  <a:srgbClr val="F75B56"/>
                </a:solidFill>
                <a:cs typeface="Mothanna"/>
              </a:rPr>
              <a:t>مقدمة</a:t>
            </a:r>
          </a:p>
        </p:txBody>
      </p:sp>
      <p:pic>
        <p:nvPicPr>
          <p:cNvPr id="11" name="Picture 11"/>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p:blipFill>
        <p:spPr>
          <a:xfrm rot="-1380136" flipH="1">
            <a:off x="9596062" y="680256"/>
            <a:ext cx="1425772" cy="174261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flipH="1">
            <a:off x="14889674" y="1028700"/>
            <a:ext cx="2369626" cy="2369626"/>
          </a:xfrm>
          <a:prstGeom prst="rect">
            <a:avLst/>
          </a:prstGeom>
        </p:spPr>
      </p:pic>
      <p:pic>
        <p:nvPicPr>
          <p:cNvPr id="3" name="Picture 3"/>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7446056" y="3771555"/>
            <a:ext cx="3077196" cy="3077196"/>
          </a:xfrm>
          <a:prstGeom prst="rect">
            <a:avLst/>
          </a:prstGeom>
        </p:spPr>
      </p:pic>
      <p:sp>
        <p:nvSpPr>
          <p:cNvPr id="4" name="TextBox 4"/>
          <p:cNvSpPr txBox="1"/>
          <p:nvPr/>
        </p:nvSpPr>
        <p:spPr>
          <a:xfrm>
            <a:off x="3717169" y="2014813"/>
            <a:ext cx="10853662" cy="1133475"/>
          </a:xfrm>
          <a:prstGeom prst="rect">
            <a:avLst/>
          </a:prstGeom>
        </p:spPr>
        <p:txBody>
          <a:bodyPr lIns="0" tIns="0" rIns="0" bIns="0" rtlCol="0" anchor="t">
            <a:spAutoFit/>
          </a:bodyPr>
          <a:lstStyle/>
          <a:p>
            <a:pPr algn="ctr">
              <a:lnSpc>
                <a:spcPts val="8640"/>
              </a:lnSpc>
            </a:pPr>
            <a:r>
              <a:rPr lang="en-US" sz="7200">
                <a:solidFill>
                  <a:srgbClr val="F75B56"/>
                </a:solidFill>
                <a:cs typeface="Mothanna"/>
              </a:rPr>
              <a:t>ماهو التنمر الإلكتروني؟</a:t>
            </a:r>
          </a:p>
        </p:txBody>
      </p:sp>
      <p:pic>
        <p:nvPicPr>
          <p:cNvPr id="5" name="Picture 5"/>
          <p:cNvPicPr>
            <a:picLocks noChangeAspect="1"/>
          </p:cNvPicPr>
          <p:nvPr/>
        </p:nvPicPr>
        <p:blipFill>
          <a:blip r:embed="rId6"/>
          <a:srcRect/>
          <a:stretch>
            <a:fillRect/>
          </a:stretch>
        </p:blipFill>
        <p:spPr>
          <a:xfrm>
            <a:off x="1028700" y="4861383"/>
            <a:ext cx="5836299" cy="4396917"/>
          </a:xfrm>
          <a:prstGeom prst="rect">
            <a:avLst/>
          </a:prstGeom>
        </p:spPr>
      </p:pic>
      <p:pic>
        <p:nvPicPr>
          <p:cNvPr id="6" name="Picture 6"/>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5714816">
            <a:off x="16262958" y="7076183"/>
            <a:ext cx="3593022" cy="1365348"/>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DECED"/>
        </a:solidFill>
        <a:effectLst/>
      </p:bgPr>
    </p:bg>
    <p:spTree>
      <p:nvGrpSpPr>
        <p:cNvPr id="1" name=""/>
        <p:cNvGrpSpPr/>
        <p:nvPr/>
      </p:nvGrpSpPr>
      <p:grpSpPr>
        <a:xfrm>
          <a:off x="0" y="0"/>
          <a:ext cx="0" cy="0"/>
          <a:chOff x="0" y="0"/>
          <a:chExt cx="0" cy="0"/>
        </a:xfrm>
      </p:grpSpPr>
      <p:grpSp>
        <p:nvGrpSpPr>
          <p:cNvPr id="2" name="Group 2"/>
          <p:cNvGrpSpPr/>
          <p:nvPr/>
        </p:nvGrpSpPr>
        <p:grpSpPr>
          <a:xfrm>
            <a:off x="5059673" y="3989545"/>
            <a:ext cx="12168701" cy="2235671"/>
            <a:chOff x="0" y="0"/>
            <a:chExt cx="6495138" cy="1193306"/>
          </a:xfrm>
        </p:grpSpPr>
        <p:sp>
          <p:nvSpPr>
            <p:cNvPr id="3" name="Freeform 3"/>
            <p:cNvSpPr/>
            <p:nvPr/>
          </p:nvSpPr>
          <p:spPr>
            <a:xfrm>
              <a:off x="0" y="0"/>
              <a:ext cx="6495138" cy="1193307"/>
            </a:xfrm>
            <a:custGeom>
              <a:avLst/>
              <a:gdLst/>
              <a:ahLst/>
              <a:cxnLst/>
              <a:rect l="l" t="t" r="r" b="b"/>
              <a:pathLst>
                <a:path w="6495138" h="1193307">
                  <a:moveTo>
                    <a:pt x="6370678" y="1193306"/>
                  </a:moveTo>
                  <a:lnTo>
                    <a:pt x="124460" y="1193306"/>
                  </a:lnTo>
                  <a:cubicBezTo>
                    <a:pt x="55880" y="1193306"/>
                    <a:pt x="0" y="1137426"/>
                    <a:pt x="0" y="1068846"/>
                  </a:cubicBezTo>
                  <a:lnTo>
                    <a:pt x="0" y="124460"/>
                  </a:lnTo>
                  <a:cubicBezTo>
                    <a:pt x="0" y="55880"/>
                    <a:pt x="55880" y="0"/>
                    <a:pt x="124460" y="0"/>
                  </a:cubicBezTo>
                  <a:lnTo>
                    <a:pt x="6370678" y="0"/>
                  </a:lnTo>
                  <a:cubicBezTo>
                    <a:pt x="6439258" y="0"/>
                    <a:pt x="6495138" y="55880"/>
                    <a:pt x="6495138" y="124460"/>
                  </a:cubicBezTo>
                  <a:lnTo>
                    <a:pt x="6495138" y="1068847"/>
                  </a:lnTo>
                  <a:cubicBezTo>
                    <a:pt x="6495138" y="1137427"/>
                    <a:pt x="6439258" y="1193307"/>
                    <a:pt x="6370678" y="1193307"/>
                  </a:cubicBezTo>
                  <a:close/>
                </a:path>
              </a:pathLst>
            </a:custGeom>
            <a:solidFill>
              <a:srgbClr val="FFFFFF"/>
            </a:solidFill>
          </p:spPr>
        </p:sp>
      </p:grpSp>
      <p:grpSp>
        <p:nvGrpSpPr>
          <p:cNvPr id="4" name="Group 4"/>
          <p:cNvGrpSpPr/>
          <p:nvPr/>
        </p:nvGrpSpPr>
        <p:grpSpPr>
          <a:xfrm>
            <a:off x="5059673" y="7280698"/>
            <a:ext cx="12168701" cy="2235671"/>
            <a:chOff x="0" y="0"/>
            <a:chExt cx="6495138" cy="1193306"/>
          </a:xfrm>
        </p:grpSpPr>
        <p:sp>
          <p:nvSpPr>
            <p:cNvPr id="5" name="Freeform 5"/>
            <p:cNvSpPr/>
            <p:nvPr/>
          </p:nvSpPr>
          <p:spPr>
            <a:xfrm>
              <a:off x="0" y="0"/>
              <a:ext cx="6495138" cy="1193307"/>
            </a:xfrm>
            <a:custGeom>
              <a:avLst/>
              <a:gdLst/>
              <a:ahLst/>
              <a:cxnLst/>
              <a:rect l="l" t="t" r="r" b="b"/>
              <a:pathLst>
                <a:path w="6495138" h="1193307">
                  <a:moveTo>
                    <a:pt x="6370678" y="1193306"/>
                  </a:moveTo>
                  <a:lnTo>
                    <a:pt x="124460" y="1193306"/>
                  </a:lnTo>
                  <a:cubicBezTo>
                    <a:pt x="55880" y="1193306"/>
                    <a:pt x="0" y="1137426"/>
                    <a:pt x="0" y="1068846"/>
                  </a:cubicBezTo>
                  <a:lnTo>
                    <a:pt x="0" y="124460"/>
                  </a:lnTo>
                  <a:cubicBezTo>
                    <a:pt x="0" y="55880"/>
                    <a:pt x="55880" y="0"/>
                    <a:pt x="124460" y="0"/>
                  </a:cubicBezTo>
                  <a:lnTo>
                    <a:pt x="6370678" y="0"/>
                  </a:lnTo>
                  <a:cubicBezTo>
                    <a:pt x="6439258" y="0"/>
                    <a:pt x="6495138" y="55880"/>
                    <a:pt x="6495138" y="124460"/>
                  </a:cubicBezTo>
                  <a:lnTo>
                    <a:pt x="6495138" y="1068847"/>
                  </a:lnTo>
                  <a:cubicBezTo>
                    <a:pt x="6495138" y="1137427"/>
                    <a:pt x="6439258" y="1193307"/>
                    <a:pt x="6370678" y="1193307"/>
                  </a:cubicBezTo>
                  <a:close/>
                </a:path>
              </a:pathLst>
            </a:custGeom>
            <a:solidFill>
              <a:srgbClr val="FFFFFF"/>
            </a:solidFill>
          </p:spPr>
        </p:sp>
      </p:grpSp>
      <p:sp>
        <p:nvSpPr>
          <p:cNvPr id="6" name="TextBox 6"/>
          <p:cNvSpPr txBox="1"/>
          <p:nvPr/>
        </p:nvSpPr>
        <p:spPr>
          <a:xfrm>
            <a:off x="6932288" y="1009650"/>
            <a:ext cx="8423471" cy="1847850"/>
          </a:xfrm>
          <a:prstGeom prst="rect">
            <a:avLst/>
          </a:prstGeom>
        </p:spPr>
        <p:txBody>
          <a:bodyPr lIns="0" tIns="0" rIns="0" bIns="0" rtlCol="0" anchor="t">
            <a:spAutoFit/>
          </a:bodyPr>
          <a:lstStyle/>
          <a:p>
            <a:pPr>
              <a:lnSpc>
                <a:spcPts val="7258"/>
              </a:lnSpc>
            </a:pPr>
            <a:r>
              <a:rPr lang="en-US" sz="6049">
                <a:solidFill>
                  <a:srgbClr val="F75B56"/>
                </a:solidFill>
                <a:cs typeface="Mothanna"/>
              </a:rPr>
              <a:t>ما هو التنمر الالكتروني؟</a:t>
            </a:r>
          </a:p>
          <a:p>
            <a:pPr>
              <a:lnSpc>
                <a:spcPts val="7258"/>
              </a:lnSpc>
            </a:pPr>
            <a:endParaRPr lang="en-US" sz="6049">
              <a:solidFill>
                <a:srgbClr val="F75B56"/>
              </a:solidFill>
              <a:cs typeface="Mothanna"/>
            </a:endParaRPr>
          </a:p>
        </p:txBody>
      </p:sp>
      <p:sp>
        <p:nvSpPr>
          <p:cNvPr id="7" name="TextBox 7"/>
          <p:cNvSpPr txBox="1"/>
          <p:nvPr/>
        </p:nvSpPr>
        <p:spPr>
          <a:xfrm>
            <a:off x="12520225" y="3180694"/>
            <a:ext cx="4471645" cy="530860"/>
          </a:xfrm>
          <a:prstGeom prst="rect">
            <a:avLst/>
          </a:prstGeom>
        </p:spPr>
        <p:txBody>
          <a:bodyPr lIns="0" tIns="0" rIns="0" bIns="0" rtlCol="0" anchor="t">
            <a:spAutoFit/>
          </a:bodyPr>
          <a:lstStyle/>
          <a:p>
            <a:pPr>
              <a:lnSpc>
                <a:spcPts val="4160"/>
              </a:lnSpc>
            </a:pPr>
            <a:r>
              <a:rPr lang="en-US" sz="3200">
                <a:solidFill>
                  <a:srgbClr val="F75B56"/>
                </a:solidFill>
                <a:cs typeface="Mothanna Bold"/>
              </a:rPr>
              <a:t>التنمر الالكتروني :</a:t>
            </a:r>
          </a:p>
        </p:txBody>
      </p:sp>
      <p:sp>
        <p:nvSpPr>
          <p:cNvPr id="8" name="TextBox 8"/>
          <p:cNvSpPr txBox="1"/>
          <p:nvPr/>
        </p:nvSpPr>
        <p:spPr>
          <a:xfrm>
            <a:off x="12520225" y="6471847"/>
            <a:ext cx="4471645" cy="530860"/>
          </a:xfrm>
          <a:prstGeom prst="rect">
            <a:avLst/>
          </a:prstGeom>
        </p:spPr>
        <p:txBody>
          <a:bodyPr lIns="0" tIns="0" rIns="0" bIns="0" rtlCol="0" anchor="t">
            <a:spAutoFit/>
          </a:bodyPr>
          <a:lstStyle/>
          <a:p>
            <a:pPr>
              <a:lnSpc>
                <a:spcPts val="4160"/>
              </a:lnSpc>
            </a:pPr>
            <a:r>
              <a:rPr lang="en-US" sz="3200">
                <a:solidFill>
                  <a:srgbClr val="F75B56"/>
                </a:solidFill>
                <a:cs typeface="Mothanna Bold"/>
              </a:rPr>
              <a:t>اين يحدث:</a:t>
            </a:r>
          </a:p>
        </p:txBody>
      </p:sp>
      <p:pic>
        <p:nvPicPr>
          <p:cNvPr id="9" name="Picture 9"/>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flipH="1">
            <a:off x="3874860" y="2737755"/>
            <a:ext cx="2369626" cy="2369626"/>
          </a:xfrm>
          <a:prstGeom prst="rect">
            <a:avLst/>
          </a:prstGeom>
        </p:spPr>
      </p:pic>
      <p:sp>
        <p:nvSpPr>
          <p:cNvPr id="10" name="TextBox 10"/>
          <p:cNvSpPr txBox="1"/>
          <p:nvPr/>
        </p:nvSpPr>
        <p:spPr>
          <a:xfrm>
            <a:off x="5059673" y="4592320"/>
            <a:ext cx="12168701" cy="1054735"/>
          </a:xfrm>
          <a:prstGeom prst="rect">
            <a:avLst/>
          </a:prstGeom>
        </p:spPr>
        <p:txBody>
          <a:bodyPr lIns="0" tIns="0" rIns="0" bIns="0" rtlCol="0" anchor="t">
            <a:spAutoFit/>
          </a:bodyPr>
          <a:lstStyle/>
          <a:p>
            <a:pPr algn="ctr">
              <a:lnSpc>
                <a:spcPts val="4160"/>
              </a:lnSpc>
              <a:spcBef>
                <a:spcPct val="0"/>
              </a:spcBef>
            </a:pPr>
            <a:r>
              <a:rPr lang="en-US" sz="3200">
                <a:solidFill>
                  <a:srgbClr val="000000"/>
                </a:solidFill>
                <a:cs typeface="Mothanna Bold"/>
              </a:rPr>
              <a:t>هو استغلال الإنترنت والتقنيات المتعلقة به بهدف إيذاء أشخاص آخرين بطريقة متعمدة ومتكررة وعدائية.</a:t>
            </a:r>
          </a:p>
        </p:txBody>
      </p:sp>
      <p:sp>
        <p:nvSpPr>
          <p:cNvPr id="11" name="TextBox 11"/>
          <p:cNvSpPr txBox="1"/>
          <p:nvPr/>
        </p:nvSpPr>
        <p:spPr>
          <a:xfrm>
            <a:off x="5575328" y="7420079"/>
            <a:ext cx="11137391" cy="1918808"/>
          </a:xfrm>
          <a:prstGeom prst="rect">
            <a:avLst/>
          </a:prstGeom>
        </p:spPr>
        <p:txBody>
          <a:bodyPr lIns="0" tIns="0" rIns="0" bIns="0" rtlCol="0" anchor="t">
            <a:spAutoFit/>
          </a:bodyPr>
          <a:lstStyle/>
          <a:p>
            <a:pPr algn="ctr">
              <a:lnSpc>
                <a:spcPts val="3807"/>
              </a:lnSpc>
              <a:spcBef>
                <a:spcPct val="0"/>
              </a:spcBef>
            </a:pPr>
            <a:r>
              <a:rPr lang="en-US" sz="2928">
                <a:solidFill>
                  <a:srgbClr val="000000"/>
                </a:solidFill>
                <a:cs typeface="Mothanna Bold"/>
              </a:rPr>
              <a:t>يحدث التنمر الإلكتروني مع الأطفال عن طريق استخدام شبكات التواصل الاجتماعي أو الانترنت لإستغلال الطفل والسخرية منه،أو تعنيفهم بالألفاظ السيئة من قِبل شخص آخر، ويكون عن طريق استغلال معلومات شخصية عن الطفل وصوره أيضا.</a:t>
            </a:r>
          </a:p>
        </p:txBody>
      </p:sp>
      <p:pic>
        <p:nvPicPr>
          <p:cNvPr id="12" name="Picture 12"/>
          <p:cNvPicPr>
            <a:picLocks noChangeAspect="1"/>
          </p:cNvPicPr>
          <p:nvPr/>
        </p:nvPicPr>
        <p:blipFill>
          <a:blip r:embed="rId4"/>
          <a:srcRect/>
          <a:stretch>
            <a:fillRect/>
          </a:stretch>
        </p:blipFill>
        <p:spPr>
          <a:xfrm>
            <a:off x="509621" y="3711554"/>
            <a:ext cx="3365240" cy="5917470"/>
          </a:xfrm>
          <a:prstGeom prst="rect">
            <a:avLst/>
          </a:prstGeom>
        </p:spPr>
      </p:pic>
      <p:pic>
        <p:nvPicPr>
          <p:cNvPr id="13" name="Picture 13"/>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flipH="1">
            <a:off x="1028700" y="414556"/>
            <a:ext cx="1557930" cy="1904136"/>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9682141" y="1478214"/>
            <a:ext cx="7577159" cy="3514725"/>
          </a:xfrm>
          <a:prstGeom prst="rect">
            <a:avLst/>
          </a:prstGeom>
        </p:spPr>
        <p:txBody>
          <a:bodyPr lIns="0" tIns="0" rIns="0" bIns="0" rtlCol="0" anchor="t">
            <a:spAutoFit/>
          </a:bodyPr>
          <a:lstStyle/>
          <a:p>
            <a:pPr algn="ctr">
              <a:lnSpc>
                <a:spcPts val="7920"/>
              </a:lnSpc>
            </a:pPr>
            <a:r>
              <a:rPr lang="en-US" sz="6600">
                <a:solidFill>
                  <a:srgbClr val="F75B56"/>
                </a:solidFill>
                <a:cs typeface="Mothanna"/>
              </a:rPr>
              <a:t>أكثر الأماكن شيوعاً للتنمر الإلكتروني</a:t>
            </a:r>
          </a:p>
          <a:p>
            <a:pPr>
              <a:lnSpc>
                <a:spcPts val="11640"/>
              </a:lnSpc>
            </a:pPr>
            <a:endParaRPr lang="en-US" sz="6600">
              <a:solidFill>
                <a:srgbClr val="F75B56"/>
              </a:solidFill>
              <a:cs typeface="Mothanna"/>
            </a:endParaRPr>
          </a:p>
        </p:txBody>
      </p:sp>
      <p:grpSp>
        <p:nvGrpSpPr>
          <p:cNvPr id="3" name="Group 3"/>
          <p:cNvGrpSpPr/>
          <p:nvPr/>
        </p:nvGrpSpPr>
        <p:grpSpPr>
          <a:xfrm>
            <a:off x="1028700" y="5492142"/>
            <a:ext cx="7943308" cy="1237266"/>
            <a:chOff x="0" y="0"/>
            <a:chExt cx="4239802" cy="660400"/>
          </a:xfrm>
        </p:grpSpPr>
        <p:sp>
          <p:nvSpPr>
            <p:cNvPr id="4" name="Freeform 4"/>
            <p:cNvSpPr/>
            <p:nvPr/>
          </p:nvSpPr>
          <p:spPr>
            <a:xfrm>
              <a:off x="0" y="0"/>
              <a:ext cx="4239802" cy="660400"/>
            </a:xfrm>
            <a:custGeom>
              <a:avLst/>
              <a:gdLst/>
              <a:ahLst/>
              <a:cxnLst/>
              <a:rect l="l" t="t" r="r" b="b"/>
              <a:pathLst>
                <a:path w="4239802" h="660400">
                  <a:moveTo>
                    <a:pt x="4115341" y="660400"/>
                  </a:moveTo>
                  <a:lnTo>
                    <a:pt x="124460" y="660400"/>
                  </a:lnTo>
                  <a:cubicBezTo>
                    <a:pt x="55880" y="660400"/>
                    <a:pt x="0" y="604520"/>
                    <a:pt x="0" y="535940"/>
                  </a:cubicBezTo>
                  <a:lnTo>
                    <a:pt x="0" y="124460"/>
                  </a:lnTo>
                  <a:cubicBezTo>
                    <a:pt x="0" y="55880"/>
                    <a:pt x="55880" y="0"/>
                    <a:pt x="124460" y="0"/>
                  </a:cubicBezTo>
                  <a:lnTo>
                    <a:pt x="4115342" y="0"/>
                  </a:lnTo>
                  <a:cubicBezTo>
                    <a:pt x="4183922" y="0"/>
                    <a:pt x="4239802" y="55880"/>
                    <a:pt x="4239802" y="124460"/>
                  </a:cubicBezTo>
                  <a:lnTo>
                    <a:pt x="4239802" y="535940"/>
                  </a:lnTo>
                  <a:cubicBezTo>
                    <a:pt x="4239802" y="604520"/>
                    <a:pt x="4183922" y="660400"/>
                    <a:pt x="4115342" y="660400"/>
                  </a:cubicBezTo>
                  <a:close/>
                </a:path>
              </a:pathLst>
            </a:custGeom>
            <a:solidFill>
              <a:srgbClr val="EDECED"/>
            </a:solidFill>
          </p:spPr>
        </p:sp>
      </p:grpSp>
      <p:grpSp>
        <p:nvGrpSpPr>
          <p:cNvPr id="5" name="Group 5"/>
          <p:cNvGrpSpPr/>
          <p:nvPr/>
        </p:nvGrpSpPr>
        <p:grpSpPr>
          <a:xfrm>
            <a:off x="1028700" y="7162286"/>
            <a:ext cx="7943308" cy="1237266"/>
            <a:chOff x="0" y="0"/>
            <a:chExt cx="4239802" cy="660400"/>
          </a:xfrm>
        </p:grpSpPr>
        <p:sp>
          <p:nvSpPr>
            <p:cNvPr id="6" name="Freeform 6"/>
            <p:cNvSpPr/>
            <p:nvPr/>
          </p:nvSpPr>
          <p:spPr>
            <a:xfrm>
              <a:off x="0" y="0"/>
              <a:ext cx="4239802" cy="660400"/>
            </a:xfrm>
            <a:custGeom>
              <a:avLst/>
              <a:gdLst/>
              <a:ahLst/>
              <a:cxnLst/>
              <a:rect l="l" t="t" r="r" b="b"/>
              <a:pathLst>
                <a:path w="4239802" h="660400">
                  <a:moveTo>
                    <a:pt x="4115341" y="660400"/>
                  </a:moveTo>
                  <a:lnTo>
                    <a:pt x="124460" y="660400"/>
                  </a:lnTo>
                  <a:cubicBezTo>
                    <a:pt x="55880" y="660400"/>
                    <a:pt x="0" y="604520"/>
                    <a:pt x="0" y="535940"/>
                  </a:cubicBezTo>
                  <a:lnTo>
                    <a:pt x="0" y="124460"/>
                  </a:lnTo>
                  <a:cubicBezTo>
                    <a:pt x="0" y="55880"/>
                    <a:pt x="55880" y="0"/>
                    <a:pt x="124460" y="0"/>
                  </a:cubicBezTo>
                  <a:lnTo>
                    <a:pt x="4115342" y="0"/>
                  </a:lnTo>
                  <a:cubicBezTo>
                    <a:pt x="4183922" y="0"/>
                    <a:pt x="4239802" y="55880"/>
                    <a:pt x="4239802" y="124460"/>
                  </a:cubicBezTo>
                  <a:lnTo>
                    <a:pt x="4239802" y="535940"/>
                  </a:lnTo>
                  <a:cubicBezTo>
                    <a:pt x="4239802" y="604520"/>
                    <a:pt x="4183922" y="660400"/>
                    <a:pt x="4115342" y="660400"/>
                  </a:cubicBezTo>
                  <a:close/>
                </a:path>
              </a:pathLst>
            </a:custGeom>
            <a:solidFill>
              <a:srgbClr val="EDECED"/>
            </a:solidFill>
          </p:spPr>
        </p:sp>
      </p:grpSp>
      <p:grpSp>
        <p:nvGrpSpPr>
          <p:cNvPr id="7" name="Group 7"/>
          <p:cNvGrpSpPr/>
          <p:nvPr/>
        </p:nvGrpSpPr>
        <p:grpSpPr>
          <a:xfrm>
            <a:off x="1028700" y="8664776"/>
            <a:ext cx="7943308" cy="1237266"/>
            <a:chOff x="0" y="0"/>
            <a:chExt cx="4239802" cy="660400"/>
          </a:xfrm>
        </p:grpSpPr>
        <p:sp>
          <p:nvSpPr>
            <p:cNvPr id="8" name="Freeform 8"/>
            <p:cNvSpPr/>
            <p:nvPr/>
          </p:nvSpPr>
          <p:spPr>
            <a:xfrm>
              <a:off x="0" y="0"/>
              <a:ext cx="4239802" cy="660400"/>
            </a:xfrm>
            <a:custGeom>
              <a:avLst/>
              <a:gdLst/>
              <a:ahLst/>
              <a:cxnLst/>
              <a:rect l="l" t="t" r="r" b="b"/>
              <a:pathLst>
                <a:path w="4239802" h="660400">
                  <a:moveTo>
                    <a:pt x="4115341" y="660400"/>
                  </a:moveTo>
                  <a:lnTo>
                    <a:pt x="124460" y="660400"/>
                  </a:lnTo>
                  <a:cubicBezTo>
                    <a:pt x="55880" y="660400"/>
                    <a:pt x="0" y="604520"/>
                    <a:pt x="0" y="535940"/>
                  </a:cubicBezTo>
                  <a:lnTo>
                    <a:pt x="0" y="124460"/>
                  </a:lnTo>
                  <a:cubicBezTo>
                    <a:pt x="0" y="55880"/>
                    <a:pt x="55880" y="0"/>
                    <a:pt x="124460" y="0"/>
                  </a:cubicBezTo>
                  <a:lnTo>
                    <a:pt x="4115342" y="0"/>
                  </a:lnTo>
                  <a:cubicBezTo>
                    <a:pt x="4183922" y="0"/>
                    <a:pt x="4239802" y="55880"/>
                    <a:pt x="4239802" y="124460"/>
                  </a:cubicBezTo>
                  <a:lnTo>
                    <a:pt x="4239802" y="535940"/>
                  </a:lnTo>
                  <a:cubicBezTo>
                    <a:pt x="4239802" y="604520"/>
                    <a:pt x="4183922" y="660400"/>
                    <a:pt x="4115342" y="660400"/>
                  </a:cubicBezTo>
                  <a:close/>
                </a:path>
              </a:pathLst>
            </a:custGeom>
            <a:solidFill>
              <a:srgbClr val="EDECED"/>
            </a:solidFill>
          </p:spPr>
        </p:sp>
      </p:grpSp>
      <p:grpSp>
        <p:nvGrpSpPr>
          <p:cNvPr id="9" name="Group 9"/>
          <p:cNvGrpSpPr/>
          <p:nvPr/>
        </p:nvGrpSpPr>
        <p:grpSpPr>
          <a:xfrm>
            <a:off x="1028700" y="2535461"/>
            <a:ext cx="7943308" cy="1237266"/>
            <a:chOff x="0" y="0"/>
            <a:chExt cx="4239802" cy="660400"/>
          </a:xfrm>
        </p:grpSpPr>
        <p:sp>
          <p:nvSpPr>
            <p:cNvPr id="10" name="Freeform 10"/>
            <p:cNvSpPr/>
            <p:nvPr/>
          </p:nvSpPr>
          <p:spPr>
            <a:xfrm>
              <a:off x="0" y="0"/>
              <a:ext cx="4239802" cy="660400"/>
            </a:xfrm>
            <a:custGeom>
              <a:avLst/>
              <a:gdLst/>
              <a:ahLst/>
              <a:cxnLst/>
              <a:rect l="l" t="t" r="r" b="b"/>
              <a:pathLst>
                <a:path w="4239802" h="660400">
                  <a:moveTo>
                    <a:pt x="4115341" y="660400"/>
                  </a:moveTo>
                  <a:lnTo>
                    <a:pt x="124460" y="660400"/>
                  </a:lnTo>
                  <a:cubicBezTo>
                    <a:pt x="55880" y="660400"/>
                    <a:pt x="0" y="604520"/>
                    <a:pt x="0" y="535940"/>
                  </a:cubicBezTo>
                  <a:lnTo>
                    <a:pt x="0" y="124460"/>
                  </a:lnTo>
                  <a:cubicBezTo>
                    <a:pt x="0" y="55880"/>
                    <a:pt x="55880" y="0"/>
                    <a:pt x="124460" y="0"/>
                  </a:cubicBezTo>
                  <a:lnTo>
                    <a:pt x="4115342" y="0"/>
                  </a:lnTo>
                  <a:cubicBezTo>
                    <a:pt x="4183922" y="0"/>
                    <a:pt x="4239802" y="55880"/>
                    <a:pt x="4239802" y="124460"/>
                  </a:cubicBezTo>
                  <a:lnTo>
                    <a:pt x="4239802" y="535940"/>
                  </a:lnTo>
                  <a:cubicBezTo>
                    <a:pt x="4239802" y="604520"/>
                    <a:pt x="4183922" y="660400"/>
                    <a:pt x="4115342" y="660400"/>
                  </a:cubicBezTo>
                  <a:close/>
                </a:path>
              </a:pathLst>
            </a:custGeom>
            <a:solidFill>
              <a:srgbClr val="EDECED"/>
            </a:solidFill>
          </p:spPr>
        </p:sp>
      </p:grpSp>
      <p:grpSp>
        <p:nvGrpSpPr>
          <p:cNvPr id="11" name="Group 11"/>
          <p:cNvGrpSpPr/>
          <p:nvPr/>
        </p:nvGrpSpPr>
        <p:grpSpPr>
          <a:xfrm>
            <a:off x="1028700" y="3971218"/>
            <a:ext cx="7943308" cy="1237266"/>
            <a:chOff x="0" y="0"/>
            <a:chExt cx="4239802" cy="660400"/>
          </a:xfrm>
        </p:grpSpPr>
        <p:sp>
          <p:nvSpPr>
            <p:cNvPr id="12" name="Freeform 12"/>
            <p:cNvSpPr/>
            <p:nvPr/>
          </p:nvSpPr>
          <p:spPr>
            <a:xfrm>
              <a:off x="0" y="0"/>
              <a:ext cx="4239802" cy="660400"/>
            </a:xfrm>
            <a:custGeom>
              <a:avLst/>
              <a:gdLst/>
              <a:ahLst/>
              <a:cxnLst/>
              <a:rect l="l" t="t" r="r" b="b"/>
              <a:pathLst>
                <a:path w="4239802" h="660400">
                  <a:moveTo>
                    <a:pt x="4115341" y="660400"/>
                  </a:moveTo>
                  <a:lnTo>
                    <a:pt x="124460" y="660400"/>
                  </a:lnTo>
                  <a:cubicBezTo>
                    <a:pt x="55880" y="660400"/>
                    <a:pt x="0" y="604520"/>
                    <a:pt x="0" y="535940"/>
                  </a:cubicBezTo>
                  <a:lnTo>
                    <a:pt x="0" y="124460"/>
                  </a:lnTo>
                  <a:cubicBezTo>
                    <a:pt x="0" y="55880"/>
                    <a:pt x="55880" y="0"/>
                    <a:pt x="124460" y="0"/>
                  </a:cubicBezTo>
                  <a:lnTo>
                    <a:pt x="4115342" y="0"/>
                  </a:lnTo>
                  <a:cubicBezTo>
                    <a:pt x="4183922" y="0"/>
                    <a:pt x="4239802" y="55880"/>
                    <a:pt x="4239802" y="124460"/>
                  </a:cubicBezTo>
                  <a:lnTo>
                    <a:pt x="4239802" y="535940"/>
                  </a:lnTo>
                  <a:cubicBezTo>
                    <a:pt x="4239802" y="604520"/>
                    <a:pt x="4183922" y="660400"/>
                    <a:pt x="4115342" y="660400"/>
                  </a:cubicBezTo>
                  <a:close/>
                </a:path>
              </a:pathLst>
            </a:custGeom>
            <a:solidFill>
              <a:srgbClr val="EDECED"/>
            </a:solidFill>
          </p:spPr>
        </p:sp>
      </p:grpSp>
      <p:grpSp>
        <p:nvGrpSpPr>
          <p:cNvPr id="13" name="Group 13"/>
          <p:cNvGrpSpPr/>
          <p:nvPr/>
        </p:nvGrpSpPr>
        <p:grpSpPr>
          <a:xfrm>
            <a:off x="13939264" y="4746942"/>
            <a:ext cx="3717914" cy="1237266"/>
            <a:chOff x="0" y="0"/>
            <a:chExt cx="1984465" cy="660400"/>
          </a:xfrm>
        </p:grpSpPr>
        <p:sp>
          <p:nvSpPr>
            <p:cNvPr id="14" name="Freeform 14"/>
            <p:cNvSpPr/>
            <p:nvPr/>
          </p:nvSpPr>
          <p:spPr>
            <a:xfrm>
              <a:off x="0" y="0"/>
              <a:ext cx="1984465" cy="660400"/>
            </a:xfrm>
            <a:custGeom>
              <a:avLst/>
              <a:gdLst/>
              <a:ahLst/>
              <a:cxnLst/>
              <a:rect l="l" t="t" r="r" b="b"/>
              <a:pathLst>
                <a:path w="1984465" h="660400">
                  <a:moveTo>
                    <a:pt x="1860005" y="660400"/>
                  </a:moveTo>
                  <a:lnTo>
                    <a:pt x="124460" y="660400"/>
                  </a:lnTo>
                  <a:cubicBezTo>
                    <a:pt x="55880" y="660400"/>
                    <a:pt x="0" y="604520"/>
                    <a:pt x="0" y="535940"/>
                  </a:cubicBezTo>
                  <a:lnTo>
                    <a:pt x="0" y="124460"/>
                  </a:lnTo>
                  <a:cubicBezTo>
                    <a:pt x="0" y="55880"/>
                    <a:pt x="55880" y="0"/>
                    <a:pt x="124460" y="0"/>
                  </a:cubicBezTo>
                  <a:lnTo>
                    <a:pt x="1860005" y="0"/>
                  </a:lnTo>
                  <a:cubicBezTo>
                    <a:pt x="1928585" y="0"/>
                    <a:pt x="1984465" y="55880"/>
                    <a:pt x="1984465" y="124460"/>
                  </a:cubicBezTo>
                  <a:lnTo>
                    <a:pt x="1984465" y="535940"/>
                  </a:lnTo>
                  <a:cubicBezTo>
                    <a:pt x="1984465" y="604520"/>
                    <a:pt x="1928585" y="660400"/>
                    <a:pt x="1860005" y="660400"/>
                  </a:cubicBezTo>
                  <a:close/>
                </a:path>
              </a:pathLst>
            </a:custGeom>
            <a:solidFill>
              <a:srgbClr val="EDECED"/>
            </a:solidFill>
          </p:spPr>
        </p:sp>
      </p:grpSp>
      <p:grpSp>
        <p:nvGrpSpPr>
          <p:cNvPr id="15" name="Group 15"/>
          <p:cNvGrpSpPr/>
          <p:nvPr/>
        </p:nvGrpSpPr>
        <p:grpSpPr>
          <a:xfrm>
            <a:off x="9387049" y="4746942"/>
            <a:ext cx="3717914" cy="1237266"/>
            <a:chOff x="0" y="0"/>
            <a:chExt cx="1984465" cy="660400"/>
          </a:xfrm>
        </p:grpSpPr>
        <p:sp>
          <p:nvSpPr>
            <p:cNvPr id="16" name="Freeform 16"/>
            <p:cNvSpPr/>
            <p:nvPr/>
          </p:nvSpPr>
          <p:spPr>
            <a:xfrm>
              <a:off x="0" y="0"/>
              <a:ext cx="1984465" cy="660400"/>
            </a:xfrm>
            <a:custGeom>
              <a:avLst/>
              <a:gdLst/>
              <a:ahLst/>
              <a:cxnLst/>
              <a:rect l="l" t="t" r="r" b="b"/>
              <a:pathLst>
                <a:path w="1984465" h="660400">
                  <a:moveTo>
                    <a:pt x="1860005" y="660400"/>
                  </a:moveTo>
                  <a:lnTo>
                    <a:pt x="124460" y="660400"/>
                  </a:lnTo>
                  <a:cubicBezTo>
                    <a:pt x="55880" y="660400"/>
                    <a:pt x="0" y="604520"/>
                    <a:pt x="0" y="535940"/>
                  </a:cubicBezTo>
                  <a:lnTo>
                    <a:pt x="0" y="124460"/>
                  </a:lnTo>
                  <a:cubicBezTo>
                    <a:pt x="0" y="55880"/>
                    <a:pt x="55880" y="0"/>
                    <a:pt x="124460" y="0"/>
                  </a:cubicBezTo>
                  <a:lnTo>
                    <a:pt x="1860005" y="0"/>
                  </a:lnTo>
                  <a:cubicBezTo>
                    <a:pt x="1928585" y="0"/>
                    <a:pt x="1984465" y="55880"/>
                    <a:pt x="1984465" y="124460"/>
                  </a:cubicBezTo>
                  <a:lnTo>
                    <a:pt x="1984465" y="535940"/>
                  </a:lnTo>
                  <a:cubicBezTo>
                    <a:pt x="1984465" y="604520"/>
                    <a:pt x="1928585" y="660400"/>
                    <a:pt x="1860005" y="660400"/>
                  </a:cubicBezTo>
                  <a:close/>
                </a:path>
              </a:pathLst>
            </a:custGeom>
            <a:solidFill>
              <a:srgbClr val="EDECED"/>
            </a:solidFill>
          </p:spPr>
        </p:sp>
      </p:grpSp>
      <p:pic>
        <p:nvPicPr>
          <p:cNvPr id="17" name="Picture 17"/>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a:off x="10994858" y="3534235"/>
            <a:ext cx="1520924" cy="1396485"/>
          </a:xfrm>
          <a:prstGeom prst="rect">
            <a:avLst/>
          </a:prstGeom>
        </p:spPr>
      </p:pic>
      <p:pic>
        <p:nvPicPr>
          <p:cNvPr id="18" name="Picture 18"/>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V="1">
            <a:off x="14734402" y="3516838"/>
            <a:ext cx="1520924" cy="1396485"/>
          </a:xfrm>
          <a:prstGeom prst="rect">
            <a:avLst/>
          </a:prstGeom>
        </p:spPr>
      </p:pic>
      <p:pic>
        <p:nvPicPr>
          <p:cNvPr id="19" name="Picture 19"/>
          <p:cNvPicPr>
            <a:picLocks noChangeAspect="1"/>
          </p:cNvPicPr>
          <p:nvPr/>
        </p:nvPicPr>
        <p:blipFill>
          <a:blip r:embed="rId4"/>
          <a:srcRect/>
          <a:stretch>
            <a:fillRect/>
          </a:stretch>
        </p:blipFill>
        <p:spPr>
          <a:xfrm>
            <a:off x="11433488" y="6136608"/>
            <a:ext cx="4074465" cy="3691224"/>
          </a:xfrm>
          <a:prstGeom prst="rect">
            <a:avLst/>
          </a:prstGeom>
        </p:spPr>
      </p:pic>
      <p:sp>
        <p:nvSpPr>
          <p:cNvPr id="20" name="TextBox 20"/>
          <p:cNvSpPr txBox="1"/>
          <p:nvPr/>
        </p:nvSpPr>
        <p:spPr>
          <a:xfrm>
            <a:off x="1028700" y="2730752"/>
            <a:ext cx="7943308" cy="1000125"/>
          </a:xfrm>
          <a:prstGeom prst="rect">
            <a:avLst/>
          </a:prstGeom>
        </p:spPr>
        <p:txBody>
          <a:bodyPr lIns="0" tIns="0" rIns="0" bIns="0" rtlCol="0" anchor="t">
            <a:spAutoFit/>
          </a:bodyPr>
          <a:lstStyle/>
          <a:p>
            <a:pPr algn="ctr">
              <a:lnSpc>
                <a:spcPts val="3900"/>
              </a:lnSpc>
              <a:spcBef>
                <a:spcPct val="0"/>
              </a:spcBef>
            </a:pPr>
            <a:r>
              <a:rPr lang="en-US" sz="3000">
                <a:solidFill>
                  <a:srgbClr val="211A15"/>
                </a:solidFill>
                <a:latin typeface="Mothanna"/>
              </a:rPr>
              <a:t> وسائل التواصل الإجتماعي مثل (فيس بوك,تويتر, انستجرام ,…. )</a:t>
            </a:r>
          </a:p>
        </p:txBody>
      </p:sp>
      <p:sp>
        <p:nvSpPr>
          <p:cNvPr id="21" name="TextBox 21"/>
          <p:cNvSpPr txBox="1"/>
          <p:nvPr/>
        </p:nvSpPr>
        <p:spPr>
          <a:xfrm>
            <a:off x="1538736" y="5776933"/>
            <a:ext cx="6702177" cy="504825"/>
          </a:xfrm>
          <a:prstGeom prst="rect">
            <a:avLst/>
          </a:prstGeom>
        </p:spPr>
        <p:txBody>
          <a:bodyPr lIns="0" tIns="0" rIns="0" bIns="0" rtlCol="0" anchor="t">
            <a:spAutoFit/>
          </a:bodyPr>
          <a:lstStyle/>
          <a:p>
            <a:pPr algn="ctr">
              <a:lnSpc>
                <a:spcPts val="3900"/>
              </a:lnSpc>
              <a:spcBef>
                <a:spcPct val="0"/>
              </a:spcBef>
            </a:pPr>
            <a:r>
              <a:rPr lang="en-US" sz="3000">
                <a:solidFill>
                  <a:srgbClr val="211A15"/>
                </a:solidFill>
                <a:cs typeface="Mothanna"/>
              </a:rPr>
              <a:t>برامج</a:t>
            </a:r>
            <a:r>
              <a:rPr lang="en-US" sz="3000">
                <a:solidFill>
                  <a:srgbClr val="211A15"/>
                </a:solidFill>
                <a:latin typeface="Mothanna"/>
              </a:rPr>
              <a:t> الشات والمحادثات الجماعية مثل واتس آب</a:t>
            </a:r>
          </a:p>
        </p:txBody>
      </p:sp>
      <p:sp>
        <p:nvSpPr>
          <p:cNvPr id="22" name="TextBox 22"/>
          <p:cNvSpPr txBox="1"/>
          <p:nvPr/>
        </p:nvSpPr>
        <p:spPr>
          <a:xfrm>
            <a:off x="1897635" y="9007184"/>
            <a:ext cx="6350050" cy="504825"/>
          </a:xfrm>
          <a:prstGeom prst="rect">
            <a:avLst/>
          </a:prstGeom>
        </p:spPr>
        <p:txBody>
          <a:bodyPr lIns="0" tIns="0" rIns="0" bIns="0" rtlCol="0" anchor="t">
            <a:spAutoFit/>
          </a:bodyPr>
          <a:lstStyle/>
          <a:p>
            <a:pPr algn="ctr">
              <a:lnSpc>
                <a:spcPts val="3900"/>
              </a:lnSpc>
              <a:spcBef>
                <a:spcPct val="0"/>
              </a:spcBef>
            </a:pPr>
            <a:r>
              <a:rPr lang="en-US" sz="3000">
                <a:solidFill>
                  <a:srgbClr val="211A15"/>
                </a:solidFill>
                <a:cs typeface="Mothanna"/>
              </a:rPr>
              <a:t>خدمة الرسائل النصية على الهواتف المحمولة.</a:t>
            </a:r>
          </a:p>
        </p:txBody>
      </p:sp>
      <p:sp>
        <p:nvSpPr>
          <p:cNvPr id="23" name="TextBox 23"/>
          <p:cNvSpPr txBox="1"/>
          <p:nvPr/>
        </p:nvSpPr>
        <p:spPr>
          <a:xfrm>
            <a:off x="1475360" y="4330092"/>
            <a:ext cx="7049988" cy="504825"/>
          </a:xfrm>
          <a:prstGeom prst="rect">
            <a:avLst/>
          </a:prstGeom>
        </p:spPr>
        <p:txBody>
          <a:bodyPr lIns="0" tIns="0" rIns="0" bIns="0" rtlCol="0" anchor="t">
            <a:spAutoFit/>
          </a:bodyPr>
          <a:lstStyle/>
          <a:p>
            <a:pPr algn="ctr">
              <a:lnSpc>
                <a:spcPts val="3900"/>
              </a:lnSpc>
              <a:spcBef>
                <a:spcPct val="0"/>
              </a:spcBef>
            </a:pPr>
            <a:r>
              <a:rPr lang="en-US" sz="3000">
                <a:solidFill>
                  <a:srgbClr val="211A15"/>
                </a:solidFill>
                <a:cs typeface="Mothanna"/>
              </a:rPr>
              <a:t>الالعاب الإلكترونية والتحديات مثللعبة الحوت الأزرق</a:t>
            </a:r>
          </a:p>
        </p:txBody>
      </p:sp>
      <p:sp>
        <p:nvSpPr>
          <p:cNvPr id="24" name="TextBox 24"/>
          <p:cNvSpPr txBox="1"/>
          <p:nvPr/>
        </p:nvSpPr>
        <p:spPr>
          <a:xfrm>
            <a:off x="1226519" y="7504694"/>
            <a:ext cx="7547670" cy="504825"/>
          </a:xfrm>
          <a:prstGeom prst="rect">
            <a:avLst/>
          </a:prstGeom>
        </p:spPr>
        <p:txBody>
          <a:bodyPr lIns="0" tIns="0" rIns="0" bIns="0" rtlCol="0" anchor="t">
            <a:spAutoFit/>
          </a:bodyPr>
          <a:lstStyle/>
          <a:p>
            <a:pPr algn="ctr">
              <a:lnSpc>
                <a:spcPts val="3900"/>
              </a:lnSpc>
              <a:spcBef>
                <a:spcPct val="0"/>
              </a:spcBef>
            </a:pPr>
            <a:r>
              <a:rPr lang="en-US" sz="3000">
                <a:solidFill>
                  <a:srgbClr val="211A15"/>
                </a:solidFill>
                <a:cs typeface="Mothanna"/>
              </a:rPr>
              <a:t>الرسائل والمحادثة الفورية عبر اجهزة الالعاب المتطورة .</a:t>
            </a:r>
          </a:p>
        </p:txBody>
      </p:sp>
      <p:sp>
        <p:nvSpPr>
          <p:cNvPr id="25" name="TextBox 25"/>
          <p:cNvSpPr txBox="1"/>
          <p:nvPr/>
        </p:nvSpPr>
        <p:spPr>
          <a:xfrm>
            <a:off x="14691982" y="5086350"/>
            <a:ext cx="2212479" cy="431798"/>
          </a:xfrm>
          <a:prstGeom prst="rect">
            <a:avLst/>
          </a:prstGeom>
        </p:spPr>
        <p:txBody>
          <a:bodyPr lIns="0" tIns="0" rIns="0" bIns="0" rtlCol="0" anchor="t">
            <a:spAutoFit/>
          </a:bodyPr>
          <a:lstStyle/>
          <a:p>
            <a:pPr algn="ctr">
              <a:lnSpc>
                <a:spcPts val="3500"/>
              </a:lnSpc>
            </a:pPr>
            <a:r>
              <a:rPr lang="en-US" sz="2500">
                <a:solidFill>
                  <a:srgbClr val="211A15"/>
                </a:solidFill>
                <a:cs typeface="Mothanna"/>
              </a:rPr>
              <a:t>الألعاب الإلكترونية</a:t>
            </a:r>
            <a:r>
              <a:rPr lang="en-US" sz="2500">
                <a:solidFill>
                  <a:srgbClr val="211A15"/>
                </a:solidFill>
                <a:latin typeface="Mothanna"/>
              </a:rPr>
              <a:t> </a:t>
            </a:r>
          </a:p>
        </p:txBody>
      </p:sp>
      <p:sp>
        <p:nvSpPr>
          <p:cNvPr id="26" name="TextBox 26"/>
          <p:cNvSpPr txBox="1"/>
          <p:nvPr/>
        </p:nvSpPr>
        <p:spPr>
          <a:xfrm>
            <a:off x="9829598" y="5079826"/>
            <a:ext cx="3028355" cy="431798"/>
          </a:xfrm>
          <a:prstGeom prst="rect">
            <a:avLst/>
          </a:prstGeom>
        </p:spPr>
        <p:txBody>
          <a:bodyPr lIns="0" tIns="0" rIns="0" bIns="0" rtlCol="0" anchor="t">
            <a:spAutoFit/>
          </a:bodyPr>
          <a:lstStyle/>
          <a:p>
            <a:pPr algn="ctr">
              <a:lnSpc>
                <a:spcPts val="3500"/>
              </a:lnSpc>
            </a:pPr>
            <a:r>
              <a:rPr lang="en-US" sz="2500">
                <a:solidFill>
                  <a:srgbClr val="211A15"/>
                </a:solidFill>
                <a:cs typeface="Mothanna"/>
              </a:rPr>
              <a:t>وسائل التواصل الاجتماعي</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EDECED"/>
        </a:solidFill>
        <a:effectLst/>
      </p:bgPr>
    </p:bg>
    <p:spTree>
      <p:nvGrpSpPr>
        <p:cNvPr id="1" name=""/>
        <p:cNvGrpSpPr/>
        <p:nvPr/>
      </p:nvGrpSpPr>
      <p:grpSpPr>
        <a:xfrm>
          <a:off x="0" y="0"/>
          <a:ext cx="0" cy="0"/>
          <a:chOff x="0" y="0"/>
          <a:chExt cx="0" cy="0"/>
        </a:xfrm>
      </p:grpSpPr>
      <p:grpSp>
        <p:nvGrpSpPr>
          <p:cNvPr id="2" name="Group 2"/>
          <p:cNvGrpSpPr/>
          <p:nvPr/>
        </p:nvGrpSpPr>
        <p:grpSpPr>
          <a:xfrm>
            <a:off x="3370810" y="733422"/>
            <a:ext cx="13888490" cy="1497637"/>
            <a:chOff x="0" y="0"/>
            <a:chExt cx="18517987" cy="1996849"/>
          </a:xfrm>
        </p:grpSpPr>
        <p:sp>
          <p:nvSpPr>
            <p:cNvPr id="3" name="TextBox 3"/>
            <p:cNvSpPr txBox="1"/>
            <p:nvPr/>
          </p:nvSpPr>
          <p:spPr>
            <a:xfrm>
              <a:off x="0" y="-32808"/>
              <a:ext cx="18517987" cy="739775"/>
            </a:xfrm>
            <a:prstGeom prst="rect">
              <a:avLst/>
            </a:prstGeom>
          </p:spPr>
          <p:txBody>
            <a:bodyPr lIns="0" tIns="0" rIns="0" bIns="0" rtlCol="0" anchor="t">
              <a:spAutoFit/>
            </a:bodyPr>
            <a:lstStyle/>
            <a:p>
              <a:pPr>
                <a:lnSpc>
                  <a:spcPts val="4201"/>
                </a:lnSpc>
              </a:pPr>
              <a:r>
                <a:rPr lang="en-US" sz="3500">
                  <a:solidFill>
                    <a:srgbClr val="F75B56"/>
                  </a:solidFill>
                  <a:cs typeface="Mothanna"/>
                </a:rPr>
                <a:t>إحصائيات عامة عن التنمر الإلكتروني</a:t>
              </a:r>
            </a:p>
          </p:txBody>
        </p:sp>
        <p:sp>
          <p:nvSpPr>
            <p:cNvPr id="4" name="TextBox 4"/>
            <p:cNvSpPr txBox="1"/>
            <p:nvPr/>
          </p:nvSpPr>
          <p:spPr>
            <a:xfrm>
              <a:off x="0" y="1431276"/>
              <a:ext cx="18517987" cy="565573"/>
            </a:xfrm>
            <a:prstGeom prst="rect">
              <a:avLst/>
            </a:prstGeom>
          </p:spPr>
          <p:txBody>
            <a:bodyPr lIns="0" tIns="0" rIns="0" bIns="0" rtlCol="0" anchor="t">
              <a:spAutoFit/>
            </a:bodyPr>
            <a:lstStyle/>
            <a:p>
              <a:pPr>
                <a:lnSpc>
                  <a:spcPts val="3380"/>
                </a:lnSpc>
              </a:pPr>
              <a:endParaRPr/>
            </a:p>
          </p:txBody>
        </p:sp>
      </p:grpSp>
      <p:grpSp>
        <p:nvGrpSpPr>
          <p:cNvPr id="5" name="Group 5"/>
          <p:cNvGrpSpPr/>
          <p:nvPr/>
        </p:nvGrpSpPr>
        <p:grpSpPr>
          <a:xfrm>
            <a:off x="16906110" y="1759286"/>
            <a:ext cx="706380" cy="706380"/>
            <a:chOff x="0" y="0"/>
            <a:chExt cx="6350000" cy="6350000"/>
          </a:xfrm>
        </p:grpSpPr>
        <p:sp>
          <p:nvSpPr>
            <p:cNvPr id="6" name="Freeform 6"/>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26419"/>
            </a:solidFill>
          </p:spPr>
        </p:sp>
      </p:grpSp>
      <p:grpSp>
        <p:nvGrpSpPr>
          <p:cNvPr id="7" name="Group 7"/>
          <p:cNvGrpSpPr/>
          <p:nvPr/>
        </p:nvGrpSpPr>
        <p:grpSpPr>
          <a:xfrm>
            <a:off x="16906110" y="2889998"/>
            <a:ext cx="706380" cy="706380"/>
            <a:chOff x="0" y="0"/>
            <a:chExt cx="6350000" cy="6350000"/>
          </a:xfrm>
        </p:grpSpPr>
        <p:sp>
          <p:nvSpPr>
            <p:cNvPr id="8" name="Freeform 8"/>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26419"/>
            </a:solidFill>
          </p:spPr>
        </p:sp>
      </p:grpSp>
      <p:grpSp>
        <p:nvGrpSpPr>
          <p:cNvPr id="9" name="Group 9"/>
          <p:cNvGrpSpPr/>
          <p:nvPr/>
        </p:nvGrpSpPr>
        <p:grpSpPr>
          <a:xfrm>
            <a:off x="16906110" y="4025003"/>
            <a:ext cx="706380" cy="706380"/>
            <a:chOff x="0" y="0"/>
            <a:chExt cx="6350000" cy="6350000"/>
          </a:xfrm>
        </p:grpSpPr>
        <p:sp>
          <p:nvSpPr>
            <p:cNvPr id="10" name="Freeform 10"/>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26419"/>
            </a:solidFill>
          </p:spPr>
        </p:sp>
      </p:grpSp>
      <p:grpSp>
        <p:nvGrpSpPr>
          <p:cNvPr id="11" name="Group 11"/>
          <p:cNvGrpSpPr/>
          <p:nvPr/>
        </p:nvGrpSpPr>
        <p:grpSpPr>
          <a:xfrm>
            <a:off x="16906110" y="5160007"/>
            <a:ext cx="706380" cy="706380"/>
            <a:chOff x="0" y="0"/>
            <a:chExt cx="6350000" cy="6350000"/>
          </a:xfrm>
        </p:grpSpPr>
        <p:sp>
          <p:nvSpPr>
            <p:cNvPr id="12" name="Freeform 12"/>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26419"/>
            </a:solidFill>
          </p:spPr>
        </p:sp>
      </p:grpSp>
      <p:grpSp>
        <p:nvGrpSpPr>
          <p:cNvPr id="13" name="Group 13"/>
          <p:cNvGrpSpPr/>
          <p:nvPr/>
        </p:nvGrpSpPr>
        <p:grpSpPr>
          <a:xfrm>
            <a:off x="16906110" y="6409312"/>
            <a:ext cx="706380" cy="706380"/>
            <a:chOff x="0" y="0"/>
            <a:chExt cx="6350000" cy="6350000"/>
          </a:xfrm>
        </p:grpSpPr>
        <p:sp>
          <p:nvSpPr>
            <p:cNvPr id="14" name="Freeform 14"/>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26419"/>
            </a:solidFill>
          </p:spPr>
        </p:sp>
      </p:grpSp>
      <p:grpSp>
        <p:nvGrpSpPr>
          <p:cNvPr id="15" name="Group 15"/>
          <p:cNvGrpSpPr/>
          <p:nvPr/>
        </p:nvGrpSpPr>
        <p:grpSpPr>
          <a:xfrm>
            <a:off x="16906110" y="7544316"/>
            <a:ext cx="706380" cy="706380"/>
            <a:chOff x="0" y="0"/>
            <a:chExt cx="6350000" cy="6350000"/>
          </a:xfrm>
        </p:grpSpPr>
        <p:sp>
          <p:nvSpPr>
            <p:cNvPr id="16" name="Freeform 16"/>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26419"/>
            </a:solidFill>
          </p:spPr>
        </p:sp>
      </p:grpSp>
      <p:pic>
        <p:nvPicPr>
          <p:cNvPr id="17" name="Picture 17"/>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flipH="1">
            <a:off x="886631" y="8306232"/>
            <a:ext cx="1557930" cy="1904136"/>
          </a:xfrm>
          <a:prstGeom prst="rect">
            <a:avLst/>
          </a:prstGeom>
        </p:spPr>
      </p:pic>
      <p:pic>
        <p:nvPicPr>
          <p:cNvPr id="18" name="Picture 18"/>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789248" flipH="1">
            <a:off x="-351603" y="755763"/>
            <a:ext cx="4077460" cy="1334442"/>
          </a:xfrm>
          <a:prstGeom prst="rect">
            <a:avLst/>
          </a:prstGeom>
        </p:spPr>
      </p:pic>
      <p:pic>
        <p:nvPicPr>
          <p:cNvPr id="19" name="Picture 19"/>
          <p:cNvPicPr>
            <a:picLocks noChangeAspect="1"/>
          </p:cNvPicPr>
          <p:nvPr/>
        </p:nvPicPr>
        <p:blipFill>
          <a:blip r:embed="rId6"/>
          <a:srcRect/>
          <a:stretch>
            <a:fillRect/>
          </a:stretch>
        </p:blipFill>
        <p:spPr>
          <a:xfrm>
            <a:off x="1935507" y="2096258"/>
            <a:ext cx="2870606" cy="5934622"/>
          </a:xfrm>
          <a:prstGeom prst="rect">
            <a:avLst/>
          </a:prstGeom>
        </p:spPr>
      </p:pic>
      <p:sp>
        <p:nvSpPr>
          <p:cNvPr id="20" name="TextBox 20"/>
          <p:cNvSpPr txBox="1"/>
          <p:nvPr/>
        </p:nvSpPr>
        <p:spPr>
          <a:xfrm>
            <a:off x="9369772" y="1868001"/>
            <a:ext cx="6982569" cy="431798"/>
          </a:xfrm>
          <a:prstGeom prst="rect">
            <a:avLst/>
          </a:prstGeom>
        </p:spPr>
        <p:txBody>
          <a:bodyPr lIns="0" tIns="0" rIns="0" bIns="0" rtlCol="0" anchor="t">
            <a:spAutoFit/>
          </a:bodyPr>
          <a:lstStyle/>
          <a:p>
            <a:pPr algn="ctr">
              <a:lnSpc>
                <a:spcPts val="3500"/>
              </a:lnSpc>
            </a:pPr>
            <a:r>
              <a:rPr lang="en-US" sz="2500">
                <a:solidFill>
                  <a:srgbClr val="000000"/>
                </a:solidFill>
                <a:cs typeface="Mothanna"/>
              </a:rPr>
              <a:t>من الأطفال والمراهقين حول العالم تعرضوا للتنمر الإلكتروني </a:t>
            </a:r>
          </a:p>
        </p:txBody>
      </p:sp>
      <p:sp>
        <p:nvSpPr>
          <p:cNvPr id="21" name="TextBox 21"/>
          <p:cNvSpPr txBox="1"/>
          <p:nvPr/>
        </p:nvSpPr>
        <p:spPr>
          <a:xfrm>
            <a:off x="8905726" y="2998714"/>
            <a:ext cx="7446615" cy="431798"/>
          </a:xfrm>
          <a:prstGeom prst="rect">
            <a:avLst/>
          </a:prstGeom>
        </p:spPr>
        <p:txBody>
          <a:bodyPr lIns="0" tIns="0" rIns="0" bIns="0" rtlCol="0" anchor="t">
            <a:spAutoFit/>
          </a:bodyPr>
          <a:lstStyle/>
          <a:p>
            <a:pPr algn="ctr">
              <a:lnSpc>
                <a:spcPts val="3500"/>
              </a:lnSpc>
            </a:pPr>
            <a:r>
              <a:rPr lang="en-US" sz="2500">
                <a:solidFill>
                  <a:srgbClr val="000000"/>
                </a:solidFill>
                <a:cs typeface="Mothanna"/>
              </a:rPr>
              <a:t>مستخدمين للانترنت في العالم تعرضوا للإساءة في مرحلة معينة</a:t>
            </a:r>
          </a:p>
        </p:txBody>
      </p:sp>
      <p:sp>
        <p:nvSpPr>
          <p:cNvPr id="22" name="TextBox 22"/>
          <p:cNvSpPr txBox="1"/>
          <p:nvPr/>
        </p:nvSpPr>
        <p:spPr>
          <a:xfrm>
            <a:off x="6901011" y="7653032"/>
            <a:ext cx="9451330" cy="431798"/>
          </a:xfrm>
          <a:prstGeom prst="rect">
            <a:avLst/>
          </a:prstGeom>
        </p:spPr>
        <p:txBody>
          <a:bodyPr lIns="0" tIns="0" rIns="0" bIns="0" rtlCol="0" anchor="t">
            <a:spAutoFit/>
          </a:bodyPr>
          <a:lstStyle/>
          <a:p>
            <a:pPr algn="ctr">
              <a:lnSpc>
                <a:spcPts val="3500"/>
              </a:lnSpc>
            </a:pPr>
            <a:r>
              <a:rPr lang="en-US" sz="2500">
                <a:solidFill>
                  <a:srgbClr val="000000"/>
                </a:solidFill>
                <a:cs typeface="Mothanna"/>
              </a:rPr>
              <a:t>من الآباء ذكروا أن طفلهم تعرض للتهديد بإيذاء جسدي أثناء اللعب على الإنترنت</a:t>
            </a:r>
          </a:p>
        </p:txBody>
      </p:sp>
      <p:sp>
        <p:nvSpPr>
          <p:cNvPr id="23" name="TextBox 23"/>
          <p:cNvSpPr txBox="1"/>
          <p:nvPr/>
        </p:nvSpPr>
        <p:spPr>
          <a:xfrm>
            <a:off x="5498455" y="6563355"/>
            <a:ext cx="10853886" cy="869948"/>
          </a:xfrm>
          <a:prstGeom prst="rect">
            <a:avLst/>
          </a:prstGeom>
        </p:spPr>
        <p:txBody>
          <a:bodyPr lIns="0" tIns="0" rIns="0" bIns="0" rtlCol="0" anchor="t">
            <a:spAutoFit/>
          </a:bodyPr>
          <a:lstStyle/>
          <a:p>
            <a:pPr algn="ctr">
              <a:lnSpc>
                <a:spcPts val="3500"/>
              </a:lnSpc>
            </a:pPr>
            <a:r>
              <a:rPr lang="en-US" sz="2500">
                <a:solidFill>
                  <a:srgbClr val="000000"/>
                </a:solidFill>
                <a:cs typeface="Mothanna"/>
              </a:rPr>
              <a:t>أوضح من الطلاب الذين تعرضوا للتنمر الإلكتروني أنه يؤثر ذلك سلباً على مستواهم الدراسي والشعور بالخوف وعدم الأمان</a:t>
            </a:r>
          </a:p>
        </p:txBody>
      </p:sp>
      <p:sp>
        <p:nvSpPr>
          <p:cNvPr id="24" name="TextBox 24"/>
          <p:cNvSpPr txBox="1"/>
          <p:nvPr/>
        </p:nvSpPr>
        <p:spPr>
          <a:xfrm>
            <a:off x="8038505" y="5360032"/>
            <a:ext cx="8313837" cy="431798"/>
          </a:xfrm>
          <a:prstGeom prst="rect">
            <a:avLst/>
          </a:prstGeom>
        </p:spPr>
        <p:txBody>
          <a:bodyPr lIns="0" tIns="0" rIns="0" bIns="0" rtlCol="0" anchor="t">
            <a:spAutoFit/>
          </a:bodyPr>
          <a:lstStyle/>
          <a:p>
            <a:pPr algn="ctr">
              <a:lnSpc>
                <a:spcPts val="3500"/>
              </a:lnSpc>
            </a:pPr>
            <a:r>
              <a:rPr lang="en-US" sz="2500">
                <a:solidFill>
                  <a:srgbClr val="000000"/>
                </a:solidFill>
                <a:cs typeface="Mothanna"/>
              </a:rPr>
              <a:t>لن يبلغ ضحايا التنمر الإلكتروني لأحد الكبار عن تعرضه للتنمر الإلكتروني</a:t>
            </a:r>
          </a:p>
        </p:txBody>
      </p:sp>
      <p:sp>
        <p:nvSpPr>
          <p:cNvPr id="25" name="TextBox 25"/>
          <p:cNvSpPr txBox="1"/>
          <p:nvPr/>
        </p:nvSpPr>
        <p:spPr>
          <a:xfrm>
            <a:off x="10410527" y="4232909"/>
            <a:ext cx="5941814" cy="431798"/>
          </a:xfrm>
          <a:prstGeom prst="rect">
            <a:avLst/>
          </a:prstGeom>
        </p:spPr>
        <p:txBody>
          <a:bodyPr lIns="0" tIns="0" rIns="0" bIns="0" rtlCol="0" anchor="t">
            <a:spAutoFit/>
          </a:bodyPr>
          <a:lstStyle/>
          <a:p>
            <a:pPr algn="ctr">
              <a:lnSpc>
                <a:spcPts val="3500"/>
              </a:lnSpc>
            </a:pPr>
            <a:r>
              <a:rPr lang="en-US" sz="2500">
                <a:solidFill>
                  <a:srgbClr val="000000"/>
                </a:solidFill>
                <a:cs typeface="Mothanna"/>
              </a:rPr>
              <a:t>فقط من الطلاب يعترفون بالتعرض للتنمر الإلكتروني</a:t>
            </a:r>
          </a:p>
        </p:txBody>
      </p:sp>
      <p:sp>
        <p:nvSpPr>
          <p:cNvPr id="26" name="TextBox 26"/>
          <p:cNvSpPr txBox="1"/>
          <p:nvPr/>
        </p:nvSpPr>
        <p:spPr>
          <a:xfrm>
            <a:off x="16991927" y="1927536"/>
            <a:ext cx="534746" cy="372264"/>
          </a:xfrm>
          <a:prstGeom prst="rect">
            <a:avLst/>
          </a:prstGeom>
        </p:spPr>
        <p:txBody>
          <a:bodyPr lIns="0" tIns="0" rIns="0" bIns="0" rtlCol="0" anchor="t">
            <a:spAutoFit/>
          </a:bodyPr>
          <a:lstStyle/>
          <a:p>
            <a:pPr algn="ctr">
              <a:lnSpc>
                <a:spcPts val="2984"/>
              </a:lnSpc>
            </a:pPr>
            <a:r>
              <a:rPr lang="en-US" sz="2131">
                <a:solidFill>
                  <a:srgbClr val="000000"/>
                </a:solidFill>
                <a:latin typeface="Mothanna"/>
              </a:rPr>
              <a:t>18%</a:t>
            </a:r>
          </a:p>
        </p:txBody>
      </p:sp>
      <p:sp>
        <p:nvSpPr>
          <p:cNvPr id="27" name="TextBox 27"/>
          <p:cNvSpPr txBox="1"/>
          <p:nvPr/>
        </p:nvSpPr>
        <p:spPr>
          <a:xfrm>
            <a:off x="16992690" y="3008239"/>
            <a:ext cx="537187" cy="372264"/>
          </a:xfrm>
          <a:prstGeom prst="rect">
            <a:avLst/>
          </a:prstGeom>
        </p:spPr>
        <p:txBody>
          <a:bodyPr lIns="0" tIns="0" rIns="0" bIns="0" rtlCol="0" anchor="t">
            <a:spAutoFit/>
          </a:bodyPr>
          <a:lstStyle/>
          <a:p>
            <a:pPr algn="ctr">
              <a:lnSpc>
                <a:spcPts val="2984"/>
              </a:lnSpc>
            </a:pPr>
            <a:r>
              <a:rPr lang="en-US" sz="2131">
                <a:solidFill>
                  <a:srgbClr val="000000"/>
                </a:solidFill>
                <a:latin typeface="Mothanna"/>
              </a:rPr>
              <a:t>10:7</a:t>
            </a:r>
          </a:p>
        </p:txBody>
      </p:sp>
      <p:sp>
        <p:nvSpPr>
          <p:cNvPr id="28" name="TextBox 28"/>
          <p:cNvSpPr txBox="1"/>
          <p:nvPr/>
        </p:nvSpPr>
        <p:spPr>
          <a:xfrm>
            <a:off x="16991927" y="4168248"/>
            <a:ext cx="534746" cy="372264"/>
          </a:xfrm>
          <a:prstGeom prst="rect">
            <a:avLst/>
          </a:prstGeom>
        </p:spPr>
        <p:txBody>
          <a:bodyPr lIns="0" tIns="0" rIns="0" bIns="0" rtlCol="0" anchor="t">
            <a:spAutoFit/>
          </a:bodyPr>
          <a:lstStyle/>
          <a:p>
            <a:pPr algn="ctr">
              <a:lnSpc>
                <a:spcPts val="2984"/>
              </a:lnSpc>
            </a:pPr>
            <a:r>
              <a:rPr lang="en-US" sz="2131">
                <a:solidFill>
                  <a:srgbClr val="000000"/>
                </a:solidFill>
                <a:latin typeface="Mothanna"/>
              </a:rPr>
              <a:t>15%</a:t>
            </a:r>
          </a:p>
        </p:txBody>
      </p:sp>
      <p:sp>
        <p:nvSpPr>
          <p:cNvPr id="29" name="TextBox 29"/>
          <p:cNvSpPr txBox="1"/>
          <p:nvPr/>
        </p:nvSpPr>
        <p:spPr>
          <a:xfrm>
            <a:off x="16991927" y="5302882"/>
            <a:ext cx="534746" cy="372264"/>
          </a:xfrm>
          <a:prstGeom prst="rect">
            <a:avLst/>
          </a:prstGeom>
        </p:spPr>
        <p:txBody>
          <a:bodyPr lIns="0" tIns="0" rIns="0" bIns="0" rtlCol="0" anchor="t">
            <a:spAutoFit/>
          </a:bodyPr>
          <a:lstStyle/>
          <a:p>
            <a:pPr algn="ctr">
              <a:lnSpc>
                <a:spcPts val="2984"/>
              </a:lnSpc>
            </a:pPr>
            <a:r>
              <a:rPr lang="en-US" sz="2131">
                <a:solidFill>
                  <a:srgbClr val="000000"/>
                </a:solidFill>
                <a:latin typeface="Mothanna"/>
              </a:rPr>
              <a:t>10%</a:t>
            </a:r>
          </a:p>
        </p:txBody>
      </p:sp>
      <p:sp>
        <p:nvSpPr>
          <p:cNvPr id="30" name="TextBox 30"/>
          <p:cNvSpPr txBox="1"/>
          <p:nvPr/>
        </p:nvSpPr>
        <p:spPr>
          <a:xfrm>
            <a:off x="16991927" y="6552557"/>
            <a:ext cx="534746" cy="372264"/>
          </a:xfrm>
          <a:prstGeom prst="rect">
            <a:avLst/>
          </a:prstGeom>
        </p:spPr>
        <p:txBody>
          <a:bodyPr lIns="0" tIns="0" rIns="0" bIns="0" rtlCol="0" anchor="t">
            <a:spAutoFit/>
          </a:bodyPr>
          <a:lstStyle/>
          <a:p>
            <a:pPr algn="ctr">
              <a:lnSpc>
                <a:spcPts val="2984"/>
              </a:lnSpc>
            </a:pPr>
            <a:r>
              <a:rPr lang="en-US" sz="2131">
                <a:solidFill>
                  <a:srgbClr val="000000"/>
                </a:solidFill>
                <a:latin typeface="Mothanna"/>
              </a:rPr>
              <a:t>64%</a:t>
            </a:r>
          </a:p>
        </p:txBody>
      </p:sp>
      <p:sp>
        <p:nvSpPr>
          <p:cNvPr id="31" name="TextBox 31"/>
          <p:cNvSpPr txBox="1"/>
          <p:nvPr/>
        </p:nvSpPr>
        <p:spPr>
          <a:xfrm>
            <a:off x="16991927" y="7658616"/>
            <a:ext cx="534746" cy="372264"/>
          </a:xfrm>
          <a:prstGeom prst="rect">
            <a:avLst/>
          </a:prstGeom>
        </p:spPr>
        <p:txBody>
          <a:bodyPr lIns="0" tIns="0" rIns="0" bIns="0" rtlCol="0" anchor="t">
            <a:spAutoFit/>
          </a:bodyPr>
          <a:lstStyle/>
          <a:p>
            <a:pPr algn="ctr">
              <a:lnSpc>
                <a:spcPts val="2984"/>
              </a:lnSpc>
            </a:pPr>
            <a:r>
              <a:rPr lang="en-US" sz="2131">
                <a:solidFill>
                  <a:srgbClr val="000000"/>
                </a:solidFill>
                <a:latin typeface="Mothanna"/>
              </a:rPr>
              <a:t>79%</a:t>
            </a:r>
          </a:p>
        </p:txBody>
      </p:sp>
      <p:pic>
        <p:nvPicPr>
          <p:cNvPr id="32" name="Picture 32"/>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5498455" y="322331"/>
            <a:ext cx="2788738" cy="1977469"/>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EDECED"/>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1324339" flipH="1">
            <a:off x="251960" y="54322"/>
            <a:ext cx="1305515" cy="1595630"/>
          </a:xfrm>
          <a:prstGeom prst="rect">
            <a:avLst/>
          </a:prstGeom>
        </p:spPr>
      </p:pic>
      <p:grpSp>
        <p:nvGrpSpPr>
          <p:cNvPr id="3" name="Group 3"/>
          <p:cNvGrpSpPr/>
          <p:nvPr/>
        </p:nvGrpSpPr>
        <p:grpSpPr>
          <a:xfrm>
            <a:off x="12495256" y="4010843"/>
            <a:ext cx="5037235" cy="5088257"/>
            <a:chOff x="0" y="0"/>
            <a:chExt cx="2688663" cy="2715896"/>
          </a:xfrm>
        </p:grpSpPr>
        <p:sp>
          <p:nvSpPr>
            <p:cNvPr id="4" name="Freeform 4"/>
            <p:cNvSpPr/>
            <p:nvPr/>
          </p:nvSpPr>
          <p:spPr>
            <a:xfrm>
              <a:off x="0" y="0"/>
              <a:ext cx="2688663" cy="2715896"/>
            </a:xfrm>
            <a:custGeom>
              <a:avLst/>
              <a:gdLst/>
              <a:ahLst/>
              <a:cxnLst/>
              <a:rect l="l" t="t" r="r" b="b"/>
              <a:pathLst>
                <a:path w="2688663" h="2715896">
                  <a:moveTo>
                    <a:pt x="2564203" y="2715896"/>
                  </a:moveTo>
                  <a:lnTo>
                    <a:pt x="124460" y="2715896"/>
                  </a:lnTo>
                  <a:cubicBezTo>
                    <a:pt x="55880" y="2715896"/>
                    <a:pt x="0" y="2660016"/>
                    <a:pt x="0" y="2591436"/>
                  </a:cubicBezTo>
                  <a:lnTo>
                    <a:pt x="0" y="124460"/>
                  </a:lnTo>
                  <a:cubicBezTo>
                    <a:pt x="0" y="55880"/>
                    <a:pt x="55880" y="0"/>
                    <a:pt x="124460" y="0"/>
                  </a:cubicBezTo>
                  <a:lnTo>
                    <a:pt x="2564203" y="0"/>
                  </a:lnTo>
                  <a:cubicBezTo>
                    <a:pt x="2632783" y="0"/>
                    <a:pt x="2688663" y="55880"/>
                    <a:pt x="2688663" y="124460"/>
                  </a:cubicBezTo>
                  <a:lnTo>
                    <a:pt x="2688663" y="2591436"/>
                  </a:lnTo>
                  <a:cubicBezTo>
                    <a:pt x="2688663" y="2660016"/>
                    <a:pt x="2632783" y="2715896"/>
                    <a:pt x="2564203" y="2715896"/>
                  </a:cubicBezTo>
                  <a:close/>
                </a:path>
              </a:pathLst>
            </a:custGeom>
            <a:solidFill>
              <a:srgbClr val="FFFFFF"/>
            </a:solidFill>
          </p:spPr>
        </p:sp>
      </p:grpSp>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flipH="1">
            <a:off x="16480335" y="8382864"/>
            <a:ext cx="1557930" cy="1904136"/>
          </a:xfrm>
          <a:prstGeom prst="rect">
            <a:avLst/>
          </a:prstGeom>
        </p:spPr>
      </p:pic>
      <p:grpSp>
        <p:nvGrpSpPr>
          <p:cNvPr id="6" name="Group 6"/>
          <p:cNvGrpSpPr/>
          <p:nvPr/>
        </p:nvGrpSpPr>
        <p:grpSpPr>
          <a:xfrm>
            <a:off x="7252116" y="4010843"/>
            <a:ext cx="5037235" cy="5088257"/>
            <a:chOff x="0" y="0"/>
            <a:chExt cx="2688663" cy="2715896"/>
          </a:xfrm>
        </p:grpSpPr>
        <p:sp>
          <p:nvSpPr>
            <p:cNvPr id="7" name="Freeform 7"/>
            <p:cNvSpPr/>
            <p:nvPr/>
          </p:nvSpPr>
          <p:spPr>
            <a:xfrm>
              <a:off x="0" y="0"/>
              <a:ext cx="2688663" cy="2715896"/>
            </a:xfrm>
            <a:custGeom>
              <a:avLst/>
              <a:gdLst/>
              <a:ahLst/>
              <a:cxnLst/>
              <a:rect l="l" t="t" r="r" b="b"/>
              <a:pathLst>
                <a:path w="2688663" h="2715896">
                  <a:moveTo>
                    <a:pt x="2564203" y="2715896"/>
                  </a:moveTo>
                  <a:lnTo>
                    <a:pt x="124460" y="2715896"/>
                  </a:lnTo>
                  <a:cubicBezTo>
                    <a:pt x="55880" y="2715896"/>
                    <a:pt x="0" y="2660016"/>
                    <a:pt x="0" y="2591436"/>
                  </a:cubicBezTo>
                  <a:lnTo>
                    <a:pt x="0" y="124460"/>
                  </a:lnTo>
                  <a:cubicBezTo>
                    <a:pt x="0" y="55880"/>
                    <a:pt x="55880" y="0"/>
                    <a:pt x="124460" y="0"/>
                  </a:cubicBezTo>
                  <a:lnTo>
                    <a:pt x="2564203" y="0"/>
                  </a:lnTo>
                  <a:cubicBezTo>
                    <a:pt x="2632783" y="0"/>
                    <a:pt x="2688663" y="55880"/>
                    <a:pt x="2688663" y="124460"/>
                  </a:cubicBezTo>
                  <a:lnTo>
                    <a:pt x="2688663" y="2591436"/>
                  </a:lnTo>
                  <a:cubicBezTo>
                    <a:pt x="2688663" y="2660016"/>
                    <a:pt x="2632783" y="2715896"/>
                    <a:pt x="2564203" y="2715896"/>
                  </a:cubicBezTo>
                  <a:close/>
                </a:path>
              </a:pathLst>
            </a:custGeom>
            <a:solidFill>
              <a:srgbClr val="FFFFFF"/>
            </a:solidFill>
          </p:spPr>
        </p:sp>
      </p:grpSp>
      <p:grpSp>
        <p:nvGrpSpPr>
          <p:cNvPr id="8" name="Group 8"/>
          <p:cNvGrpSpPr/>
          <p:nvPr/>
        </p:nvGrpSpPr>
        <p:grpSpPr>
          <a:xfrm>
            <a:off x="2005330" y="4010843"/>
            <a:ext cx="5037235" cy="5088257"/>
            <a:chOff x="0" y="0"/>
            <a:chExt cx="2688663" cy="2715896"/>
          </a:xfrm>
        </p:grpSpPr>
        <p:sp>
          <p:nvSpPr>
            <p:cNvPr id="9" name="Freeform 9"/>
            <p:cNvSpPr/>
            <p:nvPr/>
          </p:nvSpPr>
          <p:spPr>
            <a:xfrm>
              <a:off x="0" y="0"/>
              <a:ext cx="2688663" cy="2715896"/>
            </a:xfrm>
            <a:custGeom>
              <a:avLst/>
              <a:gdLst/>
              <a:ahLst/>
              <a:cxnLst/>
              <a:rect l="l" t="t" r="r" b="b"/>
              <a:pathLst>
                <a:path w="2688663" h="2715896">
                  <a:moveTo>
                    <a:pt x="2564203" y="2715896"/>
                  </a:moveTo>
                  <a:lnTo>
                    <a:pt x="124460" y="2715896"/>
                  </a:lnTo>
                  <a:cubicBezTo>
                    <a:pt x="55880" y="2715896"/>
                    <a:pt x="0" y="2660016"/>
                    <a:pt x="0" y="2591436"/>
                  </a:cubicBezTo>
                  <a:lnTo>
                    <a:pt x="0" y="124460"/>
                  </a:lnTo>
                  <a:cubicBezTo>
                    <a:pt x="0" y="55880"/>
                    <a:pt x="55880" y="0"/>
                    <a:pt x="124460" y="0"/>
                  </a:cubicBezTo>
                  <a:lnTo>
                    <a:pt x="2564203" y="0"/>
                  </a:lnTo>
                  <a:cubicBezTo>
                    <a:pt x="2632783" y="0"/>
                    <a:pt x="2688663" y="55880"/>
                    <a:pt x="2688663" y="124460"/>
                  </a:cubicBezTo>
                  <a:lnTo>
                    <a:pt x="2688663" y="2591436"/>
                  </a:lnTo>
                  <a:cubicBezTo>
                    <a:pt x="2688663" y="2660016"/>
                    <a:pt x="2632783" y="2715896"/>
                    <a:pt x="2564203" y="2715896"/>
                  </a:cubicBezTo>
                  <a:close/>
                </a:path>
              </a:pathLst>
            </a:custGeom>
            <a:solidFill>
              <a:srgbClr val="FFFFFF"/>
            </a:solidFill>
          </p:spPr>
        </p:sp>
      </p:grpSp>
      <p:pic>
        <p:nvPicPr>
          <p:cNvPr id="10" name="Picture 10"/>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16886586" y="358107"/>
            <a:ext cx="1084964" cy="1084964"/>
          </a:xfrm>
          <a:prstGeom prst="rect">
            <a:avLst/>
          </a:prstGeom>
        </p:spPr>
      </p:pic>
      <p:sp>
        <p:nvSpPr>
          <p:cNvPr id="11" name="TextBox 11"/>
          <p:cNvSpPr txBox="1"/>
          <p:nvPr/>
        </p:nvSpPr>
        <p:spPr>
          <a:xfrm>
            <a:off x="13323632" y="739458"/>
            <a:ext cx="3380482" cy="530860"/>
          </a:xfrm>
          <a:prstGeom prst="rect">
            <a:avLst/>
          </a:prstGeom>
        </p:spPr>
        <p:txBody>
          <a:bodyPr lIns="0" tIns="0" rIns="0" bIns="0" rtlCol="0" anchor="t">
            <a:spAutoFit/>
          </a:bodyPr>
          <a:lstStyle/>
          <a:p>
            <a:pPr algn="ctr">
              <a:lnSpc>
                <a:spcPts val="4160"/>
              </a:lnSpc>
              <a:spcBef>
                <a:spcPct val="0"/>
              </a:spcBef>
            </a:pPr>
            <a:r>
              <a:rPr lang="en-US" sz="3200">
                <a:solidFill>
                  <a:srgbClr val="F75B56"/>
                </a:solidFill>
                <a:cs typeface="Mothanna Bold"/>
              </a:rPr>
              <a:t>أنواع التنمر الإلكتروني</a:t>
            </a:r>
          </a:p>
        </p:txBody>
      </p:sp>
      <p:sp>
        <p:nvSpPr>
          <p:cNvPr id="12" name="TextBox 12"/>
          <p:cNvSpPr txBox="1"/>
          <p:nvPr/>
        </p:nvSpPr>
        <p:spPr>
          <a:xfrm>
            <a:off x="1407542" y="1414496"/>
            <a:ext cx="15472916" cy="815975"/>
          </a:xfrm>
          <a:prstGeom prst="rect">
            <a:avLst/>
          </a:prstGeom>
        </p:spPr>
        <p:txBody>
          <a:bodyPr lIns="0" tIns="0" rIns="0" bIns="0" rtlCol="0" anchor="t">
            <a:spAutoFit/>
          </a:bodyPr>
          <a:lstStyle/>
          <a:p>
            <a:pPr algn="ctr">
              <a:lnSpc>
                <a:spcPts val="3250"/>
              </a:lnSpc>
              <a:spcBef>
                <a:spcPct val="0"/>
              </a:spcBef>
            </a:pPr>
            <a:r>
              <a:rPr lang="en-US" sz="2500">
                <a:solidFill>
                  <a:srgbClr val="000000"/>
                </a:solidFill>
                <a:cs typeface="Mothanna Bold"/>
              </a:rPr>
              <a:t>أنواع التنمر الإلكتروني هي ذاتها أنواع التنمر العامة من حيث الجوهر، باستثناء الاعتداء الجسدي حيث يتعذر ذلك على شبكة الإنترنت،</a:t>
            </a:r>
          </a:p>
          <a:p>
            <a:pPr algn="ctr">
              <a:lnSpc>
                <a:spcPts val="3250"/>
              </a:lnSpc>
              <a:spcBef>
                <a:spcPct val="0"/>
              </a:spcBef>
            </a:pPr>
            <a:r>
              <a:rPr lang="en-US" sz="2500">
                <a:solidFill>
                  <a:srgbClr val="000000"/>
                </a:solidFill>
                <a:latin typeface="Mothanna Bold"/>
              </a:rPr>
              <a:t> لكن التنمر الإلكتروني قد يكون مقدمة للاعتداء والتنمر الجسدي، وأبرز أنواع التنمر الإلكتروني:</a:t>
            </a:r>
          </a:p>
        </p:txBody>
      </p:sp>
      <p:sp>
        <p:nvSpPr>
          <p:cNvPr id="13" name="TextBox 13"/>
          <p:cNvSpPr txBox="1"/>
          <p:nvPr/>
        </p:nvSpPr>
        <p:spPr>
          <a:xfrm>
            <a:off x="12495256" y="3168316"/>
            <a:ext cx="5037235" cy="406400"/>
          </a:xfrm>
          <a:prstGeom prst="rect">
            <a:avLst/>
          </a:prstGeom>
        </p:spPr>
        <p:txBody>
          <a:bodyPr lIns="0" tIns="0" rIns="0" bIns="0" rtlCol="0" anchor="t">
            <a:spAutoFit/>
          </a:bodyPr>
          <a:lstStyle/>
          <a:p>
            <a:pPr algn="ctr">
              <a:lnSpc>
                <a:spcPts val="3250"/>
              </a:lnSpc>
              <a:spcBef>
                <a:spcPct val="0"/>
              </a:spcBef>
            </a:pPr>
            <a:r>
              <a:rPr lang="en-US" sz="2500">
                <a:solidFill>
                  <a:srgbClr val="F75B56"/>
                </a:solidFill>
                <a:cs typeface="Mothanna Bold"/>
              </a:rPr>
              <a:t>التنمر اللفظي عبر الانترنت:</a:t>
            </a:r>
          </a:p>
        </p:txBody>
      </p:sp>
      <p:sp>
        <p:nvSpPr>
          <p:cNvPr id="14" name="TextBox 14"/>
          <p:cNvSpPr txBox="1"/>
          <p:nvPr/>
        </p:nvSpPr>
        <p:spPr>
          <a:xfrm>
            <a:off x="13141161" y="4228123"/>
            <a:ext cx="3745424" cy="4615597"/>
          </a:xfrm>
          <a:prstGeom prst="rect">
            <a:avLst/>
          </a:prstGeom>
        </p:spPr>
        <p:txBody>
          <a:bodyPr lIns="0" tIns="0" rIns="0" bIns="0" rtlCol="0" anchor="t">
            <a:spAutoFit/>
          </a:bodyPr>
          <a:lstStyle/>
          <a:p>
            <a:pPr algn="ctr">
              <a:lnSpc>
                <a:spcPts val="3337"/>
              </a:lnSpc>
              <a:spcBef>
                <a:spcPct val="0"/>
              </a:spcBef>
            </a:pPr>
            <a:r>
              <a:rPr lang="en-US" sz="2567">
                <a:solidFill>
                  <a:srgbClr val="000000"/>
                </a:solidFill>
                <a:latin typeface="Mothanna"/>
              </a:rPr>
              <a:t> ويشمل التعليقات والمنشورات والرسائل على مواقع التواصل الاجتماعي أو وسائل الاتصال الإلكترونية، والتي تهدف إلى إزعاج أو مضايقة أو إيذاء شخص أو مجموعة من الأشخاص، ويتضمن التنمر اللفظي أيضاً استخدام الألفاظ والشتائم والعبارات الجنسية والعبارات التي تحض على الكراهية أو العنصرية ...إلخ.</a:t>
            </a:r>
          </a:p>
        </p:txBody>
      </p:sp>
      <p:sp>
        <p:nvSpPr>
          <p:cNvPr id="15" name="TextBox 15"/>
          <p:cNvSpPr txBox="1"/>
          <p:nvPr/>
        </p:nvSpPr>
        <p:spPr>
          <a:xfrm>
            <a:off x="7458020" y="3152441"/>
            <a:ext cx="5037235" cy="815975"/>
          </a:xfrm>
          <a:prstGeom prst="rect">
            <a:avLst/>
          </a:prstGeom>
        </p:spPr>
        <p:txBody>
          <a:bodyPr lIns="0" tIns="0" rIns="0" bIns="0" rtlCol="0" anchor="t">
            <a:spAutoFit/>
          </a:bodyPr>
          <a:lstStyle/>
          <a:p>
            <a:pPr algn="ctr">
              <a:lnSpc>
                <a:spcPts val="3250"/>
              </a:lnSpc>
              <a:spcBef>
                <a:spcPct val="0"/>
              </a:spcBef>
            </a:pPr>
            <a:r>
              <a:rPr lang="en-US" sz="2500">
                <a:solidFill>
                  <a:srgbClr val="F75B56"/>
                </a:solidFill>
                <a:cs typeface="Mothanna Bold"/>
              </a:rPr>
              <a:t>التنمر الإلكتروني عبر نشر المعلومات والصور الشخصية Doxing: </a:t>
            </a:r>
          </a:p>
        </p:txBody>
      </p:sp>
      <p:sp>
        <p:nvSpPr>
          <p:cNvPr id="16" name="TextBox 16"/>
          <p:cNvSpPr txBox="1"/>
          <p:nvPr/>
        </p:nvSpPr>
        <p:spPr>
          <a:xfrm>
            <a:off x="7252116" y="4084821"/>
            <a:ext cx="4876391" cy="4911725"/>
          </a:xfrm>
          <a:prstGeom prst="rect">
            <a:avLst/>
          </a:prstGeom>
        </p:spPr>
        <p:txBody>
          <a:bodyPr lIns="0" tIns="0" rIns="0" bIns="0" rtlCol="0" anchor="t">
            <a:spAutoFit/>
          </a:bodyPr>
          <a:lstStyle/>
          <a:p>
            <a:pPr algn="ctr">
              <a:lnSpc>
                <a:spcPts val="3250"/>
              </a:lnSpc>
              <a:spcBef>
                <a:spcPct val="0"/>
              </a:spcBef>
            </a:pPr>
            <a:r>
              <a:rPr lang="en-US" sz="2500">
                <a:solidFill>
                  <a:srgbClr val="000000"/>
                </a:solidFill>
                <a:cs typeface="Mothanna"/>
              </a:rPr>
              <a:t>وذلك عندما يعمّد أحدهم لنشر معلومات شخصية على الملأ دون استئذان صاحبها -بغض النظر عن نيته- وتكون هذه المعلومات الشخصية سرية أو محرجة أو تسبب إذلالاً لصاحبها، ومن هذه الفئة أيضاً نشر المحادثات دون إذن الطرف الآخر، وقد يكون هذا النمط من التنمر الإلكتروني مخططاً من خلال إيهام الضحية بالأمان والثقة للحصول على المعلومات أو الصور أو التصريحات بهدف استخدامها بشكل فضائحي، وهذا يسمى الخداع الإلكتروني.</a:t>
            </a:r>
          </a:p>
        </p:txBody>
      </p:sp>
      <p:sp>
        <p:nvSpPr>
          <p:cNvPr id="17" name="TextBox 17"/>
          <p:cNvSpPr txBox="1"/>
          <p:nvPr/>
        </p:nvSpPr>
        <p:spPr>
          <a:xfrm>
            <a:off x="2005330" y="3168316"/>
            <a:ext cx="5037235" cy="815975"/>
          </a:xfrm>
          <a:prstGeom prst="rect">
            <a:avLst/>
          </a:prstGeom>
        </p:spPr>
        <p:txBody>
          <a:bodyPr lIns="0" tIns="0" rIns="0" bIns="0" rtlCol="0" anchor="t">
            <a:spAutoFit/>
          </a:bodyPr>
          <a:lstStyle/>
          <a:p>
            <a:pPr algn="ctr">
              <a:lnSpc>
                <a:spcPts val="3250"/>
              </a:lnSpc>
              <a:spcBef>
                <a:spcPct val="0"/>
              </a:spcBef>
            </a:pPr>
            <a:r>
              <a:rPr lang="en-US" sz="2500">
                <a:solidFill>
                  <a:srgbClr val="F75B56"/>
                </a:solidFill>
                <a:cs typeface="Mothanna Bold"/>
              </a:rPr>
              <a:t>القرصنة والمراقبة وسرقة الحسابات الشخصية: </a:t>
            </a:r>
          </a:p>
        </p:txBody>
      </p:sp>
      <p:sp>
        <p:nvSpPr>
          <p:cNvPr id="18" name="TextBox 18"/>
          <p:cNvSpPr txBox="1"/>
          <p:nvPr/>
        </p:nvSpPr>
        <p:spPr>
          <a:xfrm>
            <a:off x="2538165" y="4341570"/>
            <a:ext cx="3866225" cy="4502150"/>
          </a:xfrm>
          <a:prstGeom prst="rect">
            <a:avLst/>
          </a:prstGeom>
        </p:spPr>
        <p:txBody>
          <a:bodyPr lIns="0" tIns="0" rIns="0" bIns="0" rtlCol="0" anchor="t">
            <a:spAutoFit/>
          </a:bodyPr>
          <a:lstStyle/>
          <a:p>
            <a:pPr algn="ctr">
              <a:lnSpc>
                <a:spcPts val="3250"/>
              </a:lnSpc>
              <a:spcBef>
                <a:spcPct val="0"/>
              </a:spcBef>
            </a:pPr>
            <a:r>
              <a:rPr lang="en-US" sz="2500">
                <a:solidFill>
                  <a:srgbClr val="000000"/>
                </a:solidFill>
                <a:cs typeface="Mothanna"/>
              </a:rPr>
              <a:t>حيث يقوم المتنمر بالوصول إلى الحساب الشخصي إما بهدف المراقبة، أو بهدف انتحال شخصية الضحية والنشر باسمها أو تعديل ملفها التعريفي بشكل مسيء، أو التعليق باسم الضحية تعليقات مسيئة. كذلك يعتبر إنشاء حساب مزيف ينتحل اسم الضحية بهدف الإساءة وتشويه السمعة شكل من أشكال التنمر الإلكتروني.</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EDECED"/>
        </a:solidFill>
        <a:effectLst/>
      </p:bgPr>
    </p:bg>
    <p:spTree>
      <p:nvGrpSpPr>
        <p:cNvPr id="1" name=""/>
        <p:cNvGrpSpPr/>
        <p:nvPr/>
      </p:nvGrpSpPr>
      <p:grpSpPr>
        <a:xfrm>
          <a:off x="0" y="0"/>
          <a:ext cx="0" cy="0"/>
          <a:chOff x="0" y="0"/>
          <a:chExt cx="0" cy="0"/>
        </a:xfrm>
      </p:grpSpPr>
      <p:sp>
        <p:nvSpPr>
          <p:cNvPr id="2" name="TextBox 2"/>
          <p:cNvSpPr txBox="1"/>
          <p:nvPr/>
        </p:nvSpPr>
        <p:spPr>
          <a:xfrm>
            <a:off x="13323632" y="739458"/>
            <a:ext cx="3380482" cy="530860"/>
          </a:xfrm>
          <a:prstGeom prst="rect">
            <a:avLst/>
          </a:prstGeom>
        </p:spPr>
        <p:txBody>
          <a:bodyPr lIns="0" tIns="0" rIns="0" bIns="0" rtlCol="0" anchor="t">
            <a:spAutoFit/>
          </a:bodyPr>
          <a:lstStyle/>
          <a:p>
            <a:pPr algn="ctr">
              <a:lnSpc>
                <a:spcPts val="4160"/>
              </a:lnSpc>
              <a:spcBef>
                <a:spcPct val="0"/>
              </a:spcBef>
            </a:pPr>
            <a:r>
              <a:rPr lang="en-US" sz="3200">
                <a:solidFill>
                  <a:srgbClr val="F75B56"/>
                </a:solidFill>
                <a:cs typeface="Mothanna Bold"/>
              </a:rPr>
              <a:t>أنواع التنمر الإلكتروني</a:t>
            </a:r>
          </a:p>
        </p:txBody>
      </p:sp>
      <p:sp>
        <p:nvSpPr>
          <p:cNvPr id="3" name="TextBox 3"/>
          <p:cNvSpPr txBox="1"/>
          <p:nvPr/>
        </p:nvSpPr>
        <p:spPr>
          <a:xfrm>
            <a:off x="1407542" y="1414496"/>
            <a:ext cx="15472916" cy="815975"/>
          </a:xfrm>
          <a:prstGeom prst="rect">
            <a:avLst/>
          </a:prstGeom>
        </p:spPr>
        <p:txBody>
          <a:bodyPr lIns="0" tIns="0" rIns="0" bIns="0" rtlCol="0" anchor="t">
            <a:spAutoFit/>
          </a:bodyPr>
          <a:lstStyle/>
          <a:p>
            <a:pPr algn="ctr">
              <a:lnSpc>
                <a:spcPts val="3250"/>
              </a:lnSpc>
              <a:spcBef>
                <a:spcPct val="0"/>
              </a:spcBef>
            </a:pPr>
            <a:r>
              <a:rPr lang="en-US" sz="2500">
                <a:solidFill>
                  <a:srgbClr val="000000"/>
                </a:solidFill>
                <a:cs typeface="Mothanna Bold"/>
              </a:rPr>
              <a:t>أنواع التنمر الإلكتروني هي ذاتها أنواع التنمر العامة من حيث الجوهر، باستثناء الاعتداء الجسدي حيث يتعذر ذلك على شبكة الإنترنت،</a:t>
            </a:r>
          </a:p>
          <a:p>
            <a:pPr algn="ctr">
              <a:lnSpc>
                <a:spcPts val="3250"/>
              </a:lnSpc>
              <a:spcBef>
                <a:spcPct val="0"/>
              </a:spcBef>
            </a:pPr>
            <a:r>
              <a:rPr lang="en-US" sz="2500">
                <a:solidFill>
                  <a:srgbClr val="000000"/>
                </a:solidFill>
                <a:latin typeface="Mothanna Bold"/>
              </a:rPr>
              <a:t> لكن التنمر الإلكتروني قد يكون مقدمة للاعتداء والتنمر الجسدي، وأبرز أنواع التنمر الإلكتروني:</a:t>
            </a:r>
          </a:p>
        </p:txBody>
      </p:sp>
      <p:pic>
        <p:nvPicPr>
          <p:cNvPr id="4" name="Picture 4"/>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1324339" flipH="1">
            <a:off x="251960" y="54322"/>
            <a:ext cx="1305515" cy="1595630"/>
          </a:xfrm>
          <a:prstGeom prst="rect">
            <a:avLst/>
          </a:prstGeom>
        </p:spPr>
      </p:pic>
      <p:grpSp>
        <p:nvGrpSpPr>
          <p:cNvPr id="5" name="Group 5"/>
          <p:cNvGrpSpPr/>
          <p:nvPr/>
        </p:nvGrpSpPr>
        <p:grpSpPr>
          <a:xfrm>
            <a:off x="12495256" y="4010843"/>
            <a:ext cx="5037235" cy="5088257"/>
            <a:chOff x="0" y="0"/>
            <a:chExt cx="2688663" cy="2715896"/>
          </a:xfrm>
        </p:grpSpPr>
        <p:sp>
          <p:nvSpPr>
            <p:cNvPr id="6" name="Freeform 6"/>
            <p:cNvSpPr/>
            <p:nvPr/>
          </p:nvSpPr>
          <p:spPr>
            <a:xfrm>
              <a:off x="0" y="0"/>
              <a:ext cx="2688663" cy="2715896"/>
            </a:xfrm>
            <a:custGeom>
              <a:avLst/>
              <a:gdLst/>
              <a:ahLst/>
              <a:cxnLst/>
              <a:rect l="l" t="t" r="r" b="b"/>
              <a:pathLst>
                <a:path w="2688663" h="2715896">
                  <a:moveTo>
                    <a:pt x="2564203" y="2715896"/>
                  </a:moveTo>
                  <a:lnTo>
                    <a:pt x="124460" y="2715896"/>
                  </a:lnTo>
                  <a:cubicBezTo>
                    <a:pt x="55880" y="2715896"/>
                    <a:pt x="0" y="2660016"/>
                    <a:pt x="0" y="2591436"/>
                  </a:cubicBezTo>
                  <a:lnTo>
                    <a:pt x="0" y="124460"/>
                  </a:lnTo>
                  <a:cubicBezTo>
                    <a:pt x="0" y="55880"/>
                    <a:pt x="55880" y="0"/>
                    <a:pt x="124460" y="0"/>
                  </a:cubicBezTo>
                  <a:lnTo>
                    <a:pt x="2564203" y="0"/>
                  </a:lnTo>
                  <a:cubicBezTo>
                    <a:pt x="2632783" y="0"/>
                    <a:pt x="2688663" y="55880"/>
                    <a:pt x="2688663" y="124460"/>
                  </a:cubicBezTo>
                  <a:lnTo>
                    <a:pt x="2688663" y="2591436"/>
                  </a:lnTo>
                  <a:cubicBezTo>
                    <a:pt x="2688663" y="2660016"/>
                    <a:pt x="2632783" y="2715896"/>
                    <a:pt x="2564203" y="2715896"/>
                  </a:cubicBezTo>
                  <a:close/>
                </a:path>
              </a:pathLst>
            </a:custGeom>
            <a:solidFill>
              <a:srgbClr val="FFFFFF"/>
            </a:solidFill>
          </p:spPr>
        </p:sp>
      </p:grpSp>
      <p:pic>
        <p:nvPicPr>
          <p:cNvPr id="7" name="Picture 7"/>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flipH="1">
            <a:off x="16480335" y="8382864"/>
            <a:ext cx="1557930" cy="1904136"/>
          </a:xfrm>
          <a:prstGeom prst="rect">
            <a:avLst/>
          </a:prstGeom>
        </p:spPr>
      </p:pic>
      <p:sp>
        <p:nvSpPr>
          <p:cNvPr id="8" name="TextBox 8"/>
          <p:cNvSpPr txBox="1"/>
          <p:nvPr/>
        </p:nvSpPr>
        <p:spPr>
          <a:xfrm>
            <a:off x="12495256" y="3168316"/>
            <a:ext cx="4918652" cy="815975"/>
          </a:xfrm>
          <a:prstGeom prst="rect">
            <a:avLst/>
          </a:prstGeom>
        </p:spPr>
        <p:txBody>
          <a:bodyPr lIns="0" tIns="0" rIns="0" bIns="0" rtlCol="0" anchor="t">
            <a:spAutoFit/>
          </a:bodyPr>
          <a:lstStyle/>
          <a:p>
            <a:pPr algn="ctr">
              <a:lnSpc>
                <a:spcPts val="3250"/>
              </a:lnSpc>
              <a:spcBef>
                <a:spcPct val="0"/>
              </a:spcBef>
            </a:pPr>
            <a:r>
              <a:rPr lang="en-US" sz="2500">
                <a:solidFill>
                  <a:srgbClr val="F75B56"/>
                </a:solidFill>
                <a:latin typeface="Mothanna Bold"/>
              </a:rPr>
              <a:t> التنمر الإلكتروني الجماعي والمنظم والنبذ الإلكتروني: </a:t>
            </a:r>
          </a:p>
        </p:txBody>
      </p:sp>
      <p:sp>
        <p:nvSpPr>
          <p:cNvPr id="9" name="TextBox 9"/>
          <p:cNvSpPr txBox="1"/>
          <p:nvPr/>
        </p:nvSpPr>
        <p:spPr>
          <a:xfrm>
            <a:off x="13137076" y="4332045"/>
            <a:ext cx="3749510" cy="4402362"/>
          </a:xfrm>
          <a:prstGeom prst="rect">
            <a:avLst/>
          </a:prstGeom>
        </p:spPr>
        <p:txBody>
          <a:bodyPr lIns="0" tIns="0" rIns="0" bIns="0" rtlCol="0" anchor="t">
            <a:spAutoFit/>
          </a:bodyPr>
          <a:lstStyle/>
          <a:p>
            <a:pPr algn="ctr">
              <a:lnSpc>
                <a:spcPts val="2914"/>
              </a:lnSpc>
              <a:spcBef>
                <a:spcPct val="0"/>
              </a:spcBef>
            </a:pPr>
            <a:r>
              <a:rPr lang="en-US" sz="2242">
                <a:solidFill>
                  <a:srgbClr val="000000"/>
                </a:solidFill>
                <a:latin typeface="Mothanna"/>
              </a:rPr>
              <a:t> على الرغم أن حالة التنمر الفردي هي الأكثر شيوعاً عبر الإنترنت، لكن يمكن ملاحظة حالة التنمر المنظّم والجماعي، حيث يقوم مجموعة من الأشخاص باستهداف شخص معين وملاحقته بطريقة مسيئة ومستمرة، ويعتبر النبذ الإلكتروني واحد من أشكال التنمر الإلكتروني المنظَّم، حيث يتفق مجموعة من الأشخاص على نبذ شخص معين وإخراجه من المجموعة مثلاً.</a:t>
            </a:r>
          </a:p>
        </p:txBody>
      </p:sp>
      <p:grpSp>
        <p:nvGrpSpPr>
          <p:cNvPr id="10" name="Group 10"/>
          <p:cNvGrpSpPr/>
          <p:nvPr/>
        </p:nvGrpSpPr>
        <p:grpSpPr>
          <a:xfrm>
            <a:off x="7252116" y="4010843"/>
            <a:ext cx="5037235" cy="5088257"/>
            <a:chOff x="0" y="0"/>
            <a:chExt cx="2688663" cy="2715896"/>
          </a:xfrm>
        </p:grpSpPr>
        <p:sp>
          <p:nvSpPr>
            <p:cNvPr id="11" name="Freeform 11"/>
            <p:cNvSpPr/>
            <p:nvPr/>
          </p:nvSpPr>
          <p:spPr>
            <a:xfrm>
              <a:off x="0" y="0"/>
              <a:ext cx="2688663" cy="2715896"/>
            </a:xfrm>
            <a:custGeom>
              <a:avLst/>
              <a:gdLst/>
              <a:ahLst/>
              <a:cxnLst/>
              <a:rect l="l" t="t" r="r" b="b"/>
              <a:pathLst>
                <a:path w="2688663" h="2715896">
                  <a:moveTo>
                    <a:pt x="2564203" y="2715896"/>
                  </a:moveTo>
                  <a:lnTo>
                    <a:pt x="124460" y="2715896"/>
                  </a:lnTo>
                  <a:cubicBezTo>
                    <a:pt x="55880" y="2715896"/>
                    <a:pt x="0" y="2660016"/>
                    <a:pt x="0" y="2591436"/>
                  </a:cubicBezTo>
                  <a:lnTo>
                    <a:pt x="0" y="124460"/>
                  </a:lnTo>
                  <a:cubicBezTo>
                    <a:pt x="0" y="55880"/>
                    <a:pt x="55880" y="0"/>
                    <a:pt x="124460" y="0"/>
                  </a:cubicBezTo>
                  <a:lnTo>
                    <a:pt x="2564203" y="0"/>
                  </a:lnTo>
                  <a:cubicBezTo>
                    <a:pt x="2632783" y="0"/>
                    <a:pt x="2688663" y="55880"/>
                    <a:pt x="2688663" y="124460"/>
                  </a:cubicBezTo>
                  <a:lnTo>
                    <a:pt x="2688663" y="2591436"/>
                  </a:lnTo>
                  <a:cubicBezTo>
                    <a:pt x="2688663" y="2660016"/>
                    <a:pt x="2632783" y="2715896"/>
                    <a:pt x="2564203" y="2715896"/>
                  </a:cubicBezTo>
                  <a:close/>
                </a:path>
              </a:pathLst>
            </a:custGeom>
            <a:solidFill>
              <a:srgbClr val="FFFFFF"/>
            </a:solidFill>
          </p:spPr>
        </p:sp>
      </p:grpSp>
      <p:sp>
        <p:nvSpPr>
          <p:cNvPr id="12" name="TextBox 12"/>
          <p:cNvSpPr txBox="1"/>
          <p:nvPr/>
        </p:nvSpPr>
        <p:spPr>
          <a:xfrm>
            <a:off x="7458020" y="3152441"/>
            <a:ext cx="5037235" cy="406400"/>
          </a:xfrm>
          <a:prstGeom prst="rect">
            <a:avLst/>
          </a:prstGeom>
        </p:spPr>
        <p:txBody>
          <a:bodyPr lIns="0" tIns="0" rIns="0" bIns="0" rtlCol="0" anchor="t">
            <a:spAutoFit/>
          </a:bodyPr>
          <a:lstStyle/>
          <a:p>
            <a:pPr algn="ctr">
              <a:lnSpc>
                <a:spcPts val="3250"/>
              </a:lnSpc>
              <a:spcBef>
                <a:spcPct val="0"/>
              </a:spcBef>
            </a:pPr>
            <a:r>
              <a:rPr lang="en-US" sz="2500">
                <a:solidFill>
                  <a:srgbClr val="F75B56"/>
                </a:solidFill>
                <a:latin typeface="Mothanna Bold"/>
              </a:rPr>
              <a:t> تنمر صانعي المحتوى الإلكتروني:</a:t>
            </a:r>
          </a:p>
        </p:txBody>
      </p:sp>
      <p:sp>
        <p:nvSpPr>
          <p:cNvPr id="13" name="TextBox 13"/>
          <p:cNvSpPr txBox="1"/>
          <p:nvPr/>
        </p:nvSpPr>
        <p:spPr>
          <a:xfrm>
            <a:off x="7503001" y="4900082"/>
            <a:ext cx="4535464" cy="2863850"/>
          </a:xfrm>
          <a:prstGeom prst="rect">
            <a:avLst/>
          </a:prstGeom>
        </p:spPr>
        <p:txBody>
          <a:bodyPr lIns="0" tIns="0" rIns="0" bIns="0" rtlCol="0" anchor="t">
            <a:spAutoFit/>
          </a:bodyPr>
          <a:lstStyle/>
          <a:p>
            <a:pPr algn="ctr">
              <a:lnSpc>
                <a:spcPts val="3250"/>
              </a:lnSpc>
              <a:spcBef>
                <a:spcPct val="0"/>
              </a:spcBef>
            </a:pPr>
            <a:r>
              <a:rPr lang="en-US" sz="2500">
                <a:solidFill>
                  <a:srgbClr val="000000"/>
                </a:solidFill>
                <a:cs typeface="Mothanna"/>
              </a:rPr>
              <a:t>ويشمل ذلك الشخصيات المؤثرة وصانعي الفيديو عبر يوتيوب والمدونين وكل من يعمل في صناعة المحتوى الإلكتروني، حيث يقوم صانع المحتوى باستهداف شخص معين أو مجموعة من الأشخاص بخطاب كراهية وعنصرية أو إساءة أو فضيحة</a:t>
            </a:r>
          </a:p>
        </p:txBody>
      </p:sp>
      <p:grpSp>
        <p:nvGrpSpPr>
          <p:cNvPr id="14" name="Group 14"/>
          <p:cNvGrpSpPr/>
          <p:nvPr/>
        </p:nvGrpSpPr>
        <p:grpSpPr>
          <a:xfrm>
            <a:off x="2005330" y="4010843"/>
            <a:ext cx="5037235" cy="5088257"/>
            <a:chOff x="0" y="0"/>
            <a:chExt cx="2688663" cy="2715896"/>
          </a:xfrm>
        </p:grpSpPr>
        <p:sp>
          <p:nvSpPr>
            <p:cNvPr id="15" name="Freeform 15"/>
            <p:cNvSpPr/>
            <p:nvPr/>
          </p:nvSpPr>
          <p:spPr>
            <a:xfrm>
              <a:off x="0" y="0"/>
              <a:ext cx="2688663" cy="2715896"/>
            </a:xfrm>
            <a:custGeom>
              <a:avLst/>
              <a:gdLst/>
              <a:ahLst/>
              <a:cxnLst/>
              <a:rect l="l" t="t" r="r" b="b"/>
              <a:pathLst>
                <a:path w="2688663" h="2715896">
                  <a:moveTo>
                    <a:pt x="2564203" y="2715896"/>
                  </a:moveTo>
                  <a:lnTo>
                    <a:pt x="124460" y="2715896"/>
                  </a:lnTo>
                  <a:cubicBezTo>
                    <a:pt x="55880" y="2715896"/>
                    <a:pt x="0" y="2660016"/>
                    <a:pt x="0" y="2591436"/>
                  </a:cubicBezTo>
                  <a:lnTo>
                    <a:pt x="0" y="124460"/>
                  </a:lnTo>
                  <a:cubicBezTo>
                    <a:pt x="0" y="55880"/>
                    <a:pt x="55880" y="0"/>
                    <a:pt x="124460" y="0"/>
                  </a:cubicBezTo>
                  <a:lnTo>
                    <a:pt x="2564203" y="0"/>
                  </a:lnTo>
                  <a:cubicBezTo>
                    <a:pt x="2632783" y="0"/>
                    <a:pt x="2688663" y="55880"/>
                    <a:pt x="2688663" y="124460"/>
                  </a:cubicBezTo>
                  <a:lnTo>
                    <a:pt x="2688663" y="2591436"/>
                  </a:lnTo>
                  <a:cubicBezTo>
                    <a:pt x="2688663" y="2660016"/>
                    <a:pt x="2632783" y="2715896"/>
                    <a:pt x="2564203" y="2715896"/>
                  </a:cubicBezTo>
                  <a:close/>
                </a:path>
              </a:pathLst>
            </a:custGeom>
            <a:solidFill>
              <a:srgbClr val="FFFFFF"/>
            </a:solidFill>
          </p:spPr>
        </p:sp>
      </p:grpSp>
      <p:sp>
        <p:nvSpPr>
          <p:cNvPr id="16" name="TextBox 16"/>
          <p:cNvSpPr txBox="1"/>
          <p:nvPr/>
        </p:nvSpPr>
        <p:spPr>
          <a:xfrm>
            <a:off x="2005330" y="3168316"/>
            <a:ext cx="5037235" cy="815975"/>
          </a:xfrm>
          <a:prstGeom prst="rect">
            <a:avLst/>
          </a:prstGeom>
        </p:spPr>
        <p:txBody>
          <a:bodyPr lIns="0" tIns="0" rIns="0" bIns="0" rtlCol="0" anchor="t">
            <a:spAutoFit/>
          </a:bodyPr>
          <a:lstStyle/>
          <a:p>
            <a:pPr algn="ctr">
              <a:lnSpc>
                <a:spcPts val="3250"/>
              </a:lnSpc>
              <a:spcBef>
                <a:spcPct val="0"/>
              </a:spcBef>
            </a:pPr>
            <a:r>
              <a:rPr lang="en-US" sz="2500">
                <a:solidFill>
                  <a:srgbClr val="F75B56"/>
                </a:solidFill>
                <a:cs typeface="Mothanna Bold"/>
              </a:rPr>
              <a:t>التنمر الإلكتروني عبر مشاركة المحتوى المسيء: </a:t>
            </a:r>
          </a:p>
        </p:txBody>
      </p:sp>
      <p:sp>
        <p:nvSpPr>
          <p:cNvPr id="17" name="TextBox 17"/>
          <p:cNvSpPr txBox="1"/>
          <p:nvPr/>
        </p:nvSpPr>
        <p:spPr>
          <a:xfrm>
            <a:off x="2538165" y="4341570"/>
            <a:ext cx="3866225" cy="4502150"/>
          </a:xfrm>
          <a:prstGeom prst="rect">
            <a:avLst/>
          </a:prstGeom>
        </p:spPr>
        <p:txBody>
          <a:bodyPr lIns="0" tIns="0" rIns="0" bIns="0" rtlCol="0" anchor="t">
            <a:spAutoFit/>
          </a:bodyPr>
          <a:lstStyle/>
          <a:p>
            <a:pPr algn="ctr">
              <a:lnSpc>
                <a:spcPts val="3250"/>
              </a:lnSpc>
              <a:spcBef>
                <a:spcPct val="0"/>
              </a:spcBef>
            </a:pPr>
            <a:r>
              <a:rPr lang="en-US" sz="2500">
                <a:solidFill>
                  <a:srgbClr val="000000"/>
                </a:solidFill>
                <a:latin typeface="Mothanna"/>
              </a:rPr>
              <a:t> ليس فقط ما نقوم بكتابته أو نشره؛ بل ما نقوم بمشاركته والمساهمة بانتشاره أيضاً يعتبر شكلاً من أشكال التنمر الإلكتروني، فمشاركة الفضائح أو المعلومات التي تشكِّل إساءة لشخص أو جماعة تعتبر تنمراً إلكترونياً، سواء التغريدات أو المنشورات في فيسبوك أو الفيديوهات والصور أو المشاركة عبر المجموعات... إلخ</a:t>
            </a:r>
          </a:p>
        </p:txBody>
      </p:sp>
      <p:pic>
        <p:nvPicPr>
          <p:cNvPr id="18" name="Picture 18"/>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17038986" y="510507"/>
            <a:ext cx="1084964" cy="1084964"/>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536841"/>
            <a:ext cx="18288000" cy="10823841"/>
          </a:xfrm>
          <a:prstGeom prst="rect">
            <a:avLst/>
          </a:prstGeom>
          <a:solidFill>
            <a:srgbClr val="EDECED"/>
          </a:solidFill>
        </p:spPr>
      </p:sp>
      <p:sp>
        <p:nvSpPr>
          <p:cNvPr id="3" name="TextBox 3"/>
          <p:cNvSpPr txBox="1"/>
          <p:nvPr/>
        </p:nvSpPr>
        <p:spPr>
          <a:xfrm>
            <a:off x="3673570" y="1235973"/>
            <a:ext cx="10674048" cy="781050"/>
          </a:xfrm>
          <a:prstGeom prst="rect">
            <a:avLst/>
          </a:prstGeom>
        </p:spPr>
        <p:txBody>
          <a:bodyPr lIns="0" tIns="0" rIns="0" bIns="0" rtlCol="0" anchor="t">
            <a:spAutoFit/>
          </a:bodyPr>
          <a:lstStyle/>
          <a:p>
            <a:pPr algn="ctr">
              <a:lnSpc>
                <a:spcPts val="6000"/>
              </a:lnSpc>
            </a:pPr>
            <a:r>
              <a:rPr lang="en-US" sz="5000">
                <a:solidFill>
                  <a:srgbClr val="211A15"/>
                </a:solidFill>
                <a:cs typeface="Mothanna"/>
              </a:rPr>
              <a:t>أسباب وأهداف التنمر الإلكتروني:</a:t>
            </a:r>
          </a:p>
        </p:txBody>
      </p:sp>
      <p:pic>
        <p:nvPicPr>
          <p:cNvPr id="4" name="Picture 4"/>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400000" flipH="1">
            <a:off x="-2829069" y="1737095"/>
            <a:ext cx="5603531" cy="2129342"/>
          </a:xfrm>
          <a:prstGeom prst="rect">
            <a:avLst/>
          </a:prstGeom>
        </p:spPr>
      </p:pic>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318342" flipH="1">
            <a:off x="8794739" y="-790109"/>
            <a:ext cx="4828443" cy="1580218"/>
          </a:xfrm>
          <a:prstGeom prst="rect">
            <a:avLst/>
          </a:prstGeom>
        </p:spPr>
      </p:pic>
      <p:grpSp>
        <p:nvGrpSpPr>
          <p:cNvPr id="6" name="Group 6"/>
          <p:cNvGrpSpPr/>
          <p:nvPr/>
        </p:nvGrpSpPr>
        <p:grpSpPr>
          <a:xfrm>
            <a:off x="268130" y="5144798"/>
            <a:ext cx="8406340" cy="1228356"/>
            <a:chOff x="0" y="0"/>
            <a:chExt cx="4519493" cy="660400"/>
          </a:xfrm>
        </p:grpSpPr>
        <p:sp>
          <p:nvSpPr>
            <p:cNvPr id="7" name="Freeform 7"/>
            <p:cNvSpPr/>
            <p:nvPr/>
          </p:nvSpPr>
          <p:spPr>
            <a:xfrm>
              <a:off x="0" y="0"/>
              <a:ext cx="4519493" cy="660400"/>
            </a:xfrm>
            <a:custGeom>
              <a:avLst/>
              <a:gdLst/>
              <a:ahLst/>
              <a:cxnLst/>
              <a:rect l="l" t="t" r="r" b="b"/>
              <a:pathLst>
                <a:path w="4519493" h="660400">
                  <a:moveTo>
                    <a:pt x="4395033" y="660400"/>
                  </a:moveTo>
                  <a:lnTo>
                    <a:pt x="124460" y="660400"/>
                  </a:lnTo>
                  <a:cubicBezTo>
                    <a:pt x="55880" y="660400"/>
                    <a:pt x="0" y="604520"/>
                    <a:pt x="0" y="535940"/>
                  </a:cubicBezTo>
                  <a:lnTo>
                    <a:pt x="0" y="124460"/>
                  </a:lnTo>
                  <a:cubicBezTo>
                    <a:pt x="0" y="55880"/>
                    <a:pt x="55880" y="0"/>
                    <a:pt x="124460" y="0"/>
                  </a:cubicBezTo>
                  <a:lnTo>
                    <a:pt x="4395033" y="0"/>
                  </a:lnTo>
                  <a:cubicBezTo>
                    <a:pt x="4463613" y="0"/>
                    <a:pt x="4519493" y="55880"/>
                    <a:pt x="4519493" y="124460"/>
                  </a:cubicBezTo>
                  <a:lnTo>
                    <a:pt x="4519493" y="535940"/>
                  </a:lnTo>
                  <a:cubicBezTo>
                    <a:pt x="4519493" y="604520"/>
                    <a:pt x="4463613" y="660400"/>
                    <a:pt x="4395033" y="660400"/>
                  </a:cubicBezTo>
                  <a:close/>
                </a:path>
              </a:pathLst>
            </a:custGeom>
            <a:solidFill>
              <a:srgbClr val="FFFFFF"/>
            </a:solidFill>
          </p:spPr>
        </p:sp>
      </p:grpSp>
      <p:grpSp>
        <p:nvGrpSpPr>
          <p:cNvPr id="8" name="Group 8"/>
          <p:cNvGrpSpPr/>
          <p:nvPr/>
        </p:nvGrpSpPr>
        <p:grpSpPr>
          <a:xfrm>
            <a:off x="9296400" y="5144798"/>
            <a:ext cx="8406340" cy="1228356"/>
            <a:chOff x="0" y="0"/>
            <a:chExt cx="4519493" cy="660400"/>
          </a:xfrm>
        </p:grpSpPr>
        <p:sp>
          <p:nvSpPr>
            <p:cNvPr id="9" name="Freeform 9"/>
            <p:cNvSpPr/>
            <p:nvPr/>
          </p:nvSpPr>
          <p:spPr>
            <a:xfrm>
              <a:off x="0" y="0"/>
              <a:ext cx="4519493" cy="660400"/>
            </a:xfrm>
            <a:custGeom>
              <a:avLst/>
              <a:gdLst/>
              <a:ahLst/>
              <a:cxnLst/>
              <a:rect l="l" t="t" r="r" b="b"/>
              <a:pathLst>
                <a:path w="4519493" h="660400">
                  <a:moveTo>
                    <a:pt x="4395033" y="660400"/>
                  </a:moveTo>
                  <a:lnTo>
                    <a:pt x="124460" y="660400"/>
                  </a:lnTo>
                  <a:cubicBezTo>
                    <a:pt x="55880" y="660400"/>
                    <a:pt x="0" y="604520"/>
                    <a:pt x="0" y="535940"/>
                  </a:cubicBezTo>
                  <a:lnTo>
                    <a:pt x="0" y="124460"/>
                  </a:lnTo>
                  <a:cubicBezTo>
                    <a:pt x="0" y="55880"/>
                    <a:pt x="55880" y="0"/>
                    <a:pt x="124460" y="0"/>
                  </a:cubicBezTo>
                  <a:lnTo>
                    <a:pt x="4395033" y="0"/>
                  </a:lnTo>
                  <a:cubicBezTo>
                    <a:pt x="4463613" y="0"/>
                    <a:pt x="4519493" y="55880"/>
                    <a:pt x="4519493" y="124460"/>
                  </a:cubicBezTo>
                  <a:lnTo>
                    <a:pt x="4519493" y="535940"/>
                  </a:lnTo>
                  <a:cubicBezTo>
                    <a:pt x="4519493" y="604520"/>
                    <a:pt x="4463613" y="660400"/>
                    <a:pt x="4395033" y="660400"/>
                  </a:cubicBezTo>
                  <a:close/>
                </a:path>
              </a:pathLst>
            </a:custGeom>
            <a:solidFill>
              <a:srgbClr val="FFFFFF"/>
            </a:solidFill>
          </p:spPr>
        </p:sp>
      </p:grpSp>
      <p:grpSp>
        <p:nvGrpSpPr>
          <p:cNvPr id="10" name="Group 10"/>
          <p:cNvGrpSpPr/>
          <p:nvPr/>
        </p:nvGrpSpPr>
        <p:grpSpPr>
          <a:xfrm>
            <a:off x="268130" y="6894460"/>
            <a:ext cx="8406340" cy="1228356"/>
            <a:chOff x="0" y="0"/>
            <a:chExt cx="4519493" cy="660400"/>
          </a:xfrm>
        </p:grpSpPr>
        <p:sp>
          <p:nvSpPr>
            <p:cNvPr id="11" name="Freeform 11"/>
            <p:cNvSpPr/>
            <p:nvPr/>
          </p:nvSpPr>
          <p:spPr>
            <a:xfrm>
              <a:off x="0" y="0"/>
              <a:ext cx="4519493" cy="660400"/>
            </a:xfrm>
            <a:custGeom>
              <a:avLst/>
              <a:gdLst/>
              <a:ahLst/>
              <a:cxnLst/>
              <a:rect l="l" t="t" r="r" b="b"/>
              <a:pathLst>
                <a:path w="4519493" h="660400">
                  <a:moveTo>
                    <a:pt x="4395033" y="660400"/>
                  </a:moveTo>
                  <a:lnTo>
                    <a:pt x="124460" y="660400"/>
                  </a:lnTo>
                  <a:cubicBezTo>
                    <a:pt x="55880" y="660400"/>
                    <a:pt x="0" y="604520"/>
                    <a:pt x="0" y="535940"/>
                  </a:cubicBezTo>
                  <a:lnTo>
                    <a:pt x="0" y="124460"/>
                  </a:lnTo>
                  <a:cubicBezTo>
                    <a:pt x="0" y="55880"/>
                    <a:pt x="55880" y="0"/>
                    <a:pt x="124460" y="0"/>
                  </a:cubicBezTo>
                  <a:lnTo>
                    <a:pt x="4395033" y="0"/>
                  </a:lnTo>
                  <a:cubicBezTo>
                    <a:pt x="4463613" y="0"/>
                    <a:pt x="4519493" y="55880"/>
                    <a:pt x="4519493" y="124460"/>
                  </a:cubicBezTo>
                  <a:lnTo>
                    <a:pt x="4519493" y="535940"/>
                  </a:lnTo>
                  <a:cubicBezTo>
                    <a:pt x="4519493" y="604520"/>
                    <a:pt x="4463613" y="660400"/>
                    <a:pt x="4395033" y="660400"/>
                  </a:cubicBezTo>
                  <a:close/>
                </a:path>
              </a:pathLst>
            </a:custGeom>
            <a:solidFill>
              <a:srgbClr val="FFFFFF"/>
            </a:solidFill>
          </p:spPr>
        </p:sp>
      </p:grpSp>
      <p:grpSp>
        <p:nvGrpSpPr>
          <p:cNvPr id="12" name="Group 12"/>
          <p:cNvGrpSpPr/>
          <p:nvPr/>
        </p:nvGrpSpPr>
        <p:grpSpPr>
          <a:xfrm>
            <a:off x="9296400" y="6894460"/>
            <a:ext cx="8406340" cy="1228356"/>
            <a:chOff x="0" y="0"/>
            <a:chExt cx="4519493" cy="660400"/>
          </a:xfrm>
        </p:grpSpPr>
        <p:sp>
          <p:nvSpPr>
            <p:cNvPr id="13" name="Freeform 13"/>
            <p:cNvSpPr/>
            <p:nvPr/>
          </p:nvSpPr>
          <p:spPr>
            <a:xfrm>
              <a:off x="0" y="0"/>
              <a:ext cx="4519493" cy="660400"/>
            </a:xfrm>
            <a:custGeom>
              <a:avLst/>
              <a:gdLst/>
              <a:ahLst/>
              <a:cxnLst/>
              <a:rect l="l" t="t" r="r" b="b"/>
              <a:pathLst>
                <a:path w="4519493" h="660400">
                  <a:moveTo>
                    <a:pt x="4395033" y="660400"/>
                  </a:moveTo>
                  <a:lnTo>
                    <a:pt x="124460" y="660400"/>
                  </a:lnTo>
                  <a:cubicBezTo>
                    <a:pt x="55880" y="660400"/>
                    <a:pt x="0" y="604520"/>
                    <a:pt x="0" y="535940"/>
                  </a:cubicBezTo>
                  <a:lnTo>
                    <a:pt x="0" y="124460"/>
                  </a:lnTo>
                  <a:cubicBezTo>
                    <a:pt x="0" y="55880"/>
                    <a:pt x="55880" y="0"/>
                    <a:pt x="124460" y="0"/>
                  </a:cubicBezTo>
                  <a:lnTo>
                    <a:pt x="4395033" y="0"/>
                  </a:lnTo>
                  <a:cubicBezTo>
                    <a:pt x="4463613" y="0"/>
                    <a:pt x="4519493" y="55880"/>
                    <a:pt x="4519493" y="124460"/>
                  </a:cubicBezTo>
                  <a:lnTo>
                    <a:pt x="4519493" y="535940"/>
                  </a:lnTo>
                  <a:cubicBezTo>
                    <a:pt x="4519493" y="604520"/>
                    <a:pt x="4463613" y="660400"/>
                    <a:pt x="4395033" y="660400"/>
                  </a:cubicBezTo>
                  <a:close/>
                </a:path>
              </a:pathLst>
            </a:custGeom>
            <a:solidFill>
              <a:srgbClr val="FFFFFF"/>
            </a:solidFill>
          </p:spPr>
        </p:sp>
      </p:grpSp>
      <p:grpSp>
        <p:nvGrpSpPr>
          <p:cNvPr id="14" name="Group 14"/>
          <p:cNvGrpSpPr/>
          <p:nvPr/>
        </p:nvGrpSpPr>
        <p:grpSpPr>
          <a:xfrm>
            <a:off x="9296400" y="8644122"/>
            <a:ext cx="8406340" cy="1228356"/>
            <a:chOff x="0" y="0"/>
            <a:chExt cx="4519493" cy="660400"/>
          </a:xfrm>
        </p:grpSpPr>
        <p:sp>
          <p:nvSpPr>
            <p:cNvPr id="15" name="Freeform 15"/>
            <p:cNvSpPr/>
            <p:nvPr/>
          </p:nvSpPr>
          <p:spPr>
            <a:xfrm>
              <a:off x="0" y="0"/>
              <a:ext cx="4519493" cy="660400"/>
            </a:xfrm>
            <a:custGeom>
              <a:avLst/>
              <a:gdLst/>
              <a:ahLst/>
              <a:cxnLst/>
              <a:rect l="l" t="t" r="r" b="b"/>
              <a:pathLst>
                <a:path w="4519493" h="660400">
                  <a:moveTo>
                    <a:pt x="4395033" y="660400"/>
                  </a:moveTo>
                  <a:lnTo>
                    <a:pt x="124460" y="660400"/>
                  </a:lnTo>
                  <a:cubicBezTo>
                    <a:pt x="55880" y="660400"/>
                    <a:pt x="0" y="604520"/>
                    <a:pt x="0" y="535940"/>
                  </a:cubicBezTo>
                  <a:lnTo>
                    <a:pt x="0" y="124460"/>
                  </a:lnTo>
                  <a:cubicBezTo>
                    <a:pt x="0" y="55880"/>
                    <a:pt x="55880" y="0"/>
                    <a:pt x="124460" y="0"/>
                  </a:cubicBezTo>
                  <a:lnTo>
                    <a:pt x="4395033" y="0"/>
                  </a:lnTo>
                  <a:cubicBezTo>
                    <a:pt x="4463613" y="0"/>
                    <a:pt x="4519493" y="55880"/>
                    <a:pt x="4519493" y="124460"/>
                  </a:cubicBezTo>
                  <a:lnTo>
                    <a:pt x="4519493" y="535940"/>
                  </a:lnTo>
                  <a:cubicBezTo>
                    <a:pt x="4519493" y="604520"/>
                    <a:pt x="4463613" y="660400"/>
                    <a:pt x="4395033" y="660400"/>
                  </a:cubicBezTo>
                  <a:close/>
                </a:path>
              </a:pathLst>
            </a:custGeom>
            <a:solidFill>
              <a:srgbClr val="FFFFFF"/>
            </a:solidFill>
          </p:spPr>
        </p:sp>
      </p:grpSp>
      <p:grpSp>
        <p:nvGrpSpPr>
          <p:cNvPr id="16" name="Group 16"/>
          <p:cNvGrpSpPr/>
          <p:nvPr/>
        </p:nvGrpSpPr>
        <p:grpSpPr>
          <a:xfrm>
            <a:off x="268130" y="8644122"/>
            <a:ext cx="8406340" cy="1228356"/>
            <a:chOff x="0" y="0"/>
            <a:chExt cx="4519493" cy="660400"/>
          </a:xfrm>
        </p:grpSpPr>
        <p:sp>
          <p:nvSpPr>
            <p:cNvPr id="17" name="Freeform 17"/>
            <p:cNvSpPr/>
            <p:nvPr/>
          </p:nvSpPr>
          <p:spPr>
            <a:xfrm>
              <a:off x="0" y="0"/>
              <a:ext cx="4519493" cy="660400"/>
            </a:xfrm>
            <a:custGeom>
              <a:avLst/>
              <a:gdLst/>
              <a:ahLst/>
              <a:cxnLst/>
              <a:rect l="l" t="t" r="r" b="b"/>
              <a:pathLst>
                <a:path w="4519493" h="660400">
                  <a:moveTo>
                    <a:pt x="4395033" y="660400"/>
                  </a:moveTo>
                  <a:lnTo>
                    <a:pt x="124460" y="660400"/>
                  </a:lnTo>
                  <a:cubicBezTo>
                    <a:pt x="55880" y="660400"/>
                    <a:pt x="0" y="604520"/>
                    <a:pt x="0" y="535940"/>
                  </a:cubicBezTo>
                  <a:lnTo>
                    <a:pt x="0" y="124460"/>
                  </a:lnTo>
                  <a:cubicBezTo>
                    <a:pt x="0" y="55880"/>
                    <a:pt x="55880" y="0"/>
                    <a:pt x="124460" y="0"/>
                  </a:cubicBezTo>
                  <a:lnTo>
                    <a:pt x="4395033" y="0"/>
                  </a:lnTo>
                  <a:cubicBezTo>
                    <a:pt x="4463613" y="0"/>
                    <a:pt x="4519493" y="55880"/>
                    <a:pt x="4519493" y="124460"/>
                  </a:cubicBezTo>
                  <a:lnTo>
                    <a:pt x="4519493" y="535940"/>
                  </a:lnTo>
                  <a:cubicBezTo>
                    <a:pt x="4519493" y="604520"/>
                    <a:pt x="4463613" y="660400"/>
                    <a:pt x="4395033" y="660400"/>
                  </a:cubicBezTo>
                  <a:close/>
                </a:path>
              </a:pathLst>
            </a:custGeom>
            <a:solidFill>
              <a:srgbClr val="FFFFFF"/>
            </a:solidFill>
          </p:spPr>
        </p:sp>
      </p:grpSp>
      <p:grpSp>
        <p:nvGrpSpPr>
          <p:cNvPr id="18" name="Group 18"/>
          <p:cNvGrpSpPr/>
          <p:nvPr/>
        </p:nvGrpSpPr>
        <p:grpSpPr>
          <a:xfrm>
            <a:off x="4807424" y="3166985"/>
            <a:ext cx="8406340" cy="1228356"/>
            <a:chOff x="0" y="0"/>
            <a:chExt cx="4519493" cy="660400"/>
          </a:xfrm>
        </p:grpSpPr>
        <p:sp>
          <p:nvSpPr>
            <p:cNvPr id="19" name="Freeform 19"/>
            <p:cNvSpPr/>
            <p:nvPr/>
          </p:nvSpPr>
          <p:spPr>
            <a:xfrm>
              <a:off x="0" y="0"/>
              <a:ext cx="4519493" cy="660400"/>
            </a:xfrm>
            <a:custGeom>
              <a:avLst/>
              <a:gdLst/>
              <a:ahLst/>
              <a:cxnLst/>
              <a:rect l="l" t="t" r="r" b="b"/>
              <a:pathLst>
                <a:path w="4519493" h="660400">
                  <a:moveTo>
                    <a:pt x="4395033" y="660400"/>
                  </a:moveTo>
                  <a:lnTo>
                    <a:pt x="124460" y="660400"/>
                  </a:lnTo>
                  <a:cubicBezTo>
                    <a:pt x="55880" y="660400"/>
                    <a:pt x="0" y="604520"/>
                    <a:pt x="0" y="535940"/>
                  </a:cubicBezTo>
                  <a:lnTo>
                    <a:pt x="0" y="124460"/>
                  </a:lnTo>
                  <a:cubicBezTo>
                    <a:pt x="0" y="55880"/>
                    <a:pt x="55880" y="0"/>
                    <a:pt x="124460" y="0"/>
                  </a:cubicBezTo>
                  <a:lnTo>
                    <a:pt x="4395033" y="0"/>
                  </a:lnTo>
                  <a:cubicBezTo>
                    <a:pt x="4463613" y="0"/>
                    <a:pt x="4519493" y="55880"/>
                    <a:pt x="4519493" y="124460"/>
                  </a:cubicBezTo>
                  <a:lnTo>
                    <a:pt x="4519493" y="535940"/>
                  </a:lnTo>
                  <a:cubicBezTo>
                    <a:pt x="4519493" y="604520"/>
                    <a:pt x="4463613" y="660400"/>
                    <a:pt x="4395033" y="660400"/>
                  </a:cubicBezTo>
                  <a:close/>
                </a:path>
              </a:pathLst>
            </a:custGeom>
            <a:solidFill>
              <a:srgbClr val="FFFFFF"/>
            </a:solidFill>
          </p:spPr>
        </p:sp>
      </p:grpSp>
      <p:pic>
        <p:nvPicPr>
          <p:cNvPr id="20" name="Picture 20"/>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13743450" y="106326"/>
            <a:ext cx="3030356" cy="3060660"/>
          </a:xfrm>
          <a:prstGeom prst="rect">
            <a:avLst/>
          </a:prstGeom>
        </p:spPr>
      </p:pic>
      <p:pic>
        <p:nvPicPr>
          <p:cNvPr id="21" name="Picture 21"/>
          <p:cNvPicPr>
            <a:picLocks noChangeAspect="1"/>
          </p:cNvPicPr>
          <p:nvPr/>
        </p:nvPicPr>
        <p:blipFill>
          <a:blip r:embed="rId8"/>
          <a:srcRect/>
          <a:stretch>
            <a:fillRect/>
          </a:stretch>
        </p:blipFill>
        <p:spPr>
          <a:xfrm>
            <a:off x="1455976" y="485335"/>
            <a:ext cx="1175385" cy="1539376"/>
          </a:xfrm>
          <a:prstGeom prst="rect">
            <a:avLst/>
          </a:prstGeom>
        </p:spPr>
      </p:pic>
      <p:pic>
        <p:nvPicPr>
          <p:cNvPr id="22" name="Picture 22"/>
          <p:cNvPicPr>
            <a:picLocks noChangeAspect="1"/>
          </p:cNvPicPr>
          <p:nvPr/>
        </p:nvPicPr>
        <p:blipFill>
          <a:blip r:embed="rId9"/>
          <a:srcRect t="495" b="495"/>
          <a:stretch>
            <a:fillRect/>
          </a:stretch>
        </p:blipFill>
        <p:spPr>
          <a:xfrm>
            <a:off x="1399373" y="3148856"/>
            <a:ext cx="1231989" cy="1219787"/>
          </a:xfrm>
          <a:prstGeom prst="rect">
            <a:avLst/>
          </a:prstGeom>
        </p:spPr>
      </p:pic>
      <p:pic>
        <p:nvPicPr>
          <p:cNvPr id="23" name="Picture 23"/>
          <p:cNvPicPr>
            <a:picLocks noChangeAspect="1"/>
          </p:cNvPicPr>
          <p:nvPr/>
        </p:nvPicPr>
        <p:blipFill>
          <a:blip r:embed="rId10"/>
          <a:srcRect/>
          <a:stretch>
            <a:fillRect/>
          </a:stretch>
        </p:blipFill>
        <p:spPr>
          <a:xfrm>
            <a:off x="2931710" y="2134033"/>
            <a:ext cx="1342313" cy="1335465"/>
          </a:xfrm>
          <a:prstGeom prst="rect">
            <a:avLst/>
          </a:prstGeom>
        </p:spPr>
      </p:pic>
      <p:sp>
        <p:nvSpPr>
          <p:cNvPr id="24" name="TextBox 24"/>
          <p:cNvSpPr txBox="1"/>
          <p:nvPr/>
        </p:nvSpPr>
        <p:spPr>
          <a:xfrm>
            <a:off x="5877985" y="2701752"/>
            <a:ext cx="6265217" cy="406400"/>
          </a:xfrm>
          <a:prstGeom prst="rect">
            <a:avLst/>
          </a:prstGeom>
        </p:spPr>
        <p:txBody>
          <a:bodyPr lIns="0" tIns="0" rIns="0" bIns="0" rtlCol="0" anchor="t">
            <a:spAutoFit/>
          </a:bodyPr>
          <a:lstStyle/>
          <a:p>
            <a:pPr>
              <a:lnSpc>
                <a:spcPts val="3250"/>
              </a:lnSpc>
            </a:pPr>
            <a:r>
              <a:rPr lang="en-US" sz="2500">
                <a:solidFill>
                  <a:srgbClr val="F75B56"/>
                </a:solidFill>
                <a:cs typeface="Mothanna"/>
              </a:rPr>
              <a:t>الغيرة وتعويض النقص من خلال التنمر الإلكتروني:</a:t>
            </a:r>
          </a:p>
        </p:txBody>
      </p:sp>
      <p:sp>
        <p:nvSpPr>
          <p:cNvPr id="25" name="TextBox 25"/>
          <p:cNvSpPr txBox="1"/>
          <p:nvPr/>
        </p:nvSpPr>
        <p:spPr>
          <a:xfrm>
            <a:off x="11215009" y="4657592"/>
            <a:ext cx="6265217" cy="406400"/>
          </a:xfrm>
          <a:prstGeom prst="rect">
            <a:avLst/>
          </a:prstGeom>
        </p:spPr>
        <p:txBody>
          <a:bodyPr lIns="0" tIns="0" rIns="0" bIns="0" rtlCol="0" anchor="t">
            <a:spAutoFit/>
          </a:bodyPr>
          <a:lstStyle/>
          <a:p>
            <a:pPr>
              <a:lnSpc>
                <a:spcPts val="3250"/>
              </a:lnSpc>
            </a:pPr>
            <a:r>
              <a:rPr lang="en-US" sz="2500">
                <a:solidFill>
                  <a:srgbClr val="F75B56"/>
                </a:solidFill>
                <a:cs typeface="Mothanna"/>
              </a:rPr>
              <a:t>التنمر الإلكتروني لايحتاج إلى شجاعة:</a:t>
            </a:r>
          </a:p>
        </p:txBody>
      </p:sp>
      <p:sp>
        <p:nvSpPr>
          <p:cNvPr id="26" name="TextBox 26"/>
          <p:cNvSpPr txBox="1"/>
          <p:nvPr/>
        </p:nvSpPr>
        <p:spPr>
          <a:xfrm>
            <a:off x="3970776" y="4657592"/>
            <a:ext cx="4471645" cy="406400"/>
          </a:xfrm>
          <a:prstGeom prst="rect">
            <a:avLst/>
          </a:prstGeom>
        </p:spPr>
        <p:txBody>
          <a:bodyPr lIns="0" tIns="0" rIns="0" bIns="0" rtlCol="0" anchor="t">
            <a:spAutoFit/>
          </a:bodyPr>
          <a:lstStyle/>
          <a:p>
            <a:pPr>
              <a:lnSpc>
                <a:spcPts val="3250"/>
              </a:lnSpc>
            </a:pPr>
            <a:r>
              <a:rPr lang="en-US" sz="2500">
                <a:solidFill>
                  <a:srgbClr val="F75B56"/>
                </a:solidFill>
                <a:cs typeface="Mothanna"/>
              </a:rPr>
              <a:t>عدم رؤية نتائج التنمر:</a:t>
            </a:r>
          </a:p>
        </p:txBody>
      </p:sp>
      <p:sp>
        <p:nvSpPr>
          <p:cNvPr id="27" name="TextBox 27"/>
          <p:cNvSpPr txBox="1"/>
          <p:nvPr/>
        </p:nvSpPr>
        <p:spPr>
          <a:xfrm>
            <a:off x="11215009" y="6420779"/>
            <a:ext cx="6265217" cy="406400"/>
          </a:xfrm>
          <a:prstGeom prst="rect">
            <a:avLst/>
          </a:prstGeom>
        </p:spPr>
        <p:txBody>
          <a:bodyPr lIns="0" tIns="0" rIns="0" bIns="0" rtlCol="0" anchor="t">
            <a:spAutoFit/>
          </a:bodyPr>
          <a:lstStyle/>
          <a:p>
            <a:pPr>
              <a:lnSpc>
                <a:spcPts val="3250"/>
              </a:lnSpc>
            </a:pPr>
            <a:r>
              <a:rPr lang="en-US" sz="2500">
                <a:solidFill>
                  <a:srgbClr val="F75B56"/>
                </a:solidFill>
                <a:cs typeface="Mothanna"/>
              </a:rPr>
              <a:t>التنمر الإلكتروني بهدف الانتفام:</a:t>
            </a:r>
          </a:p>
        </p:txBody>
      </p:sp>
      <p:sp>
        <p:nvSpPr>
          <p:cNvPr id="28" name="TextBox 28"/>
          <p:cNvSpPr txBox="1"/>
          <p:nvPr/>
        </p:nvSpPr>
        <p:spPr>
          <a:xfrm>
            <a:off x="2177203" y="6416320"/>
            <a:ext cx="6265217" cy="406400"/>
          </a:xfrm>
          <a:prstGeom prst="rect">
            <a:avLst/>
          </a:prstGeom>
        </p:spPr>
        <p:txBody>
          <a:bodyPr lIns="0" tIns="0" rIns="0" bIns="0" rtlCol="0" anchor="t">
            <a:spAutoFit/>
          </a:bodyPr>
          <a:lstStyle/>
          <a:p>
            <a:pPr>
              <a:lnSpc>
                <a:spcPts val="3250"/>
              </a:lnSpc>
            </a:pPr>
            <a:r>
              <a:rPr lang="en-US" sz="2500">
                <a:solidFill>
                  <a:srgbClr val="F75B56"/>
                </a:solidFill>
                <a:cs typeface="Mothanna"/>
              </a:rPr>
              <a:t>الضغط الاجتماعي:</a:t>
            </a:r>
          </a:p>
        </p:txBody>
      </p:sp>
      <p:sp>
        <p:nvSpPr>
          <p:cNvPr id="29" name="TextBox 29"/>
          <p:cNvSpPr txBox="1"/>
          <p:nvPr/>
        </p:nvSpPr>
        <p:spPr>
          <a:xfrm>
            <a:off x="12143202" y="8170441"/>
            <a:ext cx="5337024" cy="406400"/>
          </a:xfrm>
          <a:prstGeom prst="rect">
            <a:avLst/>
          </a:prstGeom>
        </p:spPr>
        <p:txBody>
          <a:bodyPr lIns="0" tIns="0" rIns="0" bIns="0" rtlCol="0" anchor="t">
            <a:spAutoFit/>
          </a:bodyPr>
          <a:lstStyle/>
          <a:p>
            <a:pPr>
              <a:lnSpc>
                <a:spcPts val="3250"/>
              </a:lnSpc>
            </a:pPr>
            <a:r>
              <a:rPr lang="en-US" sz="2500">
                <a:solidFill>
                  <a:srgbClr val="F75B56"/>
                </a:solidFill>
                <a:cs typeface="Mothanna"/>
              </a:rPr>
              <a:t>التنمر الإلكتروني يقلص الفروق الإجتماعية:</a:t>
            </a:r>
          </a:p>
        </p:txBody>
      </p:sp>
      <p:sp>
        <p:nvSpPr>
          <p:cNvPr id="30" name="TextBox 30"/>
          <p:cNvSpPr txBox="1"/>
          <p:nvPr/>
        </p:nvSpPr>
        <p:spPr>
          <a:xfrm>
            <a:off x="3105397" y="8170441"/>
            <a:ext cx="5337024" cy="406400"/>
          </a:xfrm>
          <a:prstGeom prst="rect">
            <a:avLst/>
          </a:prstGeom>
        </p:spPr>
        <p:txBody>
          <a:bodyPr lIns="0" tIns="0" rIns="0" bIns="0" rtlCol="0" anchor="t">
            <a:spAutoFit/>
          </a:bodyPr>
          <a:lstStyle/>
          <a:p>
            <a:pPr>
              <a:lnSpc>
                <a:spcPts val="3250"/>
              </a:lnSpc>
            </a:pPr>
            <a:r>
              <a:rPr lang="en-US" sz="2500">
                <a:solidFill>
                  <a:srgbClr val="F75B56"/>
                </a:solidFill>
                <a:cs typeface="Mothanna"/>
              </a:rPr>
              <a:t>التنمر الإلكتروني يقلص الفروق الإجتماعية:</a:t>
            </a:r>
          </a:p>
        </p:txBody>
      </p:sp>
      <p:sp>
        <p:nvSpPr>
          <p:cNvPr id="31" name="TextBox 31"/>
          <p:cNvSpPr txBox="1"/>
          <p:nvPr/>
        </p:nvSpPr>
        <p:spPr>
          <a:xfrm>
            <a:off x="4807424" y="3326633"/>
            <a:ext cx="8406340" cy="835659"/>
          </a:xfrm>
          <a:prstGeom prst="rect">
            <a:avLst/>
          </a:prstGeom>
        </p:spPr>
        <p:txBody>
          <a:bodyPr lIns="0" tIns="0" rIns="0" bIns="0" rtlCol="0" anchor="t">
            <a:spAutoFit/>
          </a:bodyPr>
          <a:lstStyle/>
          <a:p>
            <a:pPr algn="ctr">
              <a:lnSpc>
                <a:spcPts val="2210"/>
              </a:lnSpc>
              <a:spcBef>
                <a:spcPct val="0"/>
              </a:spcBef>
            </a:pPr>
            <a:r>
              <a:rPr lang="en-US" sz="1700">
                <a:solidFill>
                  <a:srgbClr val="000000"/>
                </a:solidFill>
                <a:cs typeface="Mothanna"/>
              </a:rPr>
              <a:t>عادةً ما يلجأ المتنمرون إلى الإنترنت كوسيلة لحل مشاكلهم في الحياة العملية والحقيقية، فقد يتعرض المتنمر بدوره إلى التنمر وإساءة المعاملة في حياته المهنية أو في المدرسة أو المنزل، فيقوم بعكس هذه التجربة على الواقع الافتراضي حيث يمتلك خيارات أوسع وأكثر أماناً لتفريغ غضبه وتوتره.</a:t>
            </a:r>
          </a:p>
        </p:txBody>
      </p:sp>
      <p:sp>
        <p:nvSpPr>
          <p:cNvPr id="32" name="TextBox 32"/>
          <p:cNvSpPr txBox="1"/>
          <p:nvPr/>
        </p:nvSpPr>
        <p:spPr>
          <a:xfrm>
            <a:off x="9296400" y="5283067"/>
            <a:ext cx="8406340" cy="835659"/>
          </a:xfrm>
          <a:prstGeom prst="rect">
            <a:avLst/>
          </a:prstGeom>
        </p:spPr>
        <p:txBody>
          <a:bodyPr lIns="0" tIns="0" rIns="0" bIns="0" rtlCol="0" anchor="t">
            <a:spAutoFit/>
          </a:bodyPr>
          <a:lstStyle/>
          <a:p>
            <a:pPr algn="ctr">
              <a:lnSpc>
                <a:spcPts val="2210"/>
              </a:lnSpc>
              <a:spcBef>
                <a:spcPct val="0"/>
              </a:spcBef>
            </a:pPr>
            <a:r>
              <a:rPr lang="en-US" sz="1700">
                <a:solidFill>
                  <a:srgbClr val="000000"/>
                </a:solidFill>
                <a:cs typeface="Mothanna"/>
              </a:rPr>
              <a:t>من أهم محفزات ودوافع التنمر الإلكتروني أنه أقل خطورة على المتنمر من الأنماط الأخرى، حيث لا يحتاج التنمر الإلكتروني إلى مواجهة مباشرة مع الضحية، ولا يوجد عواقب واضحة لممارسة التنمر على الإنترنت، كما أن وسائل التنمر الإلكتروني تتيح للمتنمر إخفاء هويته وتتيح له الانسحاب بسهولة عند الشعور بالخطر.</a:t>
            </a:r>
          </a:p>
        </p:txBody>
      </p:sp>
      <p:sp>
        <p:nvSpPr>
          <p:cNvPr id="33" name="TextBox 33"/>
          <p:cNvSpPr txBox="1"/>
          <p:nvPr/>
        </p:nvSpPr>
        <p:spPr>
          <a:xfrm>
            <a:off x="268130" y="5256810"/>
            <a:ext cx="8406340" cy="1111884"/>
          </a:xfrm>
          <a:prstGeom prst="rect">
            <a:avLst/>
          </a:prstGeom>
        </p:spPr>
        <p:txBody>
          <a:bodyPr lIns="0" tIns="0" rIns="0" bIns="0" rtlCol="0" anchor="t">
            <a:spAutoFit/>
          </a:bodyPr>
          <a:lstStyle/>
          <a:p>
            <a:pPr algn="ctr">
              <a:lnSpc>
                <a:spcPts val="2210"/>
              </a:lnSpc>
              <a:spcBef>
                <a:spcPct val="0"/>
              </a:spcBef>
            </a:pPr>
            <a:r>
              <a:rPr lang="en-US" sz="1700">
                <a:solidFill>
                  <a:srgbClr val="000000"/>
                </a:solidFill>
                <a:latin typeface="Mothanna"/>
              </a:rPr>
              <a:t> قد تكون رؤية ردة فعل الضحية سبباً من أسباب وقف التنمر، حيث يشعر المتنمر أنه تسبب بأذى واضح لضحيته فيتوقف ويتراجع، أما في التنمر الإلكتروني يعتقد المتنمر أنه يفعل شيء ممتع وربما مضحك دون أن يرى درة فعل الضحية وتأثرها، وقد أفاد 81% من مراهقين شاركوا بمسح عن التنمر أنهم يرون التنمر ممتعاً لأنهم لا يرون ردة فعل الطرف الآخر.</a:t>
            </a:r>
          </a:p>
        </p:txBody>
      </p:sp>
      <p:sp>
        <p:nvSpPr>
          <p:cNvPr id="34" name="TextBox 34"/>
          <p:cNvSpPr txBox="1"/>
          <p:nvPr/>
        </p:nvSpPr>
        <p:spPr>
          <a:xfrm>
            <a:off x="9296400" y="7131979"/>
            <a:ext cx="8406340" cy="835659"/>
          </a:xfrm>
          <a:prstGeom prst="rect">
            <a:avLst/>
          </a:prstGeom>
        </p:spPr>
        <p:txBody>
          <a:bodyPr lIns="0" tIns="0" rIns="0" bIns="0" rtlCol="0" anchor="t">
            <a:spAutoFit/>
          </a:bodyPr>
          <a:lstStyle/>
          <a:p>
            <a:pPr algn="ctr">
              <a:lnSpc>
                <a:spcPts val="2210"/>
              </a:lnSpc>
              <a:spcBef>
                <a:spcPct val="0"/>
              </a:spcBef>
            </a:pPr>
            <a:r>
              <a:rPr lang="en-US" sz="1700">
                <a:solidFill>
                  <a:srgbClr val="000000"/>
                </a:solidFill>
                <a:cs typeface="Mothanna"/>
              </a:rPr>
              <a:t>قد يكون الانتقام شخصياً من خلال استهداف شخص محدد عبر التنمر الإلكتروني، وقد يكون الانتقام انتقاماً اجتماعياً وردة فعل على التعرض للتنمر أو إساءة المعاملة خاصة بالنسبة للأطفال والفئات الضعيفة والمضطهدة.</a:t>
            </a:r>
          </a:p>
        </p:txBody>
      </p:sp>
      <p:sp>
        <p:nvSpPr>
          <p:cNvPr id="35" name="TextBox 35"/>
          <p:cNvSpPr txBox="1"/>
          <p:nvPr/>
        </p:nvSpPr>
        <p:spPr>
          <a:xfrm>
            <a:off x="268130" y="6953840"/>
            <a:ext cx="8396391" cy="1081022"/>
          </a:xfrm>
          <a:prstGeom prst="rect">
            <a:avLst/>
          </a:prstGeom>
        </p:spPr>
        <p:txBody>
          <a:bodyPr lIns="0" tIns="0" rIns="0" bIns="0" rtlCol="0" anchor="t">
            <a:spAutoFit/>
          </a:bodyPr>
          <a:lstStyle/>
          <a:p>
            <a:pPr algn="ctr">
              <a:lnSpc>
                <a:spcPts val="2122"/>
              </a:lnSpc>
              <a:spcBef>
                <a:spcPct val="0"/>
              </a:spcBef>
            </a:pPr>
            <a:r>
              <a:rPr lang="en-US" sz="1633">
                <a:solidFill>
                  <a:srgbClr val="000000"/>
                </a:solidFill>
                <a:cs typeface="Mothanna"/>
              </a:rPr>
              <a:t>واحد من أكثر أسباب التنمر تعقيداً هو البحث عن الانتماء، حيث يعمد المتنمرون إلى التنمر وإساءة المعاملة</a:t>
            </a:r>
          </a:p>
          <a:p>
            <a:pPr algn="ctr">
              <a:lnSpc>
                <a:spcPts val="2122"/>
              </a:lnSpc>
              <a:spcBef>
                <a:spcPct val="0"/>
              </a:spcBef>
            </a:pPr>
            <a:r>
              <a:rPr lang="en-US" sz="1633">
                <a:solidFill>
                  <a:srgbClr val="000000"/>
                </a:solidFill>
                <a:latin typeface="Mothanna"/>
              </a:rPr>
              <a:t> كنوع من الاستجابة للضغط الاجتماعي وتعزيز انتمائهم للمجموعة، لأنهم يعتقدون أن الإساءة إلى الآخرين تعزّز قيمتهم بين الجماعة التي ينتمون إليها، هذا </a:t>
            </a:r>
          </a:p>
          <a:p>
            <a:pPr algn="ctr">
              <a:lnSpc>
                <a:spcPts val="2122"/>
              </a:lnSpc>
              <a:spcBef>
                <a:spcPct val="0"/>
              </a:spcBef>
            </a:pPr>
            <a:r>
              <a:rPr lang="en-US" sz="1633">
                <a:solidFill>
                  <a:srgbClr val="000000"/>
                </a:solidFill>
                <a:cs typeface="Mothanna"/>
              </a:rPr>
              <a:t>يظهر بشكل واضح لدى طلاب المدراس والمراهقين، ولدى الأشخاص المرضى بالعنصرية بشتى أشكالها.</a:t>
            </a:r>
          </a:p>
        </p:txBody>
      </p:sp>
      <p:sp>
        <p:nvSpPr>
          <p:cNvPr id="36" name="TextBox 36"/>
          <p:cNvSpPr txBox="1"/>
          <p:nvPr/>
        </p:nvSpPr>
        <p:spPr>
          <a:xfrm>
            <a:off x="9270660" y="9072141"/>
            <a:ext cx="8475166" cy="559434"/>
          </a:xfrm>
          <a:prstGeom prst="rect">
            <a:avLst/>
          </a:prstGeom>
        </p:spPr>
        <p:txBody>
          <a:bodyPr lIns="0" tIns="0" rIns="0" bIns="0" rtlCol="0" anchor="t">
            <a:spAutoFit/>
          </a:bodyPr>
          <a:lstStyle/>
          <a:p>
            <a:pPr algn="ctr">
              <a:lnSpc>
                <a:spcPts val="2210"/>
              </a:lnSpc>
              <a:spcBef>
                <a:spcPct val="0"/>
              </a:spcBef>
            </a:pPr>
            <a:r>
              <a:rPr lang="en-US" sz="1700">
                <a:solidFill>
                  <a:srgbClr val="000000"/>
                </a:solidFill>
                <a:cs typeface="Mothanna"/>
              </a:rPr>
              <a:t>على شبكة الإنترنت تذوب الفروق الاجتماعية التي تفرضها الحياة الواقعية، فتجد التلميذ يتنمر على أستاذه، </a:t>
            </a:r>
          </a:p>
          <a:p>
            <a:pPr algn="ctr">
              <a:lnSpc>
                <a:spcPts val="2210"/>
              </a:lnSpc>
              <a:spcBef>
                <a:spcPct val="0"/>
              </a:spcBef>
            </a:pPr>
            <a:r>
              <a:rPr lang="en-US" sz="1700">
                <a:solidFill>
                  <a:srgbClr val="000000"/>
                </a:solidFill>
                <a:cs typeface="Mothanna"/>
              </a:rPr>
              <a:t>الابن يتنمر على أبيه، والفئات الاجتماعية المضطهدة تتنمر على الفئات الأخرى... دواليك.</a:t>
            </a:r>
          </a:p>
        </p:txBody>
      </p:sp>
      <p:sp>
        <p:nvSpPr>
          <p:cNvPr id="37" name="TextBox 37"/>
          <p:cNvSpPr txBox="1"/>
          <p:nvPr/>
        </p:nvSpPr>
        <p:spPr>
          <a:xfrm>
            <a:off x="297352" y="8968590"/>
            <a:ext cx="8337947" cy="751784"/>
          </a:xfrm>
          <a:prstGeom prst="rect">
            <a:avLst/>
          </a:prstGeom>
        </p:spPr>
        <p:txBody>
          <a:bodyPr lIns="0" tIns="0" rIns="0" bIns="0" rtlCol="0" anchor="t">
            <a:spAutoFit/>
          </a:bodyPr>
          <a:lstStyle/>
          <a:p>
            <a:pPr algn="ctr">
              <a:lnSpc>
                <a:spcPts val="2020"/>
              </a:lnSpc>
              <a:spcBef>
                <a:spcPct val="0"/>
              </a:spcBef>
            </a:pPr>
            <a:r>
              <a:rPr lang="en-US" sz="1554">
                <a:solidFill>
                  <a:srgbClr val="000000"/>
                </a:solidFill>
                <a:latin typeface="Mothanna"/>
              </a:rPr>
              <a:t> للأسف ينظر البعض إلى التنمر الإلكتروني كنوع من أنواع التسلية، وهذا منطقي ما دام التنمر الإلكتروني يمنحهم</a:t>
            </a:r>
          </a:p>
          <a:p>
            <a:pPr algn="ctr">
              <a:lnSpc>
                <a:spcPts val="2020"/>
              </a:lnSpc>
              <a:spcBef>
                <a:spcPct val="0"/>
              </a:spcBef>
            </a:pPr>
            <a:r>
              <a:rPr lang="en-US" sz="1554">
                <a:solidFill>
                  <a:srgbClr val="000000"/>
                </a:solidFill>
                <a:latin typeface="Mothanna"/>
              </a:rPr>
              <a:t> شعوراً إضافياً بالقوة والسلطة، وخوفاً أقل من ردة فعل الطرف الآخر، ويفصلهم أيضاً عن التأثير المباشر </a:t>
            </a:r>
          </a:p>
          <a:p>
            <a:pPr algn="ctr">
              <a:lnSpc>
                <a:spcPts val="2020"/>
              </a:lnSpc>
              <a:spcBef>
                <a:spcPct val="0"/>
              </a:spcBef>
            </a:pPr>
            <a:r>
              <a:rPr lang="en-US" sz="1554">
                <a:solidFill>
                  <a:srgbClr val="000000"/>
                </a:solidFill>
                <a:cs typeface="Mothanna"/>
              </a:rPr>
              <a:t>وغير المباشر للتنمر على حياة الضحية ما يقلل التعاطف لديهم.</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EDECED"/>
        </a:solidFill>
        <a:effectLst/>
      </p:bgPr>
    </p:bg>
    <p:spTree>
      <p:nvGrpSpPr>
        <p:cNvPr id="1" name=""/>
        <p:cNvGrpSpPr/>
        <p:nvPr/>
      </p:nvGrpSpPr>
      <p:grpSpPr>
        <a:xfrm>
          <a:off x="0" y="0"/>
          <a:ext cx="0" cy="0"/>
          <a:chOff x="0" y="0"/>
          <a:chExt cx="0" cy="0"/>
        </a:xfrm>
      </p:grpSpPr>
      <p:grpSp>
        <p:nvGrpSpPr>
          <p:cNvPr id="2" name="Group 2"/>
          <p:cNvGrpSpPr/>
          <p:nvPr/>
        </p:nvGrpSpPr>
        <p:grpSpPr>
          <a:xfrm>
            <a:off x="1028700" y="1331233"/>
            <a:ext cx="8186135" cy="1255462"/>
            <a:chOff x="0" y="0"/>
            <a:chExt cx="10914846" cy="1673950"/>
          </a:xfrm>
        </p:grpSpPr>
        <p:grpSp>
          <p:nvGrpSpPr>
            <p:cNvPr id="3" name="Group 3"/>
            <p:cNvGrpSpPr/>
            <p:nvPr/>
          </p:nvGrpSpPr>
          <p:grpSpPr>
            <a:xfrm>
              <a:off x="0" y="0"/>
              <a:ext cx="10914846" cy="1673950"/>
              <a:chOff x="0" y="0"/>
              <a:chExt cx="4369413" cy="670113"/>
            </a:xfrm>
          </p:grpSpPr>
          <p:sp>
            <p:nvSpPr>
              <p:cNvPr id="4" name="Freeform 4"/>
              <p:cNvSpPr/>
              <p:nvPr/>
            </p:nvSpPr>
            <p:spPr>
              <a:xfrm>
                <a:off x="0" y="0"/>
                <a:ext cx="4369413" cy="670113"/>
              </a:xfrm>
              <a:custGeom>
                <a:avLst/>
                <a:gdLst/>
                <a:ahLst/>
                <a:cxnLst/>
                <a:rect l="l" t="t" r="r" b="b"/>
                <a:pathLst>
                  <a:path w="4369413" h="670113">
                    <a:moveTo>
                      <a:pt x="4244953" y="670113"/>
                    </a:moveTo>
                    <a:lnTo>
                      <a:pt x="124460" y="670113"/>
                    </a:lnTo>
                    <a:cubicBezTo>
                      <a:pt x="55880" y="670113"/>
                      <a:pt x="0" y="614233"/>
                      <a:pt x="0" y="545653"/>
                    </a:cubicBezTo>
                    <a:lnTo>
                      <a:pt x="0" y="124460"/>
                    </a:lnTo>
                    <a:cubicBezTo>
                      <a:pt x="0" y="55880"/>
                      <a:pt x="55880" y="0"/>
                      <a:pt x="124460" y="0"/>
                    </a:cubicBezTo>
                    <a:lnTo>
                      <a:pt x="4244953" y="0"/>
                    </a:lnTo>
                    <a:cubicBezTo>
                      <a:pt x="4313532" y="0"/>
                      <a:pt x="4369413" y="55880"/>
                      <a:pt x="4369413" y="124460"/>
                    </a:cubicBezTo>
                    <a:lnTo>
                      <a:pt x="4369413" y="545653"/>
                    </a:lnTo>
                    <a:cubicBezTo>
                      <a:pt x="4369413" y="614233"/>
                      <a:pt x="4313532" y="670113"/>
                      <a:pt x="4244953" y="670113"/>
                    </a:cubicBezTo>
                    <a:close/>
                  </a:path>
                </a:pathLst>
              </a:custGeom>
              <a:solidFill>
                <a:srgbClr val="FFFFFF"/>
              </a:solidFill>
            </p:spPr>
          </p:sp>
        </p:grpSp>
        <p:sp>
          <p:nvSpPr>
            <p:cNvPr id="5" name="TextBox 5"/>
            <p:cNvSpPr txBox="1"/>
            <p:nvPr/>
          </p:nvSpPr>
          <p:spPr>
            <a:xfrm>
              <a:off x="9292189" y="289393"/>
              <a:ext cx="998212" cy="691938"/>
            </a:xfrm>
            <a:prstGeom prst="rect">
              <a:avLst/>
            </a:prstGeom>
          </p:spPr>
          <p:txBody>
            <a:bodyPr lIns="0" tIns="0" rIns="0" bIns="0" rtlCol="0" anchor="t">
              <a:spAutoFit/>
            </a:bodyPr>
            <a:lstStyle/>
            <a:p>
              <a:pPr>
                <a:lnSpc>
                  <a:spcPts val="4160"/>
                </a:lnSpc>
              </a:pPr>
              <a:r>
                <a:rPr lang="en-US" sz="3200">
                  <a:solidFill>
                    <a:srgbClr val="211A15"/>
                  </a:solidFill>
                  <a:latin typeface="Mothanna"/>
                </a:rPr>
                <a:t>01</a:t>
              </a:r>
            </a:p>
          </p:txBody>
        </p:sp>
      </p:grpSp>
      <p:grpSp>
        <p:nvGrpSpPr>
          <p:cNvPr id="6" name="Group 6"/>
          <p:cNvGrpSpPr/>
          <p:nvPr/>
        </p:nvGrpSpPr>
        <p:grpSpPr>
          <a:xfrm>
            <a:off x="1028700" y="2755998"/>
            <a:ext cx="8186135" cy="1255462"/>
            <a:chOff x="0" y="0"/>
            <a:chExt cx="10914846" cy="1673950"/>
          </a:xfrm>
        </p:grpSpPr>
        <p:grpSp>
          <p:nvGrpSpPr>
            <p:cNvPr id="7" name="Group 7"/>
            <p:cNvGrpSpPr/>
            <p:nvPr/>
          </p:nvGrpSpPr>
          <p:grpSpPr>
            <a:xfrm>
              <a:off x="0" y="0"/>
              <a:ext cx="10914846" cy="1673950"/>
              <a:chOff x="0" y="0"/>
              <a:chExt cx="4369413" cy="670113"/>
            </a:xfrm>
          </p:grpSpPr>
          <p:sp>
            <p:nvSpPr>
              <p:cNvPr id="8" name="Freeform 8"/>
              <p:cNvSpPr/>
              <p:nvPr/>
            </p:nvSpPr>
            <p:spPr>
              <a:xfrm>
                <a:off x="0" y="0"/>
                <a:ext cx="4369413" cy="670113"/>
              </a:xfrm>
              <a:custGeom>
                <a:avLst/>
                <a:gdLst/>
                <a:ahLst/>
                <a:cxnLst/>
                <a:rect l="l" t="t" r="r" b="b"/>
                <a:pathLst>
                  <a:path w="4369413" h="670113">
                    <a:moveTo>
                      <a:pt x="4244953" y="670113"/>
                    </a:moveTo>
                    <a:lnTo>
                      <a:pt x="124460" y="670113"/>
                    </a:lnTo>
                    <a:cubicBezTo>
                      <a:pt x="55880" y="670113"/>
                      <a:pt x="0" y="614233"/>
                      <a:pt x="0" y="545653"/>
                    </a:cubicBezTo>
                    <a:lnTo>
                      <a:pt x="0" y="124460"/>
                    </a:lnTo>
                    <a:cubicBezTo>
                      <a:pt x="0" y="55880"/>
                      <a:pt x="55880" y="0"/>
                      <a:pt x="124460" y="0"/>
                    </a:cubicBezTo>
                    <a:lnTo>
                      <a:pt x="4244953" y="0"/>
                    </a:lnTo>
                    <a:cubicBezTo>
                      <a:pt x="4313532" y="0"/>
                      <a:pt x="4369413" y="55880"/>
                      <a:pt x="4369413" y="124460"/>
                    </a:cubicBezTo>
                    <a:lnTo>
                      <a:pt x="4369413" y="545653"/>
                    </a:lnTo>
                    <a:cubicBezTo>
                      <a:pt x="4369413" y="614233"/>
                      <a:pt x="4313532" y="670113"/>
                      <a:pt x="4244953" y="670113"/>
                    </a:cubicBezTo>
                    <a:close/>
                  </a:path>
                </a:pathLst>
              </a:custGeom>
              <a:solidFill>
                <a:srgbClr val="FFFFFF"/>
              </a:solidFill>
            </p:spPr>
          </p:sp>
        </p:grpSp>
        <p:sp>
          <p:nvSpPr>
            <p:cNvPr id="9" name="TextBox 9"/>
            <p:cNvSpPr txBox="1"/>
            <p:nvPr/>
          </p:nvSpPr>
          <p:spPr>
            <a:xfrm>
              <a:off x="9292189" y="289393"/>
              <a:ext cx="998212" cy="691938"/>
            </a:xfrm>
            <a:prstGeom prst="rect">
              <a:avLst/>
            </a:prstGeom>
          </p:spPr>
          <p:txBody>
            <a:bodyPr lIns="0" tIns="0" rIns="0" bIns="0" rtlCol="0" anchor="t">
              <a:spAutoFit/>
            </a:bodyPr>
            <a:lstStyle/>
            <a:p>
              <a:pPr>
                <a:lnSpc>
                  <a:spcPts val="4160"/>
                </a:lnSpc>
              </a:pPr>
              <a:r>
                <a:rPr lang="en-US" sz="3200">
                  <a:solidFill>
                    <a:srgbClr val="211A15"/>
                  </a:solidFill>
                  <a:latin typeface="Mothanna"/>
                </a:rPr>
                <a:t>02</a:t>
              </a:r>
            </a:p>
          </p:txBody>
        </p:sp>
      </p:grpSp>
      <p:grpSp>
        <p:nvGrpSpPr>
          <p:cNvPr id="10" name="Group 10"/>
          <p:cNvGrpSpPr/>
          <p:nvPr/>
        </p:nvGrpSpPr>
        <p:grpSpPr>
          <a:xfrm>
            <a:off x="1028700" y="4264110"/>
            <a:ext cx="8186135" cy="1255462"/>
            <a:chOff x="0" y="0"/>
            <a:chExt cx="10914846" cy="1673950"/>
          </a:xfrm>
        </p:grpSpPr>
        <p:grpSp>
          <p:nvGrpSpPr>
            <p:cNvPr id="11" name="Group 11"/>
            <p:cNvGrpSpPr/>
            <p:nvPr/>
          </p:nvGrpSpPr>
          <p:grpSpPr>
            <a:xfrm>
              <a:off x="0" y="0"/>
              <a:ext cx="10914846" cy="1673950"/>
              <a:chOff x="0" y="0"/>
              <a:chExt cx="4369413" cy="670113"/>
            </a:xfrm>
          </p:grpSpPr>
          <p:sp>
            <p:nvSpPr>
              <p:cNvPr id="12" name="Freeform 12"/>
              <p:cNvSpPr/>
              <p:nvPr/>
            </p:nvSpPr>
            <p:spPr>
              <a:xfrm>
                <a:off x="0" y="0"/>
                <a:ext cx="4369413" cy="670113"/>
              </a:xfrm>
              <a:custGeom>
                <a:avLst/>
                <a:gdLst/>
                <a:ahLst/>
                <a:cxnLst/>
                <a:rect l="l" t="t" r="r" b="b"/>
                <a:pathLst>
                  <a:path w="4369413" h="670113">
                    <a:moveTo>
                      <a:pt x="4244953" y="670113"/>
                    </a:moveTo>
                    <a:lnTo>
                      <a:pt x="124460" y="670113"/>
                    </a:lnTo>
                    <a:cubicBezTo>
                      <a:pt x="55880" y="670113"/>
                      <a:pt x="0" y="614233"/>
                      <a:pt x="0" y="545653"/>
                    </a:cubicBezTo>
                    <a:lnTo>
                      <a:pt x="0" y="124460"/>
                    </a:lnTo>
                    <a:cubicBezTo>
                      <a:pt x="0" y="55880"/>
                      <a:pt x="55880" y="0"/>
                      <a:pt x="124460" y="0"/>
                    </a:cubicBezTo>
                    <a:lnTo>
                      <a:pt x="4244953" y="0"/>
                    </a:lnTo>
                    <a:cubicBezTo>
                      <a:pt x="4313532" y="0"/>
                      <a:pt x="4369413" y="55880"/>
                      <a:pt x="4369413" y="124460"/>
                    </a:cubicBezTo>
                    <a:lnTo>
                      <a:pt x="4369413" y="545653"/>
                    </a:lnTo>
                    <a:cubicBezTo>
                      <a:pt x="4369413" y="614233"/>
                      <a:pt x="4313532" y="670113"/>
                      <a:pt x="4244953" y="670113"/>
                    </a:cubicBezTo>
                    <a:close/>
                  </a:path>
                </a:pathLst>
              </a:custGeom>
              <a:solidFill>
                <a:srgbClr val="FFFFFF"/>
              </a:solidFill>
            </p:spPr>
          </p:sp>
        </p:grpSp>
        <p:sp>
          <p:nvSpPr>
            <p:cNvPr id="13" name="TextBox 13"/>
            <p:cNvSpPr txBox="1"/>
            <p:nvPr/>
          </p:nvSpPr>
          <p:spPr>
            <a:xfrm>
              <a:off x="9292189" y="289393"/>
              <a:ext cx="998212" cy="691938"/>
            </a:xfrm>
            <a:prstGeom prst="rect">
              <a:avLst/>
            </a:prstGeom>
          </p:spPr>
          <p:txBody>
            <a:bodyPr lIns="0" tIns="0" rIns="0" bIns="0" rtlCol="0" anchor="t">
              <a:spAutoFit/>
            </a:bodyPr>
            <a:lstStyle/>
            <a:p>
              <a:pPr>
                <a:lnSpc>
                  <a:spcPts val="4160"/>
                </a:lnSpc>
              </a:pPr>
              <a:r>
                <a:rPr lang="en-US" sz="3200">
                  <a:solidFill>
                    <a:srgbClr val="211A15"/>
                  </a:solidFill>
                  <a:latin typeface="Mothanna"/>
                </a:rPr>
                <a:t>03</a:t>
              </a:r>
            </a:p>
          </p:txBody>
        </p:sp>
      </p:grpSp>
      <p:grpSp>
        <p:nvGrpSpPr>
          <p:cNvPr id="14" name="Group 14"/>
          <p:cNvGrpSpPr/>
          <p:nvPr/>
        </p:nvGrpSpPr>
        <p:grpSpPr>
          <a:xfrm>
            <a:off x="1028700" y="5776747"/>
            <a:ext cx="8186135" cy="1255462"/>
            <a:chOff x="0" y="0"/>
            <a:chExt cx="10914846" cy="1673950"/>
          </a:xfrm>
        </p:grpSpPr>
        <p:grpSp>
          <p:nvGrpSpPr>
            <p:cNvPr id="15" name="Group 15"/>
            <p:cNvGrpSpPr/>
            <p:nvPr/>
          </p:nvGrpSpPr>
          <p:grpSpPr>
            <a:xfrm>
              <a:off x="0" y="0"/>
              <a:ext cx="10914846" cy="1673950"/>
              <a:chOff x="0" y="0"/>
              <a:chExt cx="4369413" cy="670113"/>
            </a:xfrm>
          </p:grpSpPr>
          <p:sp>
            <p:nvSpPr>
              <p:cNvPr id="16" name="Freeform 16"/>
              <p:cNvSpPr/>
              <p:nvPr/>
            </p:nvSpPr>
            <p:spPr>
              <a:xfrm>
                <a:off x="0" y="0"/>
                <a:ext cx="4369413" cy="670113"/>
              </a:xfrm>
              <a:custGeom>
                <a:avLst/>
                <a:gdLst/>
                <a:ahLst/>
                <a:cxnLst/>
                <a:rect l="l" t="t" r="r" b="b"/>
                <a:pathLst>
                  <a:path w="4369413" h="670113">
                    <a:moveTo>
                      <a:pt x="4244953" y="670113"/>
                    </a:moveTo>
                    <a:lnTo>
                      <a:pt x="124460" y="670113"/>
                    </a:lnTo>
                    <a:cubicBezTo>
                      <a:pt x="55880" y="670113"/>
                      <a:pt x="0" y="614233"/>
                      <a:pt x="0" y="545653"/>
                    </a:cubicBezTo>
                    <a:lnTo>
                      <a:pt x="0" y="124460"/>
                    </a:lnTo>
                    <a:cubicBezTo>
                      <a:pt x="0" y="55880"/>
                      <a:pt x="55880" y="0"/>
                      <a:pt x="124460" y="0"/>
                    </a:cubicBezTo>
                    <a:lnTo>
                      <a:pt x="4244953" y="0"/>
                    </a:lnTo>
                    <a:cubicBezTo>
                      <a:pt x="4313532" y="0"/>
                      <a:pt x="4369413" y="55880"/>
                      <a:pt x="4369413" y="124460"/>
                    </a:cubicBezTo>
                    <a:lnTo>
                      <a:pt x="4369413" y="545653"/>
                    </a:lnTo>
                    <a:cubicBezTo>
                      <a:pt x="4369413" y="614233"/>
                      <a:pt x="4313532" y="670113"/>
                      <a:pt x="4244953" y="670113"/>
                    </a:cubicBezTo>
                    <a:close/>
                  </a:path>
                </a:pathLst>
              </a:custGeom>
              <a:solidFill>
                <a:srgbClr val="FFFFFF"/>
              </a:solidFill>
            </p:spPr>
          </p:sp>
        </p:grpSp>
        <p:sp>
          <p:nvSpPr>
            <p:cNvPr id="17" name="TextBox 17"/>
            <p:cNvSpPr txBox="1"/>
            <p:nvPr/>
          </p:nvSpPr>
          <p:spPr>
            <a:xfrm>
              <a:off x="9292189" y="289393"/>
              <a:ext cx="998212" cy="691938"/>
            </a:xfrm>
            <a:prstGeom prst="rect">
              <a:avLst/>
            </a:prstGeom>
          </p:spPr>
          <p:txBody>
            <a:bodyPr lIns="0" tIns="0" rIns="0" bIns="0" rtlCol="0" anchor="t">
              <a:spAutoFit/>
            </a:bodyPr>
            <a:lstStyle/>
            <a:p>
              <a:pPr>
                <a:lnSpc>
                  <a:spcPts val="4160"/>
                </a:lnSpc>
              </a:pPr>
              <a:r>
                <a:rPr lang="en-US" sz="3200">
                  <a:solidFill>
                    <a:srgbClr val="211A15"/>
                  </a:solidFill>
                  <a:latin typeface="Mothanna"/>
                </a:rPr>
                <a:t>04</a:t>
              </a:r>
            </a:p>
          </p:txBody>
        </p:sp>
      </p:grpSp>
      <p:grpSp>
        <p:nvGrpSpPr>
          <p:cNvPr id="18" name="Group 18"/>
          <p:cNvGrpSpPr/>
          <p:nvPr/>
        </p:nvGrpSpPr>
        <p:grpSpPr>
          <a:xfrm>
            <a:off x="957865" y="7203660"/>
            <a:ext cx="8186135" cy="1255462"/>
            <a:chOff x="0" y="0"/>
            <a:chExt cx="10914846" cy="1673950"/>
          </a:xfrm>
        </p:grpSpPr>
        <p:grpSp>
          <p:nvGrpSpPr>
            <p:cNvPr id="19" name="Group 19"/>
            <p:cNvGrpSpPr/>
            <p:nvPr/>
          </p:nvGrpSpPr>
          <p:grpSpPr>
            <a:xfrm>
              <a:off x="0" y="0"/>
              <a:ext cx="10914846" cy="1673950"/>
              <a:chOff x="0" y="0"/>
              <a:chExt cx="4369413" cy="670113"/>
            </a:xfrm>
          </p:grpSpPr>
          <p:sp>
            <p:nvSpPr>
              <p:cNvPr id="20" name="Freeform 20"/>
              <p:cNvSpPr/>
              <p:nvPr/>
            </p:nvSpPr>
            <p:spPr>
              <a:xfrm>
                <a:off x="0" y="0"/>
                <a:ext cx="4369413" cy="670113"/>
              </a:xfrm>
              <a:custGeom>
                <a:avLst/>
                <a:gdLst/>
                <a:ahLst/>
                <a:cxnLst/>
                <a:rect l="l" t="t" r="r" b="b"/>
                <a:pathLst>
                  <a:path w="4369413" h="670113">
                    <a:moveTo>
                      <a:pt x="4244953" y="670113"/>
                    </a:moveTo>
                    <a:lnTo>
                      <a:pt x="124460" y="670113"/>
                    </a:lnTo>
                    <a:cubicBezTo>
                      <a:pt x="55880" y="670113"/>
                      <a:pt x="0" y="614233"/>
                      <a:pt x="0" y="545653"/>
                    </a:cubicBezTo>
                    <a:lnTo>
                      <a:pt x="0" y="124460"/>
                    </a:lnTo>
                    <a:cubicBezTo>
                      <a:pt x="0" y="55880"/>
                      <a:pt x="55880" y="0"/>
                      <a:pt x="124460" y="0"/>
                    </a:cubicBezTo>
                    <a:lnTo>
                      <a:pt x="4244953" y="0"/>
                    </a:lnTo>
                    <a:cubicBezTo>
                      <a:pt x="4313532" y="0"/>
                      <a:pt x="4369413" y="55880"/>
                      <a:pt x="4369413" y="124460"/>
                    </a:cubicBezTo>
                    <a:lnTo>
                      <a:pt x="4369413" y="545653"/>
                    </a:lnTo>
                    <a:cubicBezTo>
                      <a:pt x="4369413" y="614233"/>
                      <a:pt x="4313532" y="670113"/>
                      <a:pt x="4244953" y="670113"/>
                    </a:cubicBezTo>
                    <a:close/>
                  </a:path>
                </a:pathLst>
              </a:custGeom>
              <a:solidFill>
                <a:srgbClr val="FFFFFF"/>
              </a:solidFill>
            </p:spPr>
          </p:sp>
        </p:grpSp>
        <p:sp>
          <p:nvSpPr>
            <p:cNvPr id="21" name="TextBox 21"/>
            <p:cNvSpPr txBox="1"/>
            <p:nvPr/>
          </p:nvSpPr>
          <p:spPr>
            <a:xfrm>
              <a:off x="9292189" y="289393"/>
              <a:ext cx="998212" cy="691938"/>
            </a:xfrm>
            <a:prstGeom prst="rect">
              <a:avLst/>
            </a:prstGeom>
          </p:spPr>
          <p:txBody>
            <a:bodyPr lIns="0" tIns="0" rIns="0" bIns="0" rtlCol="0" anchor="t">
              <a:spAutoFit/>
            </a:bodyPr>
            <a:lstStyle/>
            <a:p>
              <a:pPr>
                <a:lnSpc>
                  <a:spcPts val="4160"/>
                </a:lnSpc>
              </a:pPr>
              <a:r>
                <a:rPr lang="en-US" sz="3200">
                  <a:solidFill>
                    <a:srgbClr val="211A15"/>
                  </a:solidFill>
                  <a:latin typeface="Mothanna"/>
                </a:rPr>
                <a:t>05</a:t>
              </a:r>
            </a:p>
          </p:txBody>
        </p:sp>
      </p:grpSp>
      <p:grpSp>
        <p:nvGrpSpPr>
          <p:cNvPr id="22" name="Group 22"/>
          <p:cNvGrpSpPr/>
          <p:nvPr/>
        </p:nvGrpSpPr>
        <p:grpSpPr>
          <a:xfrm>
            <a:off x="1028700" y="8630569"/>
            <a:ext cx="8186135" cy="1255462"/>
            <a:chOff x="0" y="0"/>
            <a:chExt cx="10914846" cy="1673950"/>
          </a:xfrm>
        </p:grpSpPr>
        <p:grpSp>
          <p:nvGrpSpPr>
            <p:cNvPr id="23" name="Group 23"/>
            <p:cNvGrpSpPr/>
            <p:nvPr/>
          </p:nvGrpSpPr>
          <p:grpSpPr>
            <a:xfrm>
              <a:off x="0" y="0"/>
              <a:ext cx="10914846" cy="1673950"/>
              <a:chOff x="0" y="0"/>
              <a:chExt cx="4369413" cy="670113"/>
            </a:xfrm>
          </p:grpSpPr>
          <p:sp>
            <p:nvSpPr>
              <p:cNvPr id="24" name="Freeform 24"/>
              <p:cNvSpPr/>
              <p:nvPr/>
            </p:nvSpPr>
            <p:spPr>
              <a:xfrm>
                <a:off x="0" y="0"/>
                <a:ext cx="4369413" cy="670113"/>
              </a:xfrm>
              <a:custGeom>
                <a:avLst/>
                <a:gdLst/>
                <a:ahLst/>
                <a:cxnLst/>
                <a:rect l="l" t="t" r="r" b="b"/>
                <a:pathLst>
                  <a:path w="4369413" h="670113">
                    <a:moveTo>
                      <a:pt x="4244953" y="670113"/>
                    </a:moveTo>
                    <a:lnTo>
                      <a:pt x="124460" y="670113"/>
                    </a:lnTo>
                    <a:cubicBezTo>
                      <a:pt x="55880" y="670113"/>
                      <a:pt x="0" y="614233"/>
                      <a:pt x="0" y="545653"/>
                    </a:cubicBezTo>
                    <a:lnTo>
                      <a:pt x="0" y="124460"/>
                    </a:lnTo>
                    <a:cubicBezTo>
                      <a:pt x="0" y="55880"/>
                      <a:pt x="55880" y="0"/>
                      <a:pt x="124460" y="0"/>
                    </a:cubicBezTo>
                    <a:lnTo>
                      <a:pt x="4244953" y="0"/>
                    </a:lnTo>
                    <a:cubicBezTo>
                      <a:pt x="4313532" y="0"/>
                      <a:pt x="4369413" y="55880"/>
                      <a:pt x="4369413" y="124460"/>
                    </a:cubicBezTo>
                    <a:lnTo>
                      <a:pt x="4369413" y="545653"/>
                    </a:lnTo>
                    <a:cubicBezTo>
                      <a:pt x="4369413" y="614233"/>
                      <a:pt x="4313532" y="670113"/>
                      <a:pt x="4244953" y="670113"/>
                    </a:cubicBezTo>
                    <a:close/>
                  </a:path>
                </a:pathLst>
              </a:custGeom>
              <a:solidFill>
                <a:srgbClr val="FFFFFF"/>
              </a:solidFill>
            </p:spPr>
          </p:sp>
        </p:grpSp>
        <p:sp>
          <p:nvSpPr>
            <p:cNvPr id="25" name="TextBox 25"/>
            <p:cNvSpPr txBox="1"/>
            <p:nvPr/>
          </p:nvSpPr>
          <p:spPr>
            <a:xfrm>
              <a:off x="9292189" y="289393"/>
              <a:ext cx="998212" cy="691938"/>
            </a:xfrm>
            <a:prstGeom prst="rect">
              <a:avLst/>
            </a:prstGeom>
          </p:spPr>
          <p:txBody>
            <a:bodyPr lIns="0" tIns="0" rIns="0" bIns="0" rtlCol="0" anchor="t">
              <a:spAutoFit/>
            </a:bodyPr>
            <a:lstStyle/>
            <a:p>
              <a:pPr>
                <a:lnSpc>
                  <a:spcPts val="4160"/>
                </a:lnSpc>
              </a:pPr>
              <a:r>
                <a:rPr lang="en-US" sz="3200">
                  <a:solidFill>
                    <a:srgbClr val="211A15"/>
                  </a:solidFill>
                  <a:latin typeface="Mothanna"/>
                </a:rPr>
                <a:t>06</a:t>
              </a:r>
            </a:p>
          </p:txBody>
        </p:sp>
      </p:grpSp>
      <p:pic>
        <p:nvPicPr>
          <p:cNvPr id="26" name="Picture 26"/>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714816">
            <a:off x="16262958" y="7076183"/>
            <a:ext cx="3593022" cy="1365348"/>
          </a:xfrm>
          <a:prstGeom prst="rect">
            <a:avLst/>
          </a:prstGeom>
        </p:spPr>
      </p:pic>
      <p:pic>
        <p:nvPicPr>
          <p:cNvPr id="27" name="Picture 27"/>
          <p:cNvPicPr>
            <a:picLocks noChangeAspect="1"/>
          </p:cNvPicPr>
          <p:nvPr/>
        </p:nvPicPr>
        <p:blipFill>
          <a:blip r:embed="rId4"/>
          <a:srcRect/>
          <a:stretch>
            <a:fillRect/>
          </a:stretch>
        </p:blipFill>
        <p:spPr>
          <a:xfrm>
            <a:off x="11977195" y="5490395"/>
            <a:ext cx="3922228" cy="4304168"/>
          </a:xfrm>
          <a:prstGeom prst="rect">
            <a:avLst/>
          </a:prstGeom>
        </p:spPr>
      </p:pic>
      <p:pic>
        <p:nvPicPr>
          <p:cNvPr id="28" name="Picture 28"/>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1789248" flipH="1">
            <a:off x="-159315" y="223159"/>
            <a:ext cx="2633633" cy="861916"/>
          </a:xfrm>
          <a:prstGeom prst="rect">
            <a:avLst/>
          </a:prstGeom>
        </p:spPr>
      </p:pic>
      <p:sp>
        <p:nvSpPr>
          <p:cNvPr id="29" name="TextBox 29"/>
          <p:cNvSpPr txBox="1"/>
          <p:nvPr/>
        </p:nvSpPr>
        <p:spPr>
          <a:xfrm>
            <a:off x="9588618" y="2143783"/>
            <a:ext cx="8699382" cy="866775"/>
          </a:xfrm>
          <a:prstGeom prst="rect">
            <a:avLst/>
          </a:prstGeom>
        </p:spPr>
        <p:txBody>
          <a:bodyPr lIns="0" tIns="0" rIns="0" bIns="0" rtlCol="0" anchor="t">
            <a:spAutoFit/>
          </a:bodyPr>
          <a:lstStyle/>
          <a:p>
            <a:pPr algn="ctr">
              <a:lnSpc>
                <a:spcPts val="5640"/>
              </a:lnSpc>
            </a:pPr>
            <a:r>
              <a:rPr lang="en-US" sz="4700">
                <a:solidFill>
                  <a:srgbClr val="F75B56"/>
                </a:solidFill>
                <a:cs typeface="Mothanna"/>
              </a:rPr>
              <a:t>مخاطر التنمر الإلكتروني على الأطفال</a:t>
            </a:r>
          </a:p>
          <a:p>
            <a:pPr algn="r">
              <a:lnSpc>
                <a:spcPts val="1080"/>
              </a:lnSpc>
            </a:pPr>
            <a:endParaRPr lang="en-US" sz="4700">
              <a:solidFill>
                <a:srgbClr val="F75B56"/>
              </a:solidFill>
              <a:cs typeface="Mothanna"/>
            </a:endParaRPr>
          </a:p>
        </p:txBody>
      </p:sp>
      <p:sp>
        <p:nvSpPr>
          <p:cNvPr id="30" name="TextBox 30"/>
          <p:cNvSpPr txBox="1"/>
          <p:nvPr/>
        </p:nvSpPr>
        <p:spPr>
          <a:xfrm>
            <a:off x="3699653" y="6186322"/>
            <a:ext cx="3022104" cy="406400"/>
          </a:xfrm>
          <a:prstGeom prst="rect">
            <a:avLst/>
          </a:prstGeom>
        </p:spPr>
        <p:txBody>
          <a:bodyPr lIns="0" tIns="0" rIns="0" bIns="0" rtlCol="0" anchor="t">
            <a:spAutoFit/>
          </a:bodyPr>
          <a:lstStyle/>
          <a:p>
            <a:pPr algn="ctr">
              <a:lnSpc>
                <a:spcPts val="3250"/>
              </a:lnSpc>
              <a:spcBef>
                <a:spcPct val="0"/>
              </a:spcBef>
            </a:pPr>
            <a:r>
              <a:rPr lang="en-US" sz="2500">
                <a:solidFill>
                  <a:srgbClr val="211A15"/>
                </a:solidFill>
                <a:cs typeface="Mothanna"/>
              </a:rPr>
              <a:t>ينخفض مستواه الدراسي.</a:t>
            </a:r>
          </a:p>
        </p:txBody>
      </p:sp>
      <p:sp>
        <p:nvSpPr>
          <p:cNvPr id="31" name="TextBox 31"/>
          <p:cNvSpPr txBox="1"/>
          <p:nvPr/>
        </p:nvSpPr>
        <p:spPr>
          <a:xfrm>
            <a:off x="1646551" y="4592485"/>
            <a:ext cx="6160443" cy="406400"/>
          </a:xfrm>
          <a:prstGeom prst="rect">
            <a:avLst/>
          </a:prstGeom>
        </p:spPr>
        <p:txBody>
          <a:bodyPr lIns="0" tIns="0" rIns="0" bIns="0" rtlCol="0" anchor="t">
            <a:spAutoFit/>
          </a:bodyPr>
          <a:lstStyle/>
          <a:p>
            <a:pPr algn="ctr">
              <a:lnSpc>
                <a:spcPts val="3250"/>
              </a:lnSpc>
              <a:spcBef>
                <a:spcPct val="0"/>
              </a:spcBef>
            </a:pPr>
            <a:r>
              <a:rPr lang="en-US" sz="2500">
                <a:solidFill>
                  <a:srgbClr val="211A15"/>
                </a:solidFill>
                <a:cs typeface="Mothanna"/>
              </a:rPr>
              <a:t>يتجنب المشاركة في المواقف والأنشطة الاجتماعية.</a:t>
            </a:r>
          </a:p>
        </p:txBody>
      </p:sp>
      <p:sp>
        <p:nvSpPr>
          <p:cNvPr id="32" name="TextBox 32"/>
          <p:cNvSpPr txBox="1"/>
          <p:nvPr/>
        </p:nvSpPr>
        <p:spPr>
          <a:xfrm>
            <a:off x="2853336" y="3166242"/>
            <a:ext cx="4395192" cy="406400"/>
          </a:xfrm>
          <a:prstGeom prst="rect">
            <a:avLst/>
          </a:prstGeom>
        </p:spPr>
        <p:txBody>
          <a:bodyPr lIns="0" tIns="0" rIns="0" bIns="0" rtlCol="0" anchor="t">
            <a:spAutoFit/>
          </a:bodyPr>
          <a:lstStyle/>
          <a:p>
            <a:pPr algn="ctr">
              <a:lnSpc>
                <a:spcPts val="3250"/>
              </a:lnSpc>
              <a:spcBef>
                <a:spcPct val="0"/>
              </a:spcBef>
            </a:pPr>
            <a:r>
              <a:rPr lang="en-US" sz="2500">
                <a:solidFill>
                  <a:srgbClr val="211A15"/>
                </a:solidFill>
                <a:cs typeface="Mothanna"/>
              </a:rPr>
              <a:t>يفقد شهيته،وقد يخسر بعض أصدقائه.</a:t>
            </a:r>
          </a:p>
        </p:txBody>
      </p:sp>
      <p:sp>
        <p:nvSpPr>
          <p:cNvPr id="33" name="TextBox 33"/>
          <p:cNvSpPr txBox="1"/>
          <p:nvPr/>
        </p:nvSpPr>
        <p:spPr>
          <a:xfrm>
            <a:off x="1361173" y="1654273"/>
            <a:ext cx="6731198" cy="406400"/>
          </a:xfrm>
          <a:prstGeom prst="rect">
            <a:avLst/>
          </a:prstGeom>
        </p:spPr>
        <p:txBody>
          <a:bodyPr lIns="0" tIns="0" rIns="0" bIns="0" rtlCol="0" anchor="t">
            <a:spAutoFit/>
          </a:bodyPr>
          <a:lstStyle/>
          <a:p>
            <a:pPr algn="ctr">
              <a:lnSpc>
                <a:spcPts val="3250"/>
              </a:lnSpc>
              <a:spcBef>
                <a:spcPct val="0"/>
              </a:spcBef>
            </a:pPr>
            <a:r>
              <a:rPr lang="en-US" sz="2500">
                <a:solidFill>
                  <a:srgbClr val="211A15"/>
                </a:solidFill>
                <a:cs typeface="Mothanna"/>
              </a:rPr>
              <a:t>تظهر عليه أعراض القلق والاكتئاب والاضطراب في النوم.</a:t>
            </a:r>
          </a:p>
        </p:txBody>
      </p:sp>
      <p:sp>
        <p:nvSpPr>
          <p:cNvPr id="34" name="TextBox 34"/>
          <p:cNvSpPr txBox="1"/>
          <p:nvPr/>
        </p:nvSpPr>
        <p:spPr>
          <a:xfrm>
            <a:off x="1157502" y="9040147"/>
            <a:ext cx="7138541" cy="406400"/>
          </a:xfrm>
          <a:prstGeom prst="rect">
            <a:avLst/>
          </a:prstGeom>
        </p:spPr>
        <p:txBody>
          <a:bodyPr lIns="0" tIns="0" rIns="0" bIns="0" rtlCol="0" anchor="t">
            <a:spAutoFit/>
          </a:bodyPr>
          <a:lstStyle/>
          <a:p>
            <a:pPr algn="ctr">
              <a:lnSpc>
                <a:spcPts val="3250"/>
              </a:lnSpc>
              <a:spcBef>
                <a:spcPct val="0"/>
              </a:spcBef>
            </a:pPr>
            <a:r>
              <a:rPr lang="en-US" sz="2500">
                <a:solidFill>
                  <a:srgbClr val="211A15"/>
                </a:solidFill>
                <a:cs typeface="Mothanna"/>
              </a:rPr>
              <a:t>قد يحاول إيذاء نفسه أو الإقدام على الانتحار (لا قدر الله ذلك).</a:t>
            </a:r>
          </a:p>
        </p:txBody>
      </p:sp>
      <p:sp>
        <p:nvSpPr>
          <p:cNvPr id="35" name="TextBox 35"/>
          <p:cNvSpPr txBox="1"/>
          <p:nvPr/>
        </p:nvSpPr>
        <p:spPr>
          <a:xfrm>
            <a:off x="1974121" y="7613903"/>
            <a:ext cx="6124129" cy="406400"/>
          </a:xfrm>
          <a:prstGeom prst="rect">
            <a:avLst/>
          </a:prstGeom>
        </p:spPr>
        <p:txBody>
          <a:bodyPr lIns="0" tIns="0" rIns="0" bIns="0" rtlCol="0" anchor="t">
            <a:spAutoFit/>
          </a:bodyPr>
          <a:lstStyle/>
          <a:p>
            <a:pPr algn="ctr">
              <a:lnSpc>
                <a:spcPts val="3250"/>
              </a:lnSpc>
              <a:spcBef>
                <a:spcPct val="0"/>
              </a:spcBef>
            </a:pPr>
            <a:r>
              <a:rPr lang="en-US" sz="2500">
                <a:solidFill>
                  <a:srgbClr val="211A15"/>
                </a:solidFill>
                <a:cs typeface="Mothanna"/>
              </a:rPr>
              <a:t>عند تعرض الطفل للتنمر يقل لديه مستوى الثقة بنفسه.</a:t>
            </a:r>
          </a:p>
        </p:txBody>
      </p:sp>
      <p:sp>
        <p:nvSpPr>
          <p:cNvPr id="36" name="TextBox 36"/>
          <p:cNvSpPr txBox="1"/>
          <p:nvPr/>
        </p:nvSpPr>
        <p:spPr>
          <a:xfrm>
            <a:off x="9877736" y="3536518"/>
            <a:ext cx="8121145" cy="1606982"/>
          </a:xfrm>
          <a:prstGeom prst="rect">
            <a:avLst/>
          </a:prstGeom>
        </p:spPr>
        <p:txBody>
          <a:bodyPr lIns="0" tIns="0" rIns="0" bIns="0" rtlCol="0" anchor="t">
            <a:spAutoFit/>
          </a:bodyPr>
          <a:lstStyle/>
          <a:p>
            <a:pPr algn="ctr">
              <a:lnSpc>
                <a:spcPts val="3205"/>
              </a:lnSpc>
              <a:spcBef>
                <a:spcPct val="0"/>
              </a:spcBef>
            </a:pPr>
            <a:r>
              <a:rPr lang="en-US" sz="2465">
                <a:solidFill>
                  <a:srgbClr val="211A15"/>
                </a:solidFill>
                <a:cs typeface="Mothanna"/>
              </a:rPr>
              <a:t>لابد من حرص الأهل على مراقبة سلوك أطفالهم، فإذا وجدوا ابنهم قد أصبح يحب العزلة والانسحاب،عليهم سرعة البحث وراء الأسباب،والتي قد يكون التنمر الإلكتروني سببًا فيها خاصة وإن كان الطفل يحمل أجهزة الكترونية.</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E6E5E4"/>
        </a:solidFill>
        <a:effectLst/>
      </p:bgPr>
    </p:bg>
    <p:spTree>
      <p:nvGrpSpPr>
        <p:cNvPr id="1" name=""/>
        <p:cNvGrpSpPr/>
        <p:nvPr/>
      </p:nvGrpSpPr>
      <p:grpSpPr>
        <a:xfrm>
          <a:off x="0" y="0"/>
          <a:ext cx="0" cy="0"/>
          <a:chOff x="0" y="0"/>
          <a:chExt cx="0" cy="0"/>
        </a:xfrm>
      </p:grpSpPr>
      <p:sp>
        <p:nvSpPr>
          <p:cNvPr id="2" name="TextBox 2"/>
          <p:cNvSpPr txBox="1"/>
          <p:nvPr/>
        </p:nvSpPr>
        <p:spPr>
          <a:xfrm>
            <a:off x="4347860" y="822941"/>
            <a:ext cx="9867433" cy="2552700"/>
          </a:xfrm>
          <a:prstGeom prst="rect">
            <a:avLst/>
          </a:prstGeom>
        </p:spPr>
        <p:txBody>
          <a:bodyPr lIns="0" tIns="0" rIns="0" bIns="0" rtlCol="0" anchor="t">
            <a:spAutoFit/>
          </a:bodyPr>
          <a:lstStyle/>
          <a:p>
            <a:pPr algn="ctr">
              <a:lnSpc>
                <a:spcPts val="5400"/>
              </a:lnSpc>
            </a:pPr>
            <a:r>
              <a:rPr lang="en-US" sz="4500">
                <a:solidFill>
                  <a:srgbClr val="F75B56"/>
                </a:solidFill>
                <a:cs typeface="Mothanna"/>
              </a:rPr>
              <a:t>كيف يقي أولياء الأمور أطفالهم من التنمر الإلكتروني</a:t>
            </a:r>
          </a:p>
          <a:p>
            <a:pPr algn="ctr">
              <a:lnSpc>
                <a:spcPts val="9120"/>
              </a:lnSpc>
            </a:pPr>
            <a:endParaRPr lang="en-US" sz="4500">
              <a:solidFill>
                <a:srgbClr val="F75B56"/>
              </a:solidFill>
              <a:cs typeface="Mothanna"/>
            </a:endParaRPr>
          </a:p>
        </p:txBody>
      </p:sp>
      <p:grpSp>
        <p:nvGrpSpPr>
          <p:cNvPr id="3" name="Group 3"/>
          <p:cNvGrpSpPr/>
          <p:nvPr/>
        </p:nvGrpSpPr>
        <p:grpSpPr>
          <a:xfrm>
            <a:off x="4002518" y="2678964"/>
            <a:ext cx="10558118" cy="6697919"/>
            <a:chOff x="0" y="0"/>
            <a:chExt cx="4281144" cy="2715896"/>
          </a:xfrm>
        </p:grpSpPr>
        <p:sp>
          <p:nvSpPr>
            <p:cNvPr id="4" name="Freeform 4"/>
            <p:cNvSpPr/>
            <p:nvPr/>
          </p:nvSpPr>
          <p:spPr>
            <a:xfrm>
              <a:off x="0" y="0"/>
              <a:ext cx="4281144" cy="2715896"/>
            </a:xfrm>
            <a:custGeom>
              <a:avLst/>
              <a:gdLst/>
              <a:ahLst/>
              <a:cxnLst/>
              <a:rect l="l" t="t" r="r" b="b"/>
              <a:pathLst>
                <a:path w="4281144" h="2715896">
                  <a:moveTo>
                    <a:pt x="4156684" y="2715896"/>
                  </a:moveTo>
                  <a:lnTo>
                    <a:pt x="124460" y="2715896"/>
                  </a:lnTo>
                  <a:cubicBezTo>
                    <a:pt x="55880" y="2715896"/>
                    <a:pt x="0" y="2660016"/>
                    <a:pt x="0" y="2591436"/>
                  </a:cubicBezTo>
                  <a:lnTo>
                    <a:pt x="0" y="124460"/>
                  </a:lnTo>
                  <a:cubicBezTo>
                    <a:pt x="0" y="55880"/>
                    <a:pt x="55880" y="0"/>
                    <a:pt x="124460" y="0"/>
                  </a:cubicBezTo>
                  <a:lnTo>
                    <a:pt x="4156684" y="0"/>
                  </a:lnTo>
                  <a:cubicBezTo>
                    <a:pt x="4225264" y="0"/>
                    <a:pt x="4281144" y="55880"/>
                    <a:pt x="4281144" y="124460"/>
                  </a:cubicBezTo>
                  <a:lnTo>
                    <a:pt x="4281144" y="2591436"/>
                  </a:lnTo>
                  <a:cubicBezTo>
                    <a:pt x="4281144" y="2660016"/>
                    <a:pt x="4225264" y="2715896"/>
                    <a:pt x="4156684" y="2715896"/>
                  </a:cubicBezTo>
                  <a:close/>
                </a:path>
              </a:pathLst>
            </a:custGeom>
            <a:solidFill>
              <a:srgbClr val="FFFFFF"/>
            </a:solidFill>
          </p:spPr>
        </p:sp>
      </p:grpSp>
      <p:sp>
        <p:nvSpPr>
          <p:cNvPr id="5" name="TextBox 5"/>
          <p:cNvSpPr txBox="1"/>
          <p:nvPr/>
        </p:nvSpPr>
        <p:spPr>
          <a:xfrm>
            <a:off x="4347860" y="3154550"/>
            <a:ext cx="9867433" cy="5689598"/>
          </a:xfrm>
          <a:prstGeom prst="rect">
            <a:avLst/>
          </a:prstGeom>
        </p:spPr>
        <p:txBody>
          <a:bodyPr lIns="0" tIns="0" rIns="0" bIns="0" rtlCol="0" anchor="t">
            <a:spAutoFit/>
          </a:bodyPr>
          <a:lstStyle/>
          <a:p>
            <a:pPr algn="ctr">
              <a:lnSpc>
                <a:spcPts val="3500"/>
              </a:lnSpc>
            </a:pPr>
            <a:r>
              <a:rPr lang="en-US" sz="2500">
                <a:solidFill>
                  <a:srgbClr val="000000"/>
                </a:solidFill>
                <a:cs typeface="Mothanna"/>
              </a:rPr>
              <a:t>راقب إن ضهرت علامات للتمنر على طفلك.</a:t>
            </a:r>
          </a:p>
          <a:p>
            <a:pPr algn="ctr">
              <a:lnSpc>
                <a:spcPts val="3500"/>
              </a:lnSpc>
            </a:pPr>
            <a:r>
              <a:rPr lang="en-US" sz="2500">
                <a:solidFill>
                  <a:srgbClr val="000000"/>
                </a:solidFill>
                <a:cs typeface="Mothanna"/>
              </a:rPr>
              <a:t>علم أطفالك حماية كلمات المرور الخاصة بهم و التفاصيل  الحسابات على الإنتر نت</a:t>
            </a:r>
          </a:p>
          <a:p>
            <a:pPr algn="ctr">
              <a:lnSpc>
                <a:spcPts val="3500"/>
              </a:lnSpc>
            </a:pPr>
            <a:r>
              <a:rPr lang="en-US" sz="2500">
                <a:solidFill>
                  <a:srgbClr val="000000"/>
                </a:solidFill>
                <a:cs typeface="Mothanna"/>
              </a:rPr>
              <a:t>علم أبنائك مفهوم التنمر الإلكتروني وكيفية التعامل معه</a:t>
            </a:r>
          </a:p>
          <a:p>
            <a:pPr algn="ctr">
              <a:lnSpc>
                <a:spcPts val="3500"/>
              </a:lnSpc>
            </a:pPr>
            <a:r>
              <a:rPr lang="en-US" sz="2500">
                <a:solidFill>
                  <a:srgbClr val="000000"/>
                </a:solidFill>
                <a:cs typeface="Mothanna"/>
              </a:rPr>
              <a:t>حدد التطبيقات المناسبة لاستخدام  طفلك والغير مناسبة</a:t>
            </a:r>
          </a:p>
          <a:p>
            <a:pPr algn="ctr">
              <a:lnSpc>
                <a:spcPts val="3500"/>
              </a:lnSpc>
            </a:pPr>
            <a:r>
              <a:rPr lang="en-US" sz="2500">
                <a:solidFill>
                  <a:srgbClr val="000000"/>
                </a:solidFill>
                <a:cs typeface="Mothanna"/>
              </a:rPr>
              <a:t>ضع قواعد حول مقدار الوقت الذي يمكن للطفل إنفاقة على الإنترنت أو على أجهزته</a:t>
            </a:r>
          </a:p>
          <a:p>
            <a:pPr algn="ctr">
              <a:lnSpc>
                <a:spcPts val="3500"/>
              </a:lnSpc>
            </a:pPr>
            <a:r>
              <a:rPr lang="en-US" sz="2500">
                <a:solidFill>
                  <a:srgbClr val="000000"/>
                </a:solidFill>
                <a:cs typeface="Mothanna"/>
              </a:rPr>
              <a:t>راقب مواقع التواصل الاجتماعي والتطبيقات وتاريخ التصفح لأطفالك،اذا كانت لديك مخاوف من حدوث تنمر إلكتروني لطفلك </a:t>
            </a:r>
          </a:p>
          <a:p>
            <a:pPr algn="ctr">
              <a:lnSpc>
                <a:spcPts val="3500"/>
              </a:lnSpc>
            </a:pPr>
            <a:r>
              <a:rPr lang="en-US" sz="2500">
                <a:solidFill>
                  <a:srgbClr val="000000"/>
                </a:solidFill>
                <a:cs typeface="Mothanna"/>
              </a:rPr>
              <a:t>ابق على إطلاع دائم على أحدث التطبيقات المستخدمة من قبل الأطفال والمراهقين</a:t>
            </a:r>
          </a:p>
          <a:p>
            <a:pPr algn="ctr">
              <a:lnSpc>
                <a:spcPts val="3500"/>
              </a:lnSpc>
            </a:pPr>
            <a:r>
              <a:rPr lang="en-US" sz="2500">
                <a:solidFill>
                  <a:srgbClr val="000000"/>
                </a:solidFill>
                <a:cs typeface="Mothanna"/>
              </a:rPr>
              <a:t>تعرف على اسم المستخدم وكلمة المرور الخاصة بطفلك للبريد الإلكتروني و وسائل التواصل الاجتماعي</a:t>
            </a:r>
          </a:p>
          <a:p>
            <a:pPr algn="ctr">
              <a:lnSpc>
                <a:spcPts val="3500"/>
              </a:lnSpc>
            </a:pPr>
            <a:r>
              <a:rPr lang="en-US" sz="2500">
                <a:solidFill>
                  <a:srgbClr val="000000"/>
                </a:solidFill>
                <a:cs typeface="Mothanna"/>
              </a:rPr>
              <a:t>أخبر طفلك أن يتجاهل رسائل التنمر الإلكتروني، وعزز ثقته بنفسه</a:t>
            </a:r>
          </a:p>
          <a:p>
            <a:pPr algn="ctr">
              <a:lnSpc>
                <a:spcPts val="3500"/>
              </a:lnSpc>
            </a:pPr>
            <a:r>
              <a:rPr lang="en-US" sz="2500">
                <a:solidFill>
                  <a:srgbClr val="000000"/>
                </a:solidFill>
                <a:cs typeface="Mothanna"/>
              </a:rPr>
              <a:t>أخبرهم أن يعودوا إليك أو إلى أي شخص كبير حال تعرضهم للتنمر</a:t>
            </a:r>
          </a:p>
          <a:p>
            <a:pPr algn="ctr">
              <a:lnSpc>
                <a:spcPts val="3500"/>
              </a:lnSpc>
            </a:pPr>
            <a:endParaRPr lang="en-US" sz="2500">
              <a:solidFill>
                <a:srgbClr val="000000"/>
              </a:solidFill>
              <a:cs typeface="Mothanna"/>
            </a:endParaRPr>
          </a:p>
        </p:txBody>
      </p:sp>
      <p:pic>
        <p:nvPicPr>
          <p:cNvPr id="6" name="Picture 6"/>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flipH="1">
            <a:off x="0" y="0"/>
            <a:ext cx="1399032" cy="4114800"/>
          </a:xfrm>
          <a:prstGeom prst="rect">
            <a:avLst/>
          </a:prstGeom>
        </p:spPr>
      </p:pic>
      <p:pic>
        <p:nvPicPr>
          <p:cNvPr id="7" name="Picture 7"/>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flipH="1">
            <a:off x="16480335" y="8382864"/>
            <a:ext cx="1557930" cy="1904136"/>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441759" y="3092060"/>
            <a:ext cx="11404483" cy="6166240"/>
            <a:chOff x="0" y="0"/>
            <a:chExt cx="6087230" cy="3291278"/>
          </a:xfrm>
        </p:grpSpPr>
        <p:sp>
          <p:nvSpPr>
            <p:cNvPr id="3" name="Freeform 3"/>
            <p:cNvSpPr/>
            <p:nvPr/>
          </p:nvSpPr>
          <p:spPr>
            <a:xfrm>
              <a:off x="0" y="0"/>
              <a:ext cx="6087230" cy="3291278"/>
            </a:xfrm>
            <a:custGeom>
              <a:avLst/>
              <a:gdLst/>
              <a:ahLst/>
              <a:cxnLst/>
              <a:rect l="l" t="t" r="r" b="b"/>
              <a:pathLst>
                <a:path w="6087230" h="3291278">
                  <a:moveTo>
                    <a:pt x="5962770" y="3291278"/>
                  </a:moveTo>
                  <a:lnTo>
                    <a:pt x="124460" y="3291278"/>
                  </a:lnTo>
                  <a:cubicBezTo>
                    <a:pt x="55880" y="3291278"/>
                    <a:pt x="0" y="3235398"/>
                    <a:pt x="0" y="3166818"/>
                  </a:cubicBezTo>
                  <a:lnTo>
                    <a:pt x="0" y="124460"/>
                  </a:lnTo>
                  <a:cubicBezTo>
                    <a:pt x="0" y="55880"/>
                    <a:pt x="55880" y="0"/>
                    <a:pt x="124460" y="0"/>
                  </a:cubicBezTo>
                  <a:lnTo>
                    <a:pt x="5962771" y="0"/>
                  </a:lnTo>
                  <a:cubicBezTo>
                    <a:pt x="6031350" y="0"/>
                    <a:pt x="6087230" y="55880"/>
                    <a:pt x="6087230" y="124460"/>
                  </a:cubicBezTo>
                  <a:lnTo>
                    <a:pt x="6087230" y="3166818"/>
                  </a:lnTo>
                  <a:cubicBezTo>
                    <a:pt x="6087230" y="3235398"/>
                    <a:pt x="6031350" y="3291278"/>
                    <a:pt x="5962771" y="3291278"/>
                  </a:cubicBezTo>
                  <a:close/>
                </a:path>
              </a:pathLst>
            </a:custGeom>
            <a:solidFill>
              <a:srgbClr val="EDECED"/>
            </a:solidFill>
          </p:spPr>
        </p:sp>
      </p:grpSp>
      <p:pic>
        <p:nvPicPr>
          <p:cNvPr id="4" name="Picture 4"/>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flipH="1">
            <a:off x="0" y="0"/>
            <a:ext cx="1399032" cy="4114800"/>
          </a:xfrm>
          <a:prstGeom prst="rect">
            <a:avLst/>
          </a:prstGeom>
        </p:spPr>
      </p:pic>
      <p:sp>
        <p:nvSpPr>
          <p:cNvPr id="5" name="TextBox 5"/>
          <p:cNvSpPr txBox="1"/>
          <p:nvPr/>
        </p:nvSpPr>
        <p:spPr>
          <a:xfrm>
            <a:off x="4210283" y="1382041"/>
            <a:ext cx="9867433" cy="1866900"/>
          </a:xfrm>
          <a:prstGeom prst="rect">
            <a:avLst/>
          </a:prstGeom>
        </p:spPr>
        <p:txBody>
          <a:bodyPr lIns="0" tIns="0" rIns="0" bIns="0" rtlCol="0" anchor="t">
            <a:spAutoFit/>
          </a:bodyPr>
          <a:lstStyle/>
          <a:p>
            <a:pPr>
              <a:lnSpc>
                <a:spcPts val="5400"/>
              </a:lnSpc>
            </a:pPr>
            <a:r>
              <a:rPr lang="en-US" sz="4500">
                <a:solidFill>
                  <a:srgbClr val="F75B56"/>
                </a:solidFill>
                <a:cs typeface="Mothanna"/>
              </a:rPr>
              <a:t>كيف نحمي أطفالنا من التنمر الالكتروني ؟</a:t>
            </a:r>
          </a:p>
          <a:p>
            <a:pPr>
              <a:lnSpc>
                <a:spcPts val="9120"/>
              </a:lnSpc>
            </a:pPr>
            <a:endParaRPr lang="en-US" sz="4500">
              <a:solidFill>
                <a:srgbClr val="F75B56"/>
              </a:solidFill>
              <a:cs typeface="Mothanna"/>
            </a:endParaRPr>
          </a:p>
        </p:txBody>
      </p:sp>
      <p:sp>
        <p:nvSpPr>
          <p:cNvPr id="6" name="TextBox 6"/>
          <p:cNvSpPr txBox="1"/>
          <p:nvPr/>
        </p:nvSpPr>
        <p:spPr>
          <a:xfrm>
            <a:off x="3912251" y="3327232"/>
            <a:ext cx="10054865" cy="5657796"/>
          </a:xfrm>
          <a:prstGeom prst="rect">
            <a:avLst/>
          </a:prstGeom>
        </p:spPr>
        <p:txBody>
          <a:bodyPr lIns="0" tIns="0" rIns="0" bIns="0" rtlCol="0" anchor="t">
            <a:spAutoFit/>
          </a:bodyPr>
          <a:lstStyle/>
          <a:p>
            <a:pPr algn="ctr">
              <a:lnSpc>
                <a:spcPts val="2627"/>
              </a:lnSpc>
            </a:pPr>
            <a:r>
              <a:rPr lang="en-US" sz="1877">
                <a:solidFill>
                  <a:srgbClr val="000000"/>
                </a:solidFill>
                <a:cs typeface="Mothanna"/>
              </a:rPr>
              <a:t>لابد من تشجيع الطفل على التعبير عن مشاكله النفسية والاجتماعية،بشكل ودي بين الأبوين واحتواء الطفل،وتعليمه كيف يحل المشكلات؟ وأن يلجأ للأسرة دون خوف أو تردد من أي رد فعل.</a:t>
            </a:r>
          </a:p>
          <a:p>
            <a:pPr algn="ctr">
              <a:lnSpc>
                <a:spcPts val="2627"/>
              </a:lnSpc>
            </a:pPr>
            <a:endParaRPr lang="en-US" sz="1877">
              <a:solidFill>
                <a:srgbClr val="000000"/>
              </a:solidFill>
              <a:cs typeface="Mothanna"/>
            </a:endParaRPr>
          </a:p>
          <a:p>
            <a:pPr algn="ctr">
              <a:lnSpc>
                <a:spcPts val="2627"/>
              </a:lnSpc>
            </a:pPr>
            <a:r>
              <a:rPr lang="en-US" sz="1877">
                <a:solidFill>
                  <a:srgbClr val="000000"/>
                </a:solidFill>
                <a:cs typeface="Mothanna"/>
              </a:rPr>
              <a:t>التحكم بأوقات استخدام الأجهزة الالكترونية شيء مهم جدًّا وأساسي بالنسبة للطفل</a:t>
            </a:r>
          </a:p>
          <a:p>
            <a:pPr algn="ctr">
              <a:lnSpc>
                <a:spcPts val="2627"/>
              </a:lnSpc>
            </a:pPr>
            <a:endParaRPr lang="en-US" sz="1877">
              <a:solidFill>
                <a:srgbClr val="000000"/>
              </a:solidFill>
              <a:cs typeface="Mothanna"/>
            </a:endParaRPr>
          </a:p>
          <a:p>
            <a:pPr algn="ctr">
              <a:lnSpc>
                <a:spcPts val="2627"/>
              </a:lnSpc>
            </a:pPr>
            <a:r>
              <a:rPr lang="en-US" sz="1877">
                <a:solidFill>
                  <a:srgbClr val="000000"/>
                </a:solidFill>
                <a:cs typeface="Mothanna"/>
              </a:rPr>
              <a:t>لابد من مراقبة الطفل حين يستخدم الأجهزة الالكترونية والتأكد من أنه يستخدم تطبيقات مفيدة</a:t>
            </a:r>
          </a:p>
          <a:p>
            <a:pPr algn="ctr">
              <a:lnSpc>
                <a:spcPts val="2627"/>
              </a:lnSpc>
            </a:pPr>
            <a:r>
              <a:rPr lang="en-US" sz="1877">
                <a:solidFill>
                  <a:srgbClr val="000000"/>
                </a:solidFill>
                <a:cs typeface="Mothanna"/>
              </a:rPr>
              <a:t>وغير مؤذية على سلوكه النفسي</a:t>
            </a:r>
          </a:p>
          <a:p>
            <a:pPr algn="ctr">
              <a:lnSpc>
                <a:spcPts val="2627"/>
              </a:lnSpc>
            </a:pPr>
            <a:endParaRPr lang="en-US" sz="1877">
              <a:solidFill>
                <a:srgbClr val="000000"/>
              </a:solidFill>
              <a:cs typeface="Mothanna"/>
            </a:endParaRPr>
          </a:p>
          <a:p>
            <a:pPr algn="ctr">
              <a:lnSpc>
                <a:spcPts val="2627"/>
              </a:lnSpc>
            </a:pPr>
            <a:r>
              <a:rPr lang="en-US" sz="1877">
                <a:solidFill>
                  <a:srgbClr val="000000"/>
                </a:solidFill>
                <a:cs typeface="Mothanna"/>
              </a:rPr>
              <a:t>تعليم الطفل أن يتجاهل الأشخاص ذوي السلوك السيء</a:t>
            </a:r>
          </a:p>
          <a:p>
            <a:pPr algn="ctr">
              <a:lnSpc>
                <a:spcPts val="2627"/>
              </a:lnSpc>
            </a:pPr>
            <a:endParaRPr lang="en-US" sz="1877">
              <a:solidFill>
                <a:srgbClr val="000000"/>
              </a:solidFill>
              <a:cs typeface="Mothanna"/>
            </a:endParaRPr>
          </a:p>
          <a:p>
            <a:pPr algn="ctr">
              <a:lnSpc>
                <a:spcPts val="2627"/>
              </a:lnSpc>
            </a:pPr>
            <a:r>
              <a:rPr lang="en-US" sz="1877">
                <a:solidFill>
                  <a:srgbClr val="000000"/>
                </a:solidFill>
                <a:cs typeface="Mothanna"/>
              </a:rPr>
              <a:t>من جانب الأسرة لابد من تشجيع الطفل على تكوين الصداقات والعلاقات الاجتماعية</a:t>
            </a:r>
            <a:r>
              <a:rPr lang="en-US" sz="1877">
                <a:solidFill>
                  <a:srgbClr val="000000"/>
                </a:solidFill>
                <a:latin typeface="Mothanna"/>
              </a:rPr>
              <a:t> ،لتزيد ثقته في نفسه</a:t>
            </a:r>
          </a:p>
          <a:p>
            <a:pPr algn="ctr">
              <a:lnSpc>
                <a:spcPts val="2627"/>
              </a:lnSpc>
            </a:pPr>
            <a:endParaRPr lang="en-US" sz="1877">
              <a:solidFill>
                <a:srgbClr val="000000"/>
              </a:solidFill>
              <a:latin typeface="Mothanna"/>
            </a:endParaRPr>
          </a:p>
          <a:p>
            <a:pPr algn="ctr">
              <a:lnSpc>
                <a:spcPts val="2627"/>
              </a:lnSpc>
            </a:pPr>
            <a:r>
              <a:rPr lang="en-US" sz="1877">
                <a:solidFill>
                  <a:srgbClr val="000000"/>
                </a:solidFill>
                <a:cs typeface="Mothanna"/>
              </a:rPr>
              <a:t>عدم نشر الطفل لأي صورة خاصة به أو معلومات عنه،حتى لا يتم استغلالها من قبل المتنمرين</a:t>
            </a:r>
          </a:p>
          <a:p>
            <a:pPr algn="ctr">
              <a:lnSpc>
                <a:spcPts val="2627"/>
              </a:lnSpc>
            </a:pPr>
            <a:endParaRPr lang="en-US" sz="1877">
              <a:solidFill>
                <a:srgbClr val="000000"/>
              </a:solidFill>
              <a:cs typeface="Mothanna"/>
            </a:endParaRPr>
          </a:p>
          <a:p>
            <a:pPr algn="ctr">
              <a:lnSpc>
                <a:spcPts val="2627"/>
              </a:lnSpc>
            </a:pPr>
            <a:r>
              <a:rPr lang="en-US" sz="1877">
                <a:solidFill>
                  <a:srgbClr val="000000"/>
                </a:solidFill>
                <a:cs typeface="Mothanna"/>
              </a:rPr>
              <a:t>إذا علم الأهل بأن طفلهم يتعرض للتنمر عليهم احتواء ابنهم دون توبيخ،حتى لا تظهر عليه مشاكل نفسية لاحقًا</a:t>
            </a:r>
          </a:p>
          <a:p>
            <a:pPr algn="ctr">
              <a:lnSpc>
                <a:spcPts val="2627"/>
              </a:lnSpc>
            </a:pPr>
            <a:endParaRPr lang="en-US" sz="1877">
              <a:solidFill>
                <a:srgbClr val="000000"/>
              </a:solidFill>
              <a:cs typeface="Mothanna"/>
            </a:endParaRPr>
          </a:p>
          <a:p>
            <a:pPr algn="ctr">
              <a:lnSpc>
                <a:spcPts val="2627"/>
              </a:lnSpc>
            </a:pPr>
            <a:r>
              <a:rPr lang="en-US" sz="1877">
                <a:solidFill>
                  <a:srgbClr val="000000"/>
                </a:solidFill>
                <a:cs typeface="Mothanna"/>
              </a:rPr>
              <a:t>طلب مساعدة المختصين إن استدعى الأمر،حفاظًا على التوازن النفسي لابنكم </a:t>
            </a:r>
          </a:p>
        </p:txBody>
      </p:sp>
      <p:pic>
        <p:nvPicPr>
          <p:cNvPr id="7" name="Picture 7"/>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flipH="1">
            <a:off x="16480335" y="8382864"/>
            <a:ext cx="1557930" cy="1904136"/>
          </a:xfrm>
          <a:prstGeom prst="rect">
            <a:avLst/>
          </a:prstGeom>
        </p:spPr>
      </p:pic>
      <p:pic>
        <p:nvPicPr>
          <p:cNvPr id="8" name="Picture 8"/>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flipH="1">
            <a:off x="886631" y="8306232"/>
            <a:ext cx="1557930" cy="1904136"/>
          </a:xfrm>
          <a:prstGeom prst="rect">
            <a:avLst/>
          </a:prstGeom>
        </p:spPr>
      </p:pic>
      <p:pic>
        <p:nvPicPr>
          <p:cNvPr id="9" name="Picture 9"/>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flipH="1">
            <a:off x="14846241" y="425642"/>
            <a:ext cx="1557930" cy="1904136"/>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EDECED"/>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flipH="1">
            <a:off x="15667019" y="4618801"/>
            <a:ext cx="2369626" cy="2369626"/>
          </a:xfrm>
          <a:prstGeom prst="rect">
            <a:avLst/>
          </a:prstGeom>
        </p:spPr>
      </p:pic>
      <p:pic>
        <p:nvPicPr>
          <p:cNvPr id="3" name="Picture 3"/>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7889003" y="3784743"/>
            <a:ext cx="2717514" cy="2717514"/>
          </a:xfrm>
          <a:prstGeom prst="rect">
            <a:avLst/>
          </a:prstGeom>
        </p:spPr>
      </p:pic>
      <p:pic>
        <p:nvPicPr>
          <p:cNvPr id="4" name="Picture 4"/>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3442303" y="3180636"/>
            <a:ext cx="3653093" cy="5245956"/>
          </a:xfrm>
          <a:prstGeom prst="rect">
            <a:avLst/>
          </a:prstGeom>
        </p:spPr>
      </p:pic>
      <p:pic>
        <p:nvPicPr>
          <p:cNvPr id="5" name="Picture 5"/>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10925664" y="3247001"/>
            <a:ext cx="4741355" cy="5113226"/>
          </a:xfrm>
          <a:prstGeom prst="rect">
            <a:avLst/>
          </a:prstGeom>
        </p:spPr>
      </p:pic>
      <p:sp>
        <p:nvSpPr>
          <p:cNvPr id="6" name="TextBox 6"/>
          <p:cNvSpPr txBox="1"/>
          <p:nvPr/>
        </p:nvSpPr>
        <p:spPr>
          <a:xfrm>
            <a:off x="3717169" y="1392251"/>
            <a:ext cx="10853662" cy="1133475"/>
          </a:xfrm>
          <a:prstGeom prst="rect">
            <a:avLst/>
          </a:prstGeom>
        </p:spPr>
        <p:txBody>
          <a:bodyPr lIns="0" tIns="0" rIns="0" bIns="0" rtlCol="0" anchor="t">
            <a:spAutoFit/>
          </a:bodyPr>
          <a:lstStyle/>
          <a:p>
            <a:pPr algn="ctr">
              <a:lnSpc>
                <a:spcPts val="8640"/>
              </a:lnSpc>
            </a:pPr>
            <a:r>
              <a:rPr lang="en-US" sz="7200">
                <a:solidFill>
                  <a:srgbClr val="F75B56"/>
                </a:solidFill>
                <a:cs typeface="Mothanna"/>
              </a:rPr>
              <a:t>كيف تحمي نفسك من التنمر؟</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938179" y="8033333"/>
            <a:ext cx="8557833" cy="1250493"/>
            <a:chOff x="0" y="0"/>
            <a:chExt cx="4519493" cy="660400"/>
          </a:xfrm>
        </p:grpSpPr>
        <p:sp>
          <p:nvSpPr>
            <p:cNvPr id="3" name="Freeform 3"/>
            <p:cNvSpPr/>
            <p:nvPr/>
          </p:nvSpPr>
          <p:spPr>
            <a:xfrm>
              <a:off x="0" y="0"/>
              <a:ext cx="4519493" cy="660400"/>
            </a:xfrm>
            <a:custGeom>
              <a:avLst/>
              <a:gdLst/>
              <a:ahLst/>
              <a:cxnLst/>
              <a:rect l="l" t="t" r="r" b="b"/>
              <a:pathLst>
                <a:path w="4519493" h="660400">
                  <a:moveTo>
                    <a:pt x="4395033" y="660400"/>
                  </a:moveTo>
                  <a:lnTo>
                    <a:pt x="124460" y="660400"/>
                  </a:lnTo>
                  <a:cubicBezTo>
                    <a:pt x="55880" y="660400"/>
                    <a:pt x="0" y="604520"/>
                    <a:pt x="0" y="535940"/>
                  </a:cubicBezTo>
                  <a:lnTo>
                    <a:pt x="0" y="124460"/>
                  </a:lnTo>
                  <a:cubicBezTo>
                    <a:pt x="0" y="55880"/>
                    <a:pt x="55880" y="0"/>
                    <a:pt x="124460" y="0"/>
                  </a:cubicBezTo>
                  <a:lnTo>
                    <a:pt x="4395033" y="0"/>
                  </a:lnTo>
                  <a:cubicBezTo>
                    <a:pt x="4463613" y="0"/>
                    <a:pt x="4519493" y="55880"/>
                    <a:pt x="4519493" y="124460"/>
                  </a:cubicBezTo>
                  <a:lnTo>
                    <a:pt x="4519493" y="535940"/>
                  </a:lnTo>
                  <a:cubicBezTo>
                    <a:pt x="4519493" y="604520"/>
                    <a:pt x="4463613" y="660400"/>
                    <a:pt x="4395033" y="660400"/>
                  </a:cubicBezTo>
                  <a:close/>
                </a:path>
              </a:pathLst>
            </a:custGeom>
            <a:solidFill>
              <a:srgbClr val="EDECED"/>
            </a:solidFill>
          </p:spPr>
        </p:sp>
      </p:grpSp>
      <p:grpSp>
        <p:nvGrpSpPr>
          <p:cNvPr id="4" name="Group 4"/>
          <p:cNvGrpSpPr/>
          <p:nvPr/>
        </p:nvGrpSpPr>
        <p:grpSpPr>
          <a:xfrm>
            <a:off x="938179" y="6629328"/>
            <a:ext cx="8557833" cy="1250493"/>
            <a:chOff x="0" y="0"/>
            <a:chExt cx="4519493" cy="660400"/>
          </a:xfrm>
        </p:grpSpPr>
        <p:sp>
          <p:nvSpPr>
            <p:cNvPr id="5" name="Freeform 5"/>
            <p:cNvSpPr/>
            <p:nvPr/>
          </p:nvSpPr>
          <p:spPr>
            <a:xfrm>
              <a:off x="0" y="0"/>
              <a:ext cx="4519493" cy="660400"/>
            </a:xfrm>
            <a:custGeom>
              <a:avLst/>
              <a:gdLst/>
              <a:ahLst/>
              <a:cxnLst/>
              <a:rect l="l" t="t" r="r" b="b"/>
              <a:pathLst>
                <a:path w="4519493" h="660400">
                  <a:moveTo>
                    <a:pt x="4395033" y="660400"/>
                  </a:moveTo>
                  <a:lnTo>
                    <a:pt x="124460" y="660400"/>
                  </a:lnTo>
                  <a:cubicBezTo>
                    <a:pt x="55880" y="660400"/>
                    <a:pt x="0" y="604520"/>
                    <a:pt x="0" y="535940"/>
                  </a:cubicBezTo>
                  <a:lnTo>
                    <a:pt x="0" y="124460"/>
                  </a:lnTo>
                  <a:cubicBezTo>
                    <a:pt x="0" y="55880"/>
                    <a:pt x="55880" y="0"/>
                    <a:pt x="124460" y="0"/>
                  </a:cubicBezTo>
                  <a:lnTo>
                    <a:pt x="4395033" y="0"/>
                  </a:lnTo>
                  <a:cubicBezTo>
                    <a:pt x="4463613" y="0"/>
                    <a:pt x="4519493" y="55880"/>
                    <a:pt x="4519493" y="124460"/>
                  </a:cubicBezTo>
                  <a:lnTo>
                    <a:pt x="4519493" y="535940"/>
                  </a:lnTo>
                  <a:cubicBezTo>
                    <a:pt x="4519493" y="604520"/>
                    <a:pt x="4463613" y="660400"/>
                    <a:pt x="4395033" y="660400"/>
                  </a:cubicBezTo>
                  <a:close/>
                </a:path>
              </a:pathLst>
            </a:custGeom>
            <a:solidFill>
              <a:srgbClr val="EDECED"/>
            </a:solidFill>
          </p:spPr>
        </p:sp>
      </p:grpSp>
      <p:grpSp>
        <p:nvGrpSpPr>
          <p:cNvPr id="6" name="Group 6"/>
          <p:cNvGrpSpPr/>
          <p:nvPr/>
        </p:nvGrpSpPr>
        <p:grpSpPr>
          <a:xfrm>
            <a:off x="938179" y="5226435"/>
            <a:ext cx="8557833" cy="1250493"/>
            <a:chOff x="0" y="0"/>
            <a:chExt cx="4519493" cy="660400"/>
          </a:xfrm>
        </p:grpSpPr>
        <p:sp>
          <p:nvSpPr>
            <p:cNvPr id="7" name="Freeform 7"/>
            <p:cNvSpPr/>
            <p:nvPr/>
          </p:nvSpPr>
          <p:spPr>
            <a:xfrm>
              <a:off x="0" y="0"/>
              <a:ext cx="4519493" cy="660400"/>
            </a:xfrm>
            <a:custGeom>
              <a:avLst/>
              <a:gdLst/>
              <a:ahLst/>
              <a:cxnLst/>
              <a:rect l="l" t="t" r="r" b="b"/>
              <a:pathLst>
                <a:path w="4519493" h="660400">
                  <a:moveTo>
                    <a:pt x="4395033" y="660400"/>
                  </a:moveTo>
                  <a:lnTo>
                    <a:pt x="124460" y="660400"/>
                  </a:lnTo>
                  <a:cubicBezTo>
                    <a:pt x="55880" y="660400"/>
                    <a:pt x="0" y="604520"/>
                    <a:pt x="0" y="535940"/>
                  </a:cubicBezTo>
                  <a:lnTo>
                    <a:pt x="0" y="124460"/>
                  </a:lnTo>
                  <a:cubicBezTo>
                    <a:pt x="0" y="55880"/>
                    <a:pt x="55880" y="0"/>
                    <a:pt x="124460" y="0"/>
                  </a:cubicBezTo>
                  <a:lnTo>
                    <a:pt x="4395033" y="0"/>
                  </a:lnTo>
                  <a:cubicBezTo>
                    <a:pt x="4463613" y="0"/>
                    <a:pt x="4519493" y="55880"/>
                    <a:pt x="4519493" y="124460"/>
                  </a:cubicBezTo>
                  <a:lnTo>
                    <a:pt x="4519493" y="535940"/>
                  </a:lnTo>
                  <a:cubicBezTo>
                    <a:pt x="4519493" y="604520"/>
                    <a:pt x="4463613" y="660400"/>
                    <a:pt x="4395033" y="660400"/>
                  </a:cubicBezTo>
                  <a:close/>
                </a:path>
              </a:pathLst>
            </a:custGeom>
            <a:solidFill>
              <a:srgbClr val="EDECED"/>
            </a:solidFill>
          </p:spPr>
        </p:sp>
      </p:grpSp>
      <p:grpSp>
        <p:nvGrpSpPr>
          <p:cNvPr id="8" name="Group 8"/>
          <p:cNvGrpSpPr/>
          <p:nvPr/>
        </p:nvGrpSpPr>
        <p:grpSpPr>
          <a:xfrm>
            <a:off x="938179" y="3823542"/>
            <a:ext cx="8557833" cy="1250493"/>
            <a:chOff x="0" y="0"/>
            <a:chExt cx="4519493" cy="660400"/>
          </a:xfrm>
        </p:grpSpPr>
        <p:sp>
          <p:nvSpPr>
            <p:cNvPr id="9" name="Freeform 9"/>
            <p:cNvSpPr/>
            <p:nvPr/>
          </p:nvSpPr>
          <p:spPr>
            <a:xfrm>
              <a:off x="0" y="0"/>
              <a:ext cx="4519493" cy="660400"/>
            </a:xfrm>
            <a:custGeom>
              <a:avLst/>
              <a:gdLst/>
              <a:ahLst/>
              <a:cxnLst/>
              <a:rect l="l" t="t" r="r" b="b"/>
              <a:pathLst>
                <a:path w="4519493" h="660400">
                  <a:moveTo>
                    <a:pt x="4395033" y="660400"/>
                  </a:moveTo>
                  <a:lnTo>
                    <a:pt x="124460" y="660400"/>
                  </a:lnTo>
                  <a:cubicBezTo>
                    <a:pt x="55880" y="660400"/>
                    <a:pt x="0" y="604520"/>
                    <a:pt x="0" y="535940"/>
                  </a:cubicBezTo>
                  <a:lnTo>
                    <a:pt x="0" y="124460"/>
                  </a:lnTo>
                  <a:cubicBezTo>
                    <a:pt x="0" y="55880"/>
                    <a:pt x="55880" y="0"/>
                    <a:pt x="124460" y="0"/>
                  </a:cubicBezTo>
                  <a:lnTo>
                    <a:pt x="4395033" y="0"/>
                  </a:lnTo>
                  <a:cubicBezTo>
                    <a:pt x="4463613" y="0"/>
                    <a:pt x="4519493" y="55880"/>
                    <a:pt x="4519493" y="124460"/>
                  </a:cubicBezTo>
                  <a:lnTo>
                    <a:pt x="4519493" y="535940"/>
                  </a:lnTo>
                  <a:cubicBezTo>
                    <a:pt x="4519493" y="604520"/>
                    <a:pt x="4463613" y="660400"/>
                    <a:pt x="4395033" y="660400"/>
                  </a:cubicBezTo>
                  <a:close/>
                </a:path>
              </a:pathLst>
            </a:custGeom>
            <a:solidFill>
              <a:srgbClr val="EDECED"/>
            </a:solidFill>
          </p:spPr>
        </p:sp>
      </p:grpSp>
      <p:grpSp>
        <p:nvGrpSpPr>
          <p:cNvPr id="10" name="Group 10"/>
          <p:cNvGrpSpPr/>
          <p:nvPr/>
        </p:nvGrpSpPr>
        <p:grpSpPr>
          <a:xfrm>
            <a:off x="938179" y="2420649"/>
            <a:ext cx="8557833" cy="1250493"/>
            <a:chOff x="0" y="0"/>
            <a:chExt cx="4519493" cy="660400"/>
          </a:xfrm>
        </p:grpSpPr>
        <p:sp>
          <p:nvSpPr>
            <p:cNvPr id="11" name="Freeform 11"/>
            <p:cNvSpPr/>
            <p:nvPr/>
          </p:nvSpPr>
          <p:spPr>
            <a:xfrm>
              <a:off x="0" y="0"/>
              <a:ext cx="4519493" cy="660400"/>
            </a:xfrm>
            <a:custGeom>
              <a:avLst/>
              <a:gdLst/>
              <a:ahLst/>
              <a:cxnLst/>
              <a:rect l="l" t="t" r="r" b="b"/>
              <a:pathLst>
                <a:path w="4519493" h="660400">
                  <a:moveTo>
                    <a:pt x="4395033" y="660400"/>
                  </a:moveTo>
                  <a:lnTo>
                    <a:pt x="124460" y="660400"/>
                  </a:lnTo>
                  <a:cubicBezTo>
                    <a:pt x="55880" y="660400"/>
                    <a:pt x="0" y="604520"/>
                    <a:pt x="0" y="535940"/>
                  </a:cubicBezTo>
                  <a:lnTo>
                    <a:pt x="0" y="124460"/>
                  </a:lnTo>
                  <a:cubicBezTo>
                    <a:pt x="0" y="55880"/>
                    <a:pt x="55880" y="0"/>
                    <a:pt x="124460" y="0"/>
                  </a:cubicBezTo>
                  <a:lnTo>
                    <a:pt x="4395033" y="0"/>
                  </a:lnTo>
                  <a:cubicBezTo>
                    <a:pt x="4463613" y="0"/>
                    <a:pt x="4519493" y="55880"/>
                    <a:pt x="4519493" y="124460"/>
                  </a:cubicBezTo>
                  <a:lnTo>
                    <a:pt x="4519493" y="535940"/>
                  </a:lnTo>
                  <a:cubicBezTo>
                    <a:pt x="4519493" y="604520"/>
                    <a:pt x="4463613" y="660400"/>
                    <a:pt x="4395033" y="660400"/>
                  </a:cubicBezTo>
                  <a:close/>
                </a:path>
              </a:pathLst>
            </a:custGeom>
            <a:solidFill>
              <a:srgbClr val="EDECED"/>
            </a:solidFill>
          </p:spPr>
        </p:sp>
      </p:grpSp>
      <p:pic>
        <p:nvPicPr>
          <p:cNvPr id="12" name="Picture 1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1789248" flipH="1">
            <a:off x="-351603" y="755763"/>
            <a:ext cx="4077460" cy="1334442"/>
          </a:xfrm>
          <a:prstGeom prst="rect">
            <a:avLst/>
          </a:prstGeom>
        </p:spPr>
      </p:pic>
      <p:pic>
        <p:nvPicPr>
          <p:cNvPr id="13" name="Picture 13"/>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324339" flipH="1">
            <a:off x="16216237" y="8451699"/>
            <a:ext cx="1305515" cy="1595630"/>
          </a:xfrm>
          <a:prstGeom prst="rect">
            <a:avLst/>
          </a:prstGeom>
        </p:spPr>
      </p:pic>
      <p:pic>
        <p:nvPicPr>
          <p:cNvPr id="14" name="Picture 14"/>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5714816">
            <a:off x="16262958" y="7076183"/>
            <a:ext cx="3593022" cy="1365348"/>
          </a:xfrm>
          <a:prstGeom prst="rect">
            <a:avLst/>
          </a:prstGeom>
        </p:spPr>
      </p:pic>
      <p:pic>
        <p:nvPicPr>
          <p:cNvPr id="15" name="Picture 15"/>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flipH="1">
            <a:off x="10405801" y="3288095"/>
            <a:ext cx="6667645" cy="5370485"/>
          </a:xfrm>
          <a:prstGeom prst="rect">
            <a:avLst/>
          </a:prstGeom>
        </p:spPr>
      </p:pic>
      <p:sp>
        <p:nvSpPr>
          <p:cNvPr id="16" name="TextBox 16"/>
          <p:cNvSpPr txBox="1"/>
          <p:nvPr/>
        </p:nvSpPr>
        <p:spPr>
          <a:xfrm>
            <a:off x="10111968" y="1407764"/>
            <a:ext cx="7255311" cy="657225"/>
          </a:xfrm>
          <a:prstGeom prst="rect">
            <a:avLst/>
          </a:prstGeom>
        </p:spPr>
        <p:txBody>
          <a:bodyPr lIns="0" tIns="0" rIns="0" bIns="0" rtlCol="0" anchor="t">
            <a:spAutoFit/>
          </a:bodyPr>
          <a:lstStyle/>
          <a:p>
            <a:pPr>
              <a:lnSpc>
                <a:spcPts val="5040"/>
              </a:lnSpc>
            </a:pPr>
            <a:r>
              <a:rPr lang="en-US" sz="4200">
                <a:solidFill>
                  <a:srgbClr val="F75B56"/>
                </a:solidFill>
                <a:cs typeface="Mothanna"/>
              </a:rPr>
              <a:t>ماذا تفعل إذا كان طفلك هو المنتنمر؟</a:t>
            </a:r>
          </a:p>
        </p:txBody>
      </p:sp>
      <p:sp>
        <p:nvSpPr>
          <p:cNvPr id="17" name="TextBox 17"/>
          <p:cNvSpPr txBox="1"/>
          <p:nvPr/>
        </p:nvSpPr>
        <p:spPr>
          <a:xfrm>
            <a:off x="1639799" y="2623621"/>
            <a:ext cx="7154592" cy="815975"/>
          </a:xfrm>
          <a:prstGeom prst="rect">
            <a:avLst/>
          </a:prstGeom>
        </p:spPr>
        <p:txBody>
          <a:bodyPr lIns="0" tIns="0" rIns="0" bIns="0" rtlCol="0" anchor="t">
            <a:spAutoFit/>
          </a:bodyPr>
          <a:lstStyle/>
          <a:p>
            <a:pPr algn="ctr">
              <a:lnSpc>
                <a:spcPts val="3250"/>
              </a:lnSpc>
            </a:pPr>
            <a:r>
              <a:rPr lang="en-US" sz="2500">
                <a:solidFill>
                  <a:srgbClr val="211A15"/>
                </a:solidFill>
                <a:cs typeface="Mothanna"/>
              </a:rPr>
              <a:t>تحدث إلى طفلك بحزم حول تصرفاته واشرح له تأثيره السلبي على الآخرين.</a:t>
            </a:r>
          </a:p>
        </p:txBody>
      </p:sp>
      <p:sp>
        <p:nvSpPr>
          <p:cNvPr id="18" name="TextBox 18"/>
          <p:cNvSpPr txBox="1"/>
          <p:nvPr/>
        </p:nvSpPr>
        <p:spPr>
          <a:xfrm>
            <a:off x="1639799" y="4231301"/>
            <a:ext cx="7154592" cy="406400"/>
          </a:xfrm>
          <a:prstGeom prst="rect">
            <a:avLst/>
          </a:prstGeom>
        </p:spPr>
        <p:txBody>
          <a:bodyPr lIns="0" tIns="0" rIns="0" bIns="0" rtlCol="0" anchor="t">
            <a:spAutoFit/>
          </a:bodyPr>
          <a:lstStyle/>
          <a:p>
            <a:pPr algn="ctr">
              <a:lnSpc>
                <a:spcPts val="3250"/>
              </a:lnSpc>
            </a:pPr>
            <a:r>
              <a:rPr lang="en-US" sz="2500">
                <a:solidFill>
                  <a:srgbClr val="211A15"/>
                </a:solidFill>
                <a:cs typeface="Mothanna"/>
              </a:rPr>
              <a:t>اخبر طفلك بآداب استخدام وسائل التواصل الاجتماعي</a:t>
            </a:r>
          </a:p>
        </p:txBody>
      </p:sp>
      <p:sp>
        <p:nvSpPr>
          <p:cNvPr id="19" name="TextBox 19"/>
          <p:cNvSpPr txBox="1"/>
          <p:nvPr/>
        </p:nvSpPr>
        <p:spPr>
          <a:xfrm>
            <a:off x="1457809" y="5634194"/>
            <a:ext cx="7154592" cy="406400"/>
          </a:xfrm>
          <a:prstGeom prst="rect">
            <a:avLst/>
          </a:prstGeom>
        </p:spPr>
        <p:txBody>
          <a:bodyPr lIns="0" tIns="0" rIns="0" bIns="0" rtlCol="0" anchor="t">
            <a:spAutoFit/>
          </a:bodyPr>
          <a:lstStyle/>
          <a:p>
            <a:pPr algn="ctr">
              <a:lnSpc>
                <a:spcPts val="3250"/>
              </a:lnSpc>
            </a:pPr>
            <a:r>
              <a:rPr lang="en-US" sz="2500">
                <a:solidFill>
                  <a:srgbClr val="211A15"/>
                </a:solidFill>
                <a:cs typeface="Mothanna"/>
              </a:rPr>
              <a:t>تحدث إلى المعلمين ومرشدي التوجيه بالمدرسة</a:t>
            </a:r>
          </a:p>
        </p:txBody>
      </p:sp>
      <p:sp>
        <p:nvSpPr>
          <p:cNvPr id="20" name="TextBox 20"/>
          <p:cNvSpPr txBox="1"/>
          <p:nvPr/>
        </p:nvSpPr>
        <p:spPr>
          <a:xfrm>
            <a:off x="1639799" y="7066096"/>
            <a:ext cx="7154592" cy="406400"/>
          </a:xfrm>
          <a:prstGeom prst="rect">
            <a:avLst/>
          </a:prstGeom>
        </p:spPr>
        <p:txBody>
          <a:bodyPr lIns="0" tIns="0" rIns="0" bIns="0" rtlCol="0" anchor="t">
            <a:spAutoFit/>
          </a:bodyPr>
          <a:lstStyle/>
          <a:p>
            <a:pPr algn="ctr">
              <a:lnSpc>
                <a:spcPts val="3250"/>
              </a:lnSpc>
            </a:pPr>
            <a:r>
              <a:rPr lang="en-US" sz="2500">
                <a:solidFill>
                  <a:srgbClr val="211A15"/>
                </a:solidFill>
                <a:cs typeface="Mothanna"/>
              </a:rPr>
              <a:t>مراجعة مستشار نفسي  لمعرفة الحالة النفسية للطفل</a:t>
            </a:r>
          </a:p>
        </p:txBody>
      </p:sp>
      <p:sp>
        <p:nvSpPr>
          <p:cNvPr id="21" name="TextBox 21"/>
          <p:cNvSpPr txBox="1"/>
          <p:nvPr/>
        </p:nvSpPr>
        <p:spPr>
          <a:xfrm>
            <a:off x="1639799" y="8236305"/>
            <a:ext cx="7154592" cy="815975"/>
          </a:xfrm>
          <a:prstGeom prst="rect">
            <a:avLst/>
          </a:prstGeom>
        </p:spPr>
        <p:txBody>
          <a:bodyPr lIns="0" tIns="0" rIns="0" bIns="0" rtlCol="0" anchor="t">
            <a:spAutoFit/>
          </a:bodyPr>
          <a:lstStyle/>
          <a:p>
            <a:pPr algn="ctr">
              <a:lnSpc>
                <a:spcPts val="3250"/>
              </a:lnSpc>
            </a:pPr>
            <a:r>
              <a:rPr lang="en-US" sz="2500">
                <a:solidFill>
                  <a:srgbClr val="211A15"/>
                </a:solidFill>
                <a:cs typeface="Mothanna"/>
              </a:rPr>
              <a:t>ارفع من ثقة ابنك بنفسه من خلال الأنشطة والبرامج والمهارات التي يتقنها.</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7670540" y="2623560"/>
            <a:ext cx="1210359" cy="1210359"/>
            <a:chOff x="0" y="0"/>
            <a:chExt cx="6350000" cy="6350000"/>
          </a:xfrm>
        </p:grpSpPr>
        <p:sp>
          <p:nvSpPr>
            <p:cNvPr id="3" name="Freeform 3"/>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26419"/>
            </a:solidFill>
          </p:spPr>
        </p:sp>
      </p:grpSp>
      <p:grpSp>
        <p:nvGrpSpPr>
          <p:cNvPr id="4" name="Group 4"/>
          <p:cNvGrpSpPr/>
          <p:nvPr/>
        </p:nvGrpSpPr>
        <p:grpSpPr>
          <a:xfrm>
            <a:off x="15835308" y="2747495"/>
            <a:ext cx="1210359" cy="1210359"/>
            <a:chOff x="0" y="0"/>
            <a:chExt cx="6350000" cy="6350000"/>
          </a:xfrm>
        </p:grpSpPr>
        <p:sp>
          <p:nvSpPr>
            <p:cNvPr id="5" name="Freeform 5"/>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26419"/>
            </a:solidFill>
          </p:spPr>
        </p:sp>
      </p:grpSp>
      <p:grpSp>
        <p:nvGrpSpPr>
          <p:cNvPr id="6" name="Group 6"/>
          <p:cNvGrpSpPr/>
          <p:nvPr/>
        </p:nvGrpSpPr>
        <p:grpSpPr>
          <a:xfrm>
            <a:off x="15952947" y="6447659"/>
            <a:ext cx="1210359" cy="1210359"/>
            <a:chOff x="0" y="0"/>
            <a:chExt cx="6350000" cy="6350000"/>
          </a:xfrm>
        </p:grpSpPr>
        <p:sp>
          <p:nvSpPr>
            <p:cNvPr id="7" name="Freeform 7"/>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26419"/>
            </a:solidFill>
          </p:spPr>
        </p:sp>
      </p:grpSp>
      <p:grpSp>
        <p:nvGrpSpPr>
          <p:cNvPr id="8" name="Group 8"/>
          <p:cNvGrpSpPr/>
          <p:nvPr/>
        </p:nvGrpSpPr>
        <p:grpSpPr>
          <a:xfrm>
            <a:off x="7728212" y="6447659"/>
            <a:ext cx="1210359" cy="1210359"/>
            <a:chOff x="0" y="0"/>
            <a:chExt cx="6350000" cy="6350000"/>
          </a:xfrm>
        </p:grpSpPr>
        <p:sp>
          <p:nvSpPr>
            <p:cNvPr id="9" name="Freeform 9"/>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26419"/>
            </a:solidFill>
          </p:spPr>
        </p:sp>
      </p:grpSp>
      <p:pic>
        <p:nvPicPr>
          <p:cNvPr id="10" name="Picture 10"/>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5952947" y="2952694"/>
            <a:ext cx="1092719" cy="1762450"/>
          </a:xfrm>
          <a:prstGeom prst="rect">
            <a:avLst/>
          </a:prstGeom>
        </p:spPr>
      </p:pic>
      <p:pic>
        <p:nvPicPr>
          <p:cNvPr id="11" name="Picture 11"/>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6235179" y="6694867"/>
            <a:ext cx="928126" cy="1926300"/>
          </a:xfrm>
          <a:prstGeom prst="rect">
            <a:avLst/>
          </a:prstGeom>
        </p:spPr>
      </p:pic>
      <p:pic>
        <p:nvPicPr>
          <p:cNvPr id="12" name="Picture 12"/>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7299122" y="3087428"/>
            <a:ext cx="2068538" cy="1414128"/>
          </a:xfrm>
          <a:prstGeom prst="rect">
            <a:avLst/>
          </a:prstGeom>
        </p:spPr>
      </p:pic>
      <p:pic>
        <p:nvPicPr>
          <p:cNvPr id="13" name="Picture 13"/>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7811166" y="6694867"/>
            <a:ext cx="1127404" cy="1472856"/>
          </a:xfrm>
          <a:prstGeom prst="rect">
            <a:avLst/>
          </a:prstGeom>
        </p:spPr>
      </p:pic>
      <p:grpSp>
        <p:nvGrpSpPr>
          <p:cNvPr id="14" name="Group 14"/>
          <p:cNvGrpSpPr/>
          <p:nvPr/>
        </p:nvGrpSpPr>
        <p:grpSpPr>
          <a:xfrm>
            <a:off x="10593984" y="2727778"/>
            <a:ext cx="5098034" cy="3547555"/>
            <a:chOff x="0" y="0"/>
            <a:chExt cx="3902894" cy="2715896"/>
          </a:xfrm>
        </p:grpSpPr>
        <p:sp>
          <p:nvSpPr>
            <p:cNvPr id="15" name="Freeform 15"/>
            <p:cNvSpPr/>
            <p:nvPr/>
          </p:nvSpPr>
          <p:spPr>
            <a:xfrm>
              <a:off x="0" y="0"/>
              <a:ext cx="3902894" cy="2715896"/>
            </a:xfrm>
            <a:custGeom>
              <a:avLst/>
              <a:gdLst/>
              <a:ahLst/>
              <a:cxnLst/>
              <a:rect l="l" t="t" r="r" b="b"/>
              <a:pathLst>
                <a:path w="3902894" h="2715896">
                  <a:moveTo>
                    <a:pt x="3778434" y="2715896"/>
                  </a:moveTo>
                  <a:lnTo>
                    <a:pt x="124460" y="2715896"/>
                  </a:lnTo>
                  <a:cubicBezTo>
                    <a:pt x="55880" y="2715896"/>
                    <a:pt x="0" y="2660016"/>
                    <a:pt x="0" y="2591436"/>
                  </a:cubicBezTo>
                  <a:lnTo>
                    <a:pt x="0" y="124460"/>
                  </a:lnTo>
                  <a:cubicBezTo>
                    <a:pt x="0" y="55880"/>
                    <a:pt x="55880" y="0"/>
                    <a:pt x="124460" y="0"/>
                  </a:cubicBezTo>
                  <a:lnTo>
                    <a:pt x="3778434" y="0"/>
                  </a:lnTo>
                  <a:cubicBezTo>
                    <a:pt x="3847014" y="0"/>
                    <a:pt x="3902894" y="55880"/>
                    <a:pt x="3902894" y="124460"/>
                  </a:cubicBezTo>
                  <a:lnTo>
                    <a:pt x="3902894" y="2591436"/>
                  </a:lnTo>
                  <a:cubicBezTo>
                    <a:pt x="3902894" y="2660016"/>
                    <a:pt x="3847014" y="2715896"/>
                    <a:pt x="3778434" y="2715896"/>
                  </a:cubicBezTo>
                  <a:close/>
                </a:path>
              </a:pathLst>
            </a:custGeom>
            <a:solidFill>
              <a:srgbClr val="E6E5E4"/>
            </a:solidFill>
          </p:spPr>
        </p:sp>
      </p:grpSp>
      <p:grpSp>
        <p:nvGrpSpPr>
          <p:cNvPr id="16" name="Group 16"/>
          <p:cNvGrpSpPr/>
          <p:nvPr/>
        </p:nvGrpSpPr>
        <p:grpSpPr>
          <a:xfrm>
            <a:off x="10593984" y="6694867"/>
            <a:ext cx="5098034" cy="3547555"/>
            <a:chOff x="0" y="0"/>
            <a:chExt cx="3902894" cy="2715896"/>
          </a:xfrm>
        </p:grpSpPr>
        <p:sp>
          <p:nvSpPr>
            <p:cNvPr id="17" name="Freeform 17"/>
            <p:cNvSpPr/>
            <p:nvPr/>
          </p:nvSpPr>
          <p:spPr>
            <a:xfrm>
              <a:off x="0" y="0"/>
              <a:ext cx="3902894" cy="2715896"/>
            </a:xfrm>
            <a:custGeom>
              <a:avLst/>
              <a:gdLst/>
              <a:ahLst/>
              <a:cxnLst/>
              <a:rect l="l" t="t" r="r" b="b"/>
              <a:pathLst>
                <a:path w="3902894" h="2715896">
                  <a:moveTo>
                    <a:pt x="3778434" y="2715896"/>
                  </a:moveTo>
                  <a:lnTo>
                    <a:pt x="124460" y="2715896"/>
                  </a:lnTo>
                  <a:cubicBezTo>
                    <a:pt x="55880" y="2715896"/>
                    <a:pt x="0" y="2660016"/>
                    <a:pt x="0" y="2591436"/>
                  </a:cubicBezTo>
                  <a:lnTo>
                    <a:pt x="0" y="124460"/>
                  </a:lnTo>
                  <a:cubicBezTo>
                    <a:pt x="0" y="55880"/>
                    <a:pt x="55880" y="0"/>
                    <a:pt x="124460" y="0"/>
                  </a:cubicBezTo>
                  <a:lnTo>
                    <a:pt x="3778434" y="0"/>
                  </a:lnTo>
                  <a:cubicBezTo>
                    <a:pt x="3847014" y="0"/>
                    <a:pt x="3902894" y="55880"/>
                    <a:pt x="3902894" y="124460"/>
                  </a:cubicBezTo>
                  <a:lnTo>
                    <a:pt x="3902894" y="2591436"/>
                  </a:lnTo>
                  <a:cubicBezTo>
                    <a:pt x="3902894" y="2660016"/>
                    <a:pt x="3847014" y="2715896"/>
                    <a:pt x="3778434" y="2715896"/>
                  </a:cubicBezTo>
                  <a:close/>
                </a:path>
              </a:pathLst>
            </a:custGeom>
            <a:solidFill>
              <a:srgbClr val="E6E5E4"/>
            </a:solidFill>
          </p:spPr>
        </p:sp>
      </p:grpSp>
      <p:grpSp>
        <p:nvGrpSpPr>
          <p:cNvPr id="18" name="Group 18"/>
          <p:cNvGrpSpPr/>
          <p:nvPr/>
        </p:nvGrpSpPr>
        <p:grpSpPr>
          <a:xfrm>
            <a:off x="2018105" y="2623560"/>
            <a:ext cx="5098034" cy="3547555"/>
            <a:chOff x="0" y="0"/>
            <a:chExt cx="3902894" cy="2715896"/>
          </a:xfrm>
        </p:grpSpPr>
        <p:sp>
          <p:nvSpPr>
            <p:cNvPr id="19" name="Freeform 19"/>
            <p:cNvSpPr/>
            <p:nvPr/>
          </p:nvSpPr>
          <p:spPr>
            <a:xfrm>
              <a:off x="0" y="0"/>
              <a:ext cx="3902894" cy="2715896"/>
            </a:xfrm>
            <a:custGeom>
              <a:avLst/>
              <a:gdLst/>
              <a:ahLst/>
              <a:cxnLst/>
              <a:rect l="l" t="t" r="r" b="b"/>
              <a:pathLst>
                <a:path w="3902894" h="2715896">
                  <a:moveTo>
                    <a:pt x="3778434" y="2715896"/>
                  </a:moveTo>
                  <a:lnTo>
                    <a:pt x="124460" y="2715896"/>
                  </a:lnTo>
                  <a:cubicBezTo>
                    <a:pt x="55880" y="2715896"/>
                    <a:pt x="0" y="2660016"/>
                    <a:pt x="0" y="2591436"/>
                  </a:cubicBezTo>
                  <a:lnTo>
                    <a:pt x="0" y="124460"/>
                  </a:lnTo>
                  <a:cubicBezTo>
                    <a:pt x="0" y="55880"/>
                    <a:pt x="55880" y="0"/>
                    <a:pt x="124460" y="0"/>
                  </a:cubicBezTo>
                  <a:lnTo>
                    <a:pt x="3778434" y="0"/>
                  </a:lnTo>
                  <a:cubicBezTo>
                    <a:pt x="3847014" y="0"/>
                    <a:pt x="3902894" y="55880"/>
                    <a:pt x="3902894" y="124460"/>
                  </a:cubicBezTo>
                  <a:lnTo>
                    <a:pt x="3902894" y="2591436"/>
                  </a:lnTo>
                  <a:cubicBezTo>
                    <a:pt x="3902894" y="2660016"/>
                    <a:pt x="3847014" y="2715896"/>
                    <a:pt x="3778434" y="2715896"/>
                  </a:cubicBezTo>
                  <a:close/>
                </a:path>
              </a:pathLst>
            </a:custGeom>
            <a:solidFill>
              <a:srgbClr val="E6E5E4"/>
            </a:solidFill>
          </p:spPr>
        </p:sp>
      </p:grpSp>
      <p:grpSp>
        <p:nvGrpSpPr>
          <p:cNvPr id="20" name="Group 20"/>
          <p:cNvGrpSpPr/>
          <p:nvPr/>
        </p:nvGrpSpPr>
        <p:grpSpPr>
          <a:xfrm>
            <a:off x="2018105" y="6694867"/>
            <a:ext cx="5098034" cy="3547555"/>
            <a:chOff x="0" y="0"/>
            <a:chExt cx="3902894" cy="2715896"/>
          </a:xfrm>
        </p:grpSpPr>
        <p:sp>
          <p:nvSpPr>
            <p:cNvPr id="21" name="Freeform 21"/>
            <p:cNvSpPr/>
            <p:nvPr/>
          </p:nvSpPr>
          <p:spPr>
            <a:xfrm>
              <a:off x="0" y="0"/>
              <a:ext cx="3902894" cy="2715896"/>
            </a:xfrm>
            <a:custGeom>
              <a:avLst/>
              <a:gdLst/>
              <a:ahLst/>
              <a:cxnLst/>
              <a:rect l="l" t="t" r="r" b="b"/>
              <a:pathLst>
                <a:path w="3902894" h="2715896">
                  <a:moveTo>
                    <a:pt x="3778434" y="2715896"/>
                  </a:moveTo>
                  <a:lnTo>
                    <a:pt x="124460" y="2715896"/>
                  </a:lnTo>
                  <a:cubicBezTo>
                    <a:pt x="55880" y="2715896"/>
                    <a:pt x="0" y="2660016"/>
                    <a:pt x="0" y="2591436"/>
                  </a:cubicBezTo>
                  <a:lnTo>
                    <a:pt x="0" y="124460"/>
                  </a:lnTo>
                  <a:cubicBezTo>
                    <a:pt x="0" y="55880"/>
                    <a:pt x="55880" y="0"/>
                    <a:pt x="124460" y="0"/>
                  </a:cubicBezTo>
                  <a:lnTo>
                    <a:pt x="3778434" y="0"/>
                  </a:lnTo>
                  <a:cubicBezTo>
                    <a:pt x="3847014" y="0"/>
                    <a:pt x="3902894" y="55880"/>
                    <a:pt x="3902894" y="124460"/>
                  </a:cubicBezTo>
                  <a:lnTo>
                    <a:pt x="3902894" y="2591436"/>
                  </a:lnTo>
                  <a:cubicBezTo>
                    <a:pt x="3902894" y="2660016"/>
                    <a:pt x="3847014" y="2715896"/>
                    <a:pt x="3778434" y="2715896"/>
                  </a:cubicBezTo>
                  <a:close/>
                </a:path>
              </a:pathLst>
            </a:custGeom>
            <a:solidFill>
              <a:srgbClr val="E6E5E4"/>
            </a:solidFill>
          </p:spPr>
        </p:sp>
      </p:grpSp>
      <p:pic>
        <p:nvPicPr>
          <p:cNvPr id="22" name="Picture 22"/>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flipH="1">
            <a:off x="460175" y="259908"/>
            <a:ext cx="1557930" cy="1904136"/>
          </a:xfrm>
          <a:prstGeom prst="rect">
            <a:avLst/>
          </a:prstGeom>
        </p:spPr>
      </p:pic>
      <p:pic>
        <p:nvPicPr>
          <p:cNvPr id="23" name="Picture 23"/>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flipH="1">
            <a:off x="15661522" y="457632"/>
            <a:ext cx="1557930" cy="1904136"/>
          </a:xfrm>
          <a:prstGeom prst="rect">
            <a:avLst/>
          </a:prstGeom>
        </p:spPr>
      </p:pic>
      <p:pic>
        <p:nvPicPr>
          <p:cNvPr id="24" name="Picture 24"/>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p:blipFill>
        <p:spPr>
          <a:xfrm>
            <a:off x="272792" y="2632528"/>
            <a:ext cx="1602438" cy="3265472"/>
          </a:xfrm>
          <a:prstGeom prst="rect">
            <a:avLst/>
          </a:prstGeom>
        </p:spPr>
      </p:pic>
      <p:sp>
        <p:nvSpPr>
          <p:cNvPr id="25" name="TextBox 25"/>
          <p:cNvSpPr txBox="1"/>
          <p:nvPr/>
        </p:nvSpPr>
        <p:spPr>
          <a:xfrm>
            <a:off x="5891957" y="1461510"/>
            <a:ext cx="6504086" cy="533400"/>
          </a:xfrm>
          <a:prstGeom prst="rect">
            <a:avLst/>
          </a:prstGeom>
        </p:spPr>
        <p:txBody>
          <a:bodyPr lIns="0" tIns="0" rIns="0" bIns="0" rtlCol="0" anchor="t">
            <a:spAutoFit/>
          </a:bodyPr>
          <a:lstStyle/>
          <a:p>
            <a:pPr algn="ctr">
              <a:lnSpc>
                <a:spcPts val="4200"/>
              </a:lnSpc>
            </a:pPr>
            <a:r>
              <a:rPr lang="en-US" sz="3000">
                <a:solidFill>
                  <a:srgbClr val="211A15"/>
                </a:solidFill>
                <a:cs typeface="Mothanna"/>
              </a:rPr>
              <a:t>كيف نعالج التمتضرر من التنمر الإلكتروني ؟</a:t>
            </a:r>
          </a:p>
        </p:txBody>
      </p:sp>
      <p:sp>
        <p:nvSpPr>
          <p:cNvPr id="26" name="TextBox 26"/>
          <p:cNvSpPr txBox="1"/>
          <p:nvPr/>
        </p:nvSpPr>
        <p:spPr>
          <a:xfrm>
            <a:off x="8488081" y="628650"/>
            <a:ext cx="1311838" cy="781050"/>
          </a:xfrm>
          <a:prstGeom prst="rect">
            <a:avLst/>
          </a:prstGeom>
        </p:spPr>
        <p:txBody>
          <a:bodyPr lIns="0" tIns="0" rIns="0" bIns="0" rtlCol="0" anchor="t">
            <a:spAutoFit/>
          </a:bodyPr>
          <a:lstStyle/>
          <a:p>
            <a:pPr>
              <a:lnSpc>
                <a:spcPts val="6001"/>
              </a:lnSpc>
            </a:pPr>
            <a:r>
              <a:rPr lang="en-US" sz="5000">
                <a:solidFill>
                  <a:srgbClr val="F75B56"/>
                </a:solidFill>
                <a:cs typeface="Mothanna"/>
              </a:rPr>
              <a:t>العلاج</a:t>
            </a:r>
          </a:p>
        </p:txBody>
      </p:sp>
      <p:sp>
        <p:nvSpPr>
          <p:cNvPr id="27" name="TextBox 27"/>
          <p:cNvSpPr txBox="1"/>
          <p:nvPr/>
        </p:nvSpPr>
        <p:spPr>
          <a:xfrm>
            <a:off x="12537283" y="2200730"/>
            <a:ext cx="1425327" cy="431798"/>
          </a:xfrm>
          <a:prstGeom prst="rect">
            <a:avLst/>
          </a:prstGeom>
        </p:spPr>
        <p:txBody>
          <a:bodyPr lIns="0" tIns="0" rIns="0" bIns="0" rtlCol="0" anchor="t">
            <a:spAutoFit/>
          </a:bodyPr>
          <a:lstStyle/>
          <a:p>
            <a:pPr algn="ctr">
              <a:lnSpc>
                <a:spcPts val="3500"/>
              </a:lnSpc>
            </a:pPr>
            <a:r>
              <a:rPr lang="en-US" sz="2500">
                <a:solidFill>
                  <a:srgbClr val="F9705A"/>
                </a:solidFill>
                <a:cs typeface="Mothanna"/>
              </a:rPr>
              <a:t>لأولياء الأمور</a:t>
            </a:r>
          </a:p>
        </p:txBody>
      </p:sp>
      <p:sp>
        <p:nvSpPr>
          <p:cNvPr id="28" name="TextBox 28"/>
          <p:cNvSpPr txBox="1"/>
          <p:nvPr/>
        </p:nvSpPr>
        <p:spPr>
          <a:xfrm>
            <a:off x="12866417" y="6263069"/>
            <a:ext cx="767060" cy="431798"/>
          </a:xfrm>
          <a:prstGeom prst="rect">
            <a:avLst/>
          </a:prstGeom>
        </p:spPr>
        <p:txBody>
          <a:bodyPr lIns="0" tIns="0" rIns="0" bIns="0" rtlCol="0" anchor="t">
            <a:spAutoFit/>
          </a:bodyPr>
          <a:lstStyle/>
          <a:p>
            <a:pPr algn="ctr">
              <a:lnSpc>
                <a:spcPts val="3500"/>
              </a:lnSpc>
            </a:pPr>
            <a:r>
              <a:rPr lang="en-US" sz="2500">
                <a:solidFill>
                  <a:srgbClr val="F9705A"/>
                </a:solidFill>
                <a:cs typeface="Mothanna"/>
              </a:rPr>
              <a:t>للكبار </a:t>
            </a:r>
          </a:p>
        </p:txBody>
      </p:sp>
      <p:sp>
        <p:nvSpPr>
          <p:cNvPr id="29" name="TextBox 29"/>
          <p:cNvSpPr txBox="1"/>
          <p:nvPr/>
        </p:nvSpPr>
        <p:spPr>
          <a:xfrm>
            <a:off x="3256280" y="2200730"/>
            <a:ext cx="2209651" cy="431798"/>
          </a:xfrm>
          <a:prstGeom prst="rect">
            <a:avLst/>
          </a:prstGeom>
        </p:spPr>
        <p:txBody>
          <a:bodyPr lIns="0" tIns="0" rIns="0" bIns="0" rtlCol="0" anchor="t">
            <a:spAutoFit/>
          </a:bodyPr>
          <a:lstStyle/>
          <a:p>
            <a:pPr algn="ctr">
              <a:lnSpc>
                <a:spcPts val="3500"/>
              </a:lnSpc>
            </a:pPr>
            <a:r>
              <a:rPr lang="en-US" sz="2500">
                <a:solidFill>
                  <a:srgbClr val="F9705A"/>
                </a:solidFill>
                <a:cs typeface="Mothanna"/>
              </a:rPr>
              <a:t>للأطفال والمراهقين</a:t>
            </a:r>
          </a:p>
        </p:txBody>
      </p:sp>
      <p:sp>
        <p:nvSpPr>
          <p:cNvPr id="30" name="TextBox 30"/>
          <p:cNvSpPr txBox="1"/>
          <p:nvPr/>
        </p:nvSpPr>
        <p:spPr>
          <a:xfrm>
            <a:off x="10593984" y="2883894"/>
            <a:ext cx="5098034" cy="3178173"/>
          </a:xfrm>
          <a:prstGeom prst="rect">
            <a:avLst/>
          </a:prstGeom>
        </p:spPr>
        <p:txBody>
          <a:bodyPr lIns="0" tIns="0" rIns="0" bIns="0" rtlCol="0" anchor="t">
            <a:spAutoFit/>
          </a:bodyPr>
          <a:lstStyle/>
          <a:p>
            <a:pPr algn="ctr">
              <a:lnSpc>
                <a:spcPts val="2800"/>
              </a:lnSpc>
            </a:pPr>
            <a:r>
              <a:rPr lang="en-US" sz="2000">
                <a:solidFill>
                  <a:srgbClr val="000000"/>
                </a:solidFill>
                <a:cs typeface="Mothanna"/>
              </a:rPr>
              <a:t>تأكد من سلامة طفلك</a:t>
            </a:r>
          </a:p>
          <a:p>
            <a:pPr algn="ctr">
              <a:lnSpc>
                <a:spcPts val="2800"/>
              </a:lnSpc>
            </a:pPr>
            <a:r>
              <a:rPr lang="en-US" sz="2000">
                <a:solidFill>
                  <a:srgbClr val="000000"/>
                </a:solidFill>
                <a:cs typeface="Mothanna"/>
              </a:rPr>
              <a:t>التحدث مع طفلك والاستماع إليه</a:t>
            </a:r>
          </a:p>
          <a:p>
            <a:pPr algn="ctr">
              <a:lnSpc>
                <a:spcPts val="2800"/>
              </a:lnSpc>
            </a:pPr>
            <a:r>
              <a:rPr lang="en-US" sz="2000">
                <a:solidFill>
                  <a:srgbClr val="000000"/>
                </a:solidFill>
                <a:cs typeface="Mothanna"/>
              </a:rPr>
              <a:t>جمع الأدلة (قم بتصوير الشاشة و حفظ الصور التي تثبت التنمر على طفلك </a:t>
            </a:r>
          </a:p>
          <a:p>
            <a:pPr algn="ctr">
              <a:lnSpc>
                <a:spcPts val="2800"/>
              </a:lnSpc>
            </a:pPr>
            <a:r>
              <a:rPr lang="en-US" sz="2000">
                <a:solidFill>
                  <a:srgbClr val="000000"/>
                </a:solidFill>
                <a:cs typeface="Mothanna"/>
              </a:rPr>
              <a:t>تواصل مع إدارة التطبيق أو البرنامج وأبلغ عن المتنمرين</a:t>
            </a:r>
          </a:p>
          <a:p>
            <a:pPr algn="ctr">
              <a:lnSpc>
                <a:spcPts val="2800"/>
              </a:lnSpc>
            </a:pPr>
            <a:r>
              <a:rPr lang="en-US" sz="2000">
                <a:solidFill>
                  <a:srgbClr val="000000"/>
                </a:solidFill>
                <a:cs typeface="Mothanna"/>
              </a:rPr>
              <a:t>أبلغ عن الحالة للجهات المختصة(تطبيق كلنا أمن و تطبيق  قريبون</a:t>
            </a:r>
          </a:p>
          <a:p>
            <a:pPr algn="ctr">
              <a:lnSpc>
                <a:spcPts val="2800"/>
              </a:lnSpc>
            </a:pPr>
            <a:r>
              <a:rPr lang="en-US" sz="2000">
                <a:solidFill>
                  <a:srgbClr val="000000"/>
                </a:solidFill>
                <a:cs typeface="Mothanna"/>
              </a:rPr>
              <a:t>إذا لزم الأمر اذهب بطفلك إلى أخصائي نفسي لمعرفة حالته النفسية.</a:t>
            </a:r>
          </a:p>
        </p:txBody>
      </p:sp>
      <p:sp>
        <p:nvSpPr>
          <p:cNvPr id="31" name="TextBox 31"/>
          <p:cNvSpPr txBox="1"/>
          <p:nvPr/>
        </p:nvSpPr>
        <p:spPr>
          <a:xfrm>
            <a:off x="10563488" y="6995688"/>
            <a:ext cx="5098034" cy="2825748"/>
          </a:xfrm>
          <a:prstGeom prst="rect">
            <a:avLst/>
          </a:prstGeom>
        </p:spPr>
        <p:txBody>
          <a:bodyPr lIns="0" tIns="0" rIns="0" bIns="0" rtlCol="0" anchor="t">
            <a:spAutoFit/>
          </a:bodyPr>
          <a:lstStyle/>
          <a:p>
            <a:pPr algn="ctr">
              <a:lnSpc>
                <a:spcPts val="2800"/>
              </a:lnSpc>
            </a:pPr>
            <a:r>
              <a:rPr lang="en-US" sz="2000">
                <a:solidFill>
                  <a:srgbClr val="000000"/>
                </a:solidFill>
                <a:cs typeface="Mothanna"/>
              </a:rPr>
              <a:t>الاستماع إلى الطفل ومحاولة معرفة المشكلة</a:t>
            </a:r>
          </a:p>
          <a:p>
            <a:pPr algn="ctr">
              <a:lnSpc>
                <a:spcPts val="2800"/>
              </a:lnSpc>
            </a:pPr>
            <a:r>
              <a:rPr lang="en-US" sz="2000">
                <a:solidFill>
                  <a:srgbClr val="000000"/>
                </a:solidFill>
                <a:cs typeface="Mothanna"/>
              </a:rPr>
              <a:t>إبلاغ ولي أمر الطفل مع الحرص على تفهمهم وعدم </a:t>
            </a:r>
          </a:p>
          <a:p>
            <a:pPr algn="ctr">
              <a:lnSpc>
                <a:spcPts val="2800"/>
              </a:lnSpc>
            </a:pPr>
            <a:r>
              <a:rPr lang="en-US" sz="2000">
                <a:solidFill>
                  <a:srgbClr val="000000"/>
                </a:solidFill>
                <a:cs typeface="Mothanna"/>
              </a:rPr>
              <a:t>تأثير ذلك على الطفل سلباً</a:t>
            </a:r>
          </a:p>
          <a:p>
            <a:pPr algn="ctr">
              <a:lnSpc>
                <a:spcPts val="2800"/>
              </a:lnSpc>
            </a:pPr>
            <a:r>
              <a:rPr lang="en-US" sz="2000">
                <a:solidFill>
                  <a:srgbClr val="000000"/>
                </a:solidFill>
                <a:cs typeface="Mothanna"/>
              </a:rPr>
              <a:t>إرشاد الطفل إلى التصرف الصحيح من حجب </a:t>
            </a:r>
          </a:p>
          <a:p>
            <a:pPr algn="ctr">
              <a:lnSpc>
                <a:spcPts val="2800"/>
              </a:lnSpc>
            </a:pPr>
            <a:r>
              <a:rPr lang="en-US" sz="2000">
                <a:solidFill>
                  <a:srgbClr val="000000"/>
                </a:solidFill>
                <a:cs typeface="Mothanna"/>
              </a:rPr>
              <a:t>الشخص المتنمر مع أخذ الأدلة لتقديمها للجهات المختصة</a:t>
            </a:r>
          </a:p>
          <a:p>
            <a:pPr algn="ctr">
              <a:lnSpc>
                <a:spcPts val="2800"/>
              </a:lnSpc>
            </a:pPr>
            <a:r>
              <a:rPr lang="en-US" sz="2000">
                <a:solidFill>
                  <a:srgbClr val="000000"/>
                </a:solidFill>
                <a:cs typeface="Mothanna"/>
              </a:rPr>
              <a:t>عزز ثقة الطفل بنفسه وبين له أن لا يتأثر بما يقوله </a:t>
            </a:r>
          </a:p>
          <a:p>
            <a:pPr algn="ctr">
              <a:lnSpc>
                <a:spcPts val="2800"/>
              </a:lnSpc>
            </a:pPr>
            <a:r>
              <a:rPr lang="en-US" sz="2000">
                <a:solidFill>
                  <a:srgbClr val="000000"/>
                </a:solidFill>
                <a:cs typeface="Mothanna"/>
              </a:rPr>
              <a:t>المتنمر</a:t>
            </a:r>
          </a:p>
        </p:txBody>
      </p:sp>
      <p:sp>
        <p:nvSpPr>
          <p:cNvPr id="32" name="TextBox 32"/>
          <p:cNvSpPr txBox="1"/>
          <p:nvPr/>
        </p:nvSpPr>
        <p:spPr>
          <a:xfrm>
            <a:off x="2018105" y="2794453"/>
            <a:ext cx="5023842" cy="3139724"/>
          </a:xfrm>
          <a:prstGeom prst="rect">
            <a:avLst/>
          </a:prstGeom>
        </p:spPr>
        <p:txBody>
          <a:bodyPr lIns="0" tIns="0" rIns="0" bIns="0" rtlCol="0" anchor="t">
            <a:spAutoFit/>
          </a:bodyPr>
          <a:lstStyle/>
          <a:p>
            <a:pPr algn="ctr">
              <a:lnSpc>
                <a:spcPts val="2294"/>
              </a:lnSpc>
            </a:pPr>
            <a:r>
              <a:rPr lang="en-US" sz="1638">
                <a:solidFill>
                  <a:srgbClr val="F75B56"/>
                </a:solidFill>
                <a:cs typeface="Mothanna"/>
              </a:rPr>
              <a:t>لاترد فوراً على التنمر:</a:t>
            </a:r>
            <a:r>
              <a:rPr lang="en-US" sz="1638">
                <a:solidFill>
                  <a:srgbClr val="000000"/>
                </a:solidFill>
                <a:latin typeface="Mothanna"/>
              </a:rPr>
              <a:t> الذي تعرضت له ، ولاتتجاوب مع من يهددك أو يبتزك</a:t>
            </a:r>
          </a:p>
          <a:p>
            <a:pPr algn="ctr">
              <a:lnSpc>
                <a:spcPts val="2294"/>
              </a:lnSpc>
            </a:pPr>
            <a:r>
              <a:rPr lang="en-US" sz="1638">
                <a:solidFill>
                  <a:srgbClr val="F75B56"/>
                </a:solidFill>
                <a:cs typeface="Mothanna"/>
              </a:rPr>
              <a:t>عدم تأييده :</a:t>
            </a:r>
            <a:r>
              <a:rPr lang="en-US" sz="1638">
                <a:solidFill>
                  <a:srgbClr val="000000"/>
                </a:solidFill>
                <a:cs typeface="Mothanna"/>
              </a:rPr>
              <a:t>أو إبداء الإعجاب بما يذكر</a:t>
            </a:r>
          </a:p>
          <a:p>
            <a:pPr algn="ctr">
              <a:lnSpc>
                <a:spcPts val="2294"/>
              </a:lnSpc>
            </a:pPr>
            <a:r>
              <a:rPr lang="en-US" sz="1638">
                <a:solidFill>
                  <a:srgbClr val="F75B56"/>
                </a:solidFill>
                <a:cs typeface="Mothanna"/>
              </a:rPr>
              <a:t>حجب المتنمر ومنعه من الدخول:</a:t>
            </a:r>
            <a:r>
              <a:rPr lang="en-US" sz="1638">
                <a:solidFill>
                  <a:srgbClr val="000000"/>
                </a:solidFill>
                <a:latin typeface="Mothanna"/>
              </a:rPr>
              <a:t> إلى صفحاتك الخاصة(احذفه من قائمة الأصدقاء و أغلق المحادثة)</a:t>
            </a:r>
          </a:p>
          <a:p>
            <a:pPr algn="ctr">
              <a:lnSpc>
                <a:spcPts val="2294"/>
              </a:lnSpc>
            </a:pPr>
            <a:r>
              <a:rPr lang="en-US" sz="1638">
                <a:solidFill>
                  <a:srgbClr val="F75B56"/>
                </a:solidFill>
                <a:cs typeface="Mothanna"/>
              </a:rPr>
              <a:t>الاحتفاظ بالأدلة على التنمر :</a:t>
            </a:r>
            <a:r>
              <a:rPr lang="en-US" sz="1638">
                <a:solidFill>
                  <a:srgbClr val="000000"/>
                </a:solidFill>
                <a:cs typeface="Mothanna"/>
              </a:rPr>
              <a:t>عن طريق التقاط صورة للشاشة والإبلاغ ليه بالطرق الصحيحة مثل تطبيق</a:t>
            </a:r>
          </a:p>
          <a:p>
            <a:pPr algn="ctr">
              <a:lnSpc>
                <a:spcPts val="2294"/>
              </a:lnSpc>
            </a:pPr>
            <a:r>
              <a:rPr lang="en-US" sz="1638">
                <a:solidFill>
                  <a:srgbClr val="000000"/>
                </a:solidFill>
                <a:cs typeface="Mothanna"/>
              </a:rPr>
              <a:t>كلنا أمن</a:t>
            </a:r>
          </a:p>
          <a:p>
            <a:pPr algn="ctr">
              <a:lnSpc>
                <a:spcPts val="2294"/>
              </a:lnSpc>
            </a:pPr>
            <a:r>
              <a:rPr lang="en-US" sz="1638">
                <a:solidFill>
                  <a:srgbClr val="F75B56"/>
                </a:solidFill>
                <a:cs typeface="Mothanna"/>
              </a:rPr>
              <a:t>تغيير إعداد الخصوصية :</a:t>
            </a:r>
            <a:r>
              <a:rPr lang="en-US" sz="1638">
                <a:solidFill>
                  <a:srgbClr val="000000"/>
                </a:solidFill>
                <a:cs typeface="Mothanna"/>
              </a:rPr>
              <a:t>في حسابك(لا تكشف عنوانك أو هاتفك على الإنترنت ، تغيير اسمك المستعار ، إنشاء حساب جديد إذا كنت تخشى أن ينتحل شخصيتك المتنمر.</a:t>
            </a:r>
          </a:p>
        </p:txBody>
      </p:sp>
      <p:sp>
        <p:nvSpPr>
          <p:cNvPr id="33" name="TextBox 33"/>
          <p:cNvSpPr txBox="1"/>
          <p:nvPr/>
        </p:nvSpPr>
        <p:spPr>
          <a:xfrm>
            <a:off x="2100540" y="6809167"/>
            <a:ext cx="4858972" cy="3425761"/>
          </a:xfrm>
          <a:prstGeom prst="rect">
            <a:avLst/>
          </a:prstGeom>
        </p:spPr>
        <p:txBody>
          <a:bodyPr lIns="0" tIns="0" rIns="0" bIns="0" rtlCol="0" anchor="t">
            <a:spAutoFit/>
          </a:bodyPr>
          <a:lstStyle/>
          <a:p>
            <a:pPr algn="ctr">
              <a:lnSpc>
                <a:spcPts val="2278"/>
              </a:lnSpc>
            </a:pPr>
            <a:r>
              <a:rPr lang="en-US" sz="1627">
                <a:solidFill>
                  <a:srgbClr val="F9705A"/>
                </a:solidFill>
                <a:cs typeface="Mothanna"/>
              </a:rPr>
              <a:t>تحدث مع شخص كبير:</a:t>
            </a:r>
            <a:r>
              <a:rPr lang="en-US" sz="1627">
                <a:solidFill>
                  <a:srgbClr val="000000"/>
                </a:solidFill>
                <a:latin typeface="Mothanna"/>
              </a:rPr>
              <a:t> (والديك أو أخوتك الكبار) ، و لاتكتم ذلك في نفسك</a:t>
            </a:r>
          </a:p>
          <a:p>
            <a:pPr algn="ctr">
              <a:lnSpc>
                <a:spcPts val="2278"/>
              </a:lnSpc>
            </a:pPr>
            <a:r>
              <a:rPr lang="en-US" sz="1627">
                <a:solidFill>
                  <a:srgbClr val="F9705A"/>
                </a:solidFill>
                <a:cs typeface="Mothanna"/>
              </a:rPr>
              <a:t>إذا كنت تعرف المتنمر: </a:t>
            </a:r>
            <a:r>
              <a:rPr lang="en-US" sz="1627">
                <a:solidFill>
                  <a:srgbClr val="000000"/>
                </a:solidFill>
                <a:cs typeface="Mothanna"/>
              </a:rPr>
              <a:t>أطلب من شخص كبير التواصل معه لإيقاف التنمر</a:t>
            </a:r>
          </a:p>
          <a:p>
            <a:pPr algn="ctr">
              <a:lnSpc>
                <a:spcPts val="2278"/>
              </a:lnSpc>
            </a:pPr>
            <a:r>
              <a:rPr lang="en-US" sz="1627">
                <a:solidFill>
                  <a:srgbClr val="F9705A"/>
                </a:solidFill>
                <a:cs typeface="Mothanna"/>
              </a:rPr>
              <a:t>كن شجاعاً ولا تخجل: </a:t>
            </a:r>
            <a:r>
              <a:rPr lang="en-US" sz="1627">
                <a:solidFill>
                  <a:srgbClr val="000000"/>
                </a:solidFill>
                <a:cs typeface="Mothanna"/>
              </a:rPr>
              <a:t>من طلب المساعدة من الآخرين في حال احتجت لذالك</a:t>
            </a:r>
          </a:p>
          <a:p>
            <a:pPr algn="ctr">
              <a:lnSpc>
                <a:spcPts val="2278"/>
              </a:lnSpc>
            </a:pPr>
            <a:r>
              <a:rPr lang="en-US" sz="1627">
                <a:solidFill>
                  <a:srgbClr val="F9705A"/>
                </a:solidFill>
                <a:cs typeface="Mothanna"/>
              </a:rPr>
              <a:t>لا تجعل التعليقات السلبية: </a:t>
            </a:r>
            <a:r>
              <a:rPr lang="en-US" sz="1627">
                <a:solidFill>
                  <a:srgbClr val="000000"/>
                </a:solidFill>
                <a:cs typeface="Mothanna"/>
              </a:rPr>
              <a:t>وتصرفات المتنمرين تؤثر على حياتك الخاصة والشخصية سيمضي كل شيئ فقط ركز على كيف تجعل نفسك شخصاً أفضل</a:t>
            </a:r>
          </a:p>
          <a:p>
            <a:pPr algn="ctr">
              <a:lnSpc>
                <a:spcPts val="2278"/>
              </a:lnSpc>
            </a:pPr>
            <a:r>
              <a:rPr lang="en-US" sz="1627">
                <a:solidFill>
                  <a:srgbClr val="F9705A"/>
                </a:solidFill>
                <a:cs typeface="Mothanna"/>
              </a:rPr>
              <a:t>ركز على تصحيح الخطاء:</a:t>
            </a:r>
            <a:r>
              <a:rPr lang="en-US" sz="1627">
                <a:solidFill>
                  <a:srgbClr val="000000"/>
                </a:solidFill>
                <a:latin typeface="Mothanna"/>
              </a:rPr>
              <a:t> إن أخطأت، و لا تعزل نفسك</a:t>
            </a:r>
          </a:p>
          <a:p>
            <a:pPr algn="ctr">
              <a:lnSpc>
                <a:spcPts val="2278"/>
              </a:lnSpc>
            </a:pPr>
            <a:r>
              <a:rPr lang="en-US" sz="1627">
                <a:solidFill>
                  <a:srgbClr val="F9705A"/>
                </a:solidFill>
                <a:cs typeface="Mothanna"/>
              </a:rPr>
              <a:t>تعرف على الجهات الرسمية: </a:t>
            </a:r>
            <a:r>
              <a:rPr lang="en-US" sz="1627">
                <a:solidFill>
                  <a:srgbClr val="000000"/>
                </a:solidFill>
                <a:cs typeface="Mothanna"/>
              </a:rPr>
              <a:t>والتي تقدم لك المساعدة لإيقاف التنمر.</a:t>
            </a:r>
          </a:p>
        </p:txBody>
      </p:sp>
      <p:sp>
        <p:nvSpPr>
          <p:cNvPr id="34" name="TextBox 34"/>
          <p:cNvSpPr txBox="1"/>
          <p:nvPr/>
        </p:nvSpPr>
        <p:spPr>
          <a:xfrm>
            <a:off x="3710131" y="6263069"/>
            <a:ext cx="1301948" cy="431798"/>
          </a:xfrm>
          <a:prstGeom prst="rect">
            <a:avLst/>
          </a:prstGeom>
        </p:spPr>
        <p:txBody>
          <a:bodyPr lIns="0" tIns="0" rIns="0" bIns="0" rtlCol="0" anchor="t">
            <a:spAutoFit/>
          </a:bodyPr>
          <a:lstStyle/>
          <a:p>
            <a:pPr algn="ctr">
              <a:lnSpc>
                <a:spcPts val="3500"/>
              </a:lnSpc>
            </a:pPr>
            <a:r>
              <a:rPr lang="en-US" sz="2500">
                <a:solidFill>
                  <a:srgbClr val="F9705A"/>
                </a:solidFill>
                <a:cs typeface="Mothanna"/>
              </a:rPr>
              <a:t>بالنسبة  لك</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EDECED"/>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7631342" y="5143500"/>
            <a:ext cx="3025316" cy="3025316"/>
          </a:xfrm>
          <a:prstGeom prst="rect">
            <a:avLst/>
          </a:prstGeom>
        </p:spPr>
      </p:pic>
      <p:pic>
        <p:nvPicPr>
          <p:cNvPr id="3" name="Picture 3"/>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3600131" y="7325453"/>
            <a:ext cx="3992692" cy="2345452"/>
          </a:xfrm>
          <a:prstGeom prst="rect">
            <a:avLst/>
          </a:prstGeom>
        </p:spPr>
      </p:pic>
      <p:pic>
        <p:nvPicPr>
          <p:cNvPr id="4" name="Picture 4"/>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1028700" y="884616"/>
            <a:ext cx="3091425" cy="1686232"/>
          </a:xfrm>
          <a:prstGeom prst="rect">
            <a:avLst/>
          </a:prstGeom>
        </p:spPr>
      </p:pic>
      <p:pic>
        <p:nvPicPr>
          <p:cNvPr id="5" name="Picture 5"/>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5314349">
            <a:off x="-2219078" y="6997786"/>
            <a:ext cx="4561524" cy="1733379"/>
          </a:xfrm>
          <a:prstGeom prst="rect">
            <a:avLst/>
          </a:prstGeom>
        </p:spPr>
      </p:pic>
      <p:pic>
        <p:nvPicPr>
          <p:cNvPr id="6" name="Picture 6"/>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rot="1324339" flipH="1">
            <a:off x="14630185" y="929917"/>
            <a:ext cx="1305515" cy="1595630"/>
          </a:xfrm>
          <a:prstGeom prst="rect">
            <a:avLst/>
          </a:prstGeom>
        </p:spPr>
      </p:pic>
      <p:grpSp>
        <p:nvGrpSpPr>
          <p:cNvPr id="7" name="Group 7"/>
          <p:cNvGrpSpPr/>
          <p:nvPr/>
        </p:nvGrpSpPr>
        <p:grpSpPr>
          <a:xfrm>
            <a:off x="4518530" y="2037223"/>
            <a:ext cx="8912263" cy="3195214"/>
            <a:chOff x="0" y="0"/>
            <a:chExt cx="11883017" cy="4260286"/>
          </a:xfrm>
        </p:grpSpPr>
        <p:sp>
          <p:nvSpPr>
            <p:cNvPr id="8" name="TextBox 8"/>
            <p:cNvSpPr txBox="1"/>
            <p:nvPr/>
          </p:nvSpPr>
          <p:spPr>
            <a:xfrm>
              <a:off x="0" y="470958"/>
              <a:ext cx="11883017" cy="2365375"/>
            </a:xfrm>
            <a:prstGeom prst="rect">
              <a:avLst/>
            </a:prstGeom>
          </p:spPr>
          <p:txBody>
            <a:bodyPr lIns="0" tIns="0" rIns="0" bIns="0" rtlCol="0" anchor="t">
              <a:spAutoFit/>
            </a:bodyPr>
            <a:lstStyle/>
            <a:p>
              <a:pPr algn="ctr">
                <a:lnSpc>
                  <a:spcPts val="6901"/>
                </a:lnSpc>
              </a:pPr>
              <a:r>
                <a:rPr lang="en-US" sz="5751">
                  <a:solidFill>
                    <a:srgbClr val="F75B56"/>
                  </a:solidFill>
                  <a:cs typeface="Mothanna"/>
                </a:rPr>
                <a:t>كيف تعالج نفسك من التنمر الإلكتروني</a:t>
              </a:r>
            </a:p>
          </p:txBody>
        </p:sp>
        <p:sp>
          <p:nvSpPr>
            <p:cNvPr id="9" name="TextBox 9"/>
            <p:cNvSpPr txBox="1"/>
            <p:nvPr/>
          </p:nvSpPr>
          <p:spPr>
            <a:xfrm>
              <a:off x="323877" y="3571875"/>
              <a:ext cx="11235262" cy="691938"/>
            </a:xfrm>
            <a:prstGeom prst="rect">
              <a:avLst/>
            </a:prstGeom>
          </p:spPr>
          <p:txBody>
            <a:bodyPr lIns="0" tIns="0" rIns="0" bIns="0" rtlCol="0" anchor="t">
              <a:spAutoFit/>
            </a:bodyPr>
            <a:lstStyle/>
            <a:p>
              <a:pPr algn="ctr">
                <a:lnSpc>
                  <a:spcPts val="4160"/>
                </a:lnSpc>
              </a:pPr>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EDECED"/>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10419442" y="2661140"/>
            <a:ext cx="4501362" cy="4501362"/>
          </a:xfrm>
          <a:prstGeom prst="rect">
            <a:avLst/>
          </a:prstGeom>
        </p:spPr>
      </p:pic>
      <p:pic>
        <p:nvPicPr>
          <p:cNvPr id="3" name="Picture 3"/>
          <p:cNvPicPr>
            <a:picLocks noChangeAspect="1"/>
          </p:cNvPicPr>
          <p:nvPr/>
        </p:nvPicPr>
        <p:blipFill>
          <a:blip r:embed="rId3"/>
          <a:srcRect b="9128"/>
          <a:stretch>
            <a:fillRect/>
          </a:stretch>
        </p:blipFill>
        <p:spPr>
          <a:xfrm>
            <a:off x="4164767" y="2661140"/>
            <a:ext cx="3789458" cy="4501362"/>
          </a:xfrm>
          <a:prstGeom prst="rect">
            <a:avLst/>
          </a:prstGeom>
        </p:spPr>
      </p:pic>
      <p:sp>
        <p:nvSpPr>
          <p:cNvPr id="4" name="TextBox 4"/>
          <p:cNvSpPr txBox="1"/>
          <p:nvPr/>
        </p:nvSpPr>
        <p:spPr>
          <a:xfrm>
            <a:off x="2369993" y="942845"/>
            <a:ext cx="14266932" cy="800100"/>
          </a:xfrm>
          <a:prstGeom prst="rect">
            <a:avLst/>
          </a:prstGeom>
        </p:spPr>
        <p:txBody>
          <a:bodyPr lIns="0" tIns="0" rIns="0" bIns="0" rtlCol="0" anchor="t">
            <a:spAutoFit/>
          </a:bodyPr>
          <a:lstStyle/>
          <a:p>
            <a:pPr algn="ctr">
              <a:lnSpc>
                <a:spcPts val="6300"/>
              </a:lnSpc>
            </a:pPr>
            <a:r>
              <a:rPr lang="en-US" sz="4500">
                <a:solidFill>
                  <a:srgbClr val="F9705A"/>
                </a:solidFill>
                <a:cs typeface="Mothanna"/>
              </a:rPr>
              <a:t>تطبيقات تساعد المتضرر من التنمر الإلكتروني</a:t>
            </a:r>
          </a:p>
        </p:txBody>
      </p:sp>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789248" flipH="1">
            <a:off x="-159315" y="223159"/>
            <a:ext cx="2633633" cy="861916"/>
          </a:xfrm>
          <a:prstGeom prst="rect">
            <a:avLst/>
          </a:prstGeom>
        </p:spPr>
      </p:pic>
      <p:pic>
        <p:nvPicPr>
          <p:cNvPr id="6" name="Picture 6"/>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1324339" flipH="1">
            <a:off x="15550691" y="7825641"/>
            <a:ext cx="1305515" cy="1595630"/>
          </a:xfrm>
          <a:prstGeom prst="rect">
            <a:avLst/>
          </a:prstGeom>
        </p:spPr>
      </p:pic>
      <p:pic>
        <p:nvPicPr>
          <p:cNvPr id="7" name="Picture 7"/>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5714816">
            <a:off x="16262958" y="7076183"/>
            <a:ext cx="3593022" cy="1365348"/>
          </a:xfrm>
          <a:prstGeom prst="rect">
            <a:avLst/>
          </a:prstGeom>
        </p:spPr>
      </p:pic>
      <p:pic>
        <p:nvPicPr>
          <p:cNvPr id="8" name="Picture 8"/>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flipH="1">
            <a:off x="1591028" y="7758857"/>
            <a:ext cx="1557930" cy="1904136"/>
          </a:xfrm>
          <a:prstGeom prst="rect">
            <a:avLst/>
          </a:prstGeom>
        </p:spPr>
      </p:pic>
      <p:pic>
        <p:nvPicPr>
          <p:cNvPr id="9" name="Picture 9"/>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flipH="1">
            <a:off x="15657438" y="334932"/>
            <a:ext cx="1557930" cy="1904136"/>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EDECED"/>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1897490" y="0"/>
            <a:ext cx="14266932" cy="7133466"/>
          </a:xfrm>
          <a:prstGeom prst="rect">
            <a:avLst/>
          </a:prstGeom>
        </p:spPr>
      </p:pic>
      <p:pic>
        <p:nvPicPr>
          <p:cNvPr id="3" name="Picture 3"/>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11799751" y="6608229"/>
            <a:ext cx="3086100" cy="3086100"/>
          </a:xfrm>
          <a:prstGeom prst="rect">
            <a:avLst/>
          </a:prstGeom>
        </p:spPr>
      </p:pic>
      <p:sp>
        <p:nvSpPr>
          <p:cNvPr id="4" name="TextBox 4"/>
          <p:cNvSpPr txBox="1"/>
          <p:nvPr/>
        </p:nvSpPr>
        <p:spPr>
          <a:xfrm>
            <a:off x="4164076" y="7468655"/>
            <a:ext cx="6694736" cy="1308098"/>
          </a:xfrm>
          <a:prstGeom prst="rect">
            <a:avLst/>
          </a:prstGeom>
        </p:spPr>
        <p:txBody>
          <a:bodyPr lIns="0" tIns="0" rIns="0" bIns="0" rtlCol="0" anchor="t">
            <a:spAutoFit/>
          </a:bodyPr>
          <a:lstStyle/>
          <a:p>
            <a:pPr algn="ctr">
              <a:lnSpc>
                <a:spcPts val="3500"/>
              </a:lnSpc>
            </a:pPr>
            <a:r>
              <a:rPr lang="en-US" sz="2500">
                <a:solidFill>
                  <a:srgbClr val="000000"/>
                </a:solidFill>
                <a:cs typeface="Mothanna"/>
              </a:rPr>
              <a:t>خط اتصال مجاني يستقبل كافة الشكاوي المتعلقة</a:t>
            </a:r>
          </a:p>
          <a:p>
            <a:pPr algn="ctr">
              <a:lnSpc>
                <a:spcPts val="3500"/>
              </a:lnSpc>
            </a:pPr>
            <a:r>
              <a:rPr lang="en-US" sz="2500">
                <a:solidFill>
                  <a:srgbClr val="000000"/>
                </a:solidFill>
                <a:cs typeface="Mothanna"/>
              </a:rPr>
              <a:t>بالأطفال دون سن الثامنة عشر ويقدم للتمصلين المشورة </a:t>
            </a:r>
          </a:p>
          <a:p>
            <a:pPr algn="ctr">
              <a:lnSpc>
                <a:spcPts val="3500"/>
              </a:lnSpc>
            </a:pPr>
            <a:r>
              <a:rPr lang="en-US" sz="2500">
                <a:solidFill>
                  <a:srgbClr val="000000"/>
                </a:solidFill>
                <a:cs typeface="Mothanna"/>
              </a:rPr>
              <a:t>و الإجالة للجهات المعنية والمتابعة حسب ماتقتضيه الحالة</a:t>
            </a:r>
          </a:p>
        </p:txBody>
      </p:sp>
      <p:sp>
        <p:nvSpPr>
          <p:cNvPr id="5" name="TextBox 5"/>
          <p:cNvSpPr txBox="1"/>
          <p:nvPr/>
        </p:nvSpPr>
        <p:spPr>
          <a:xfrm rot="5400000">
            <a:off x="9497608" y="3715967"/>
            <a:ext cx="14266932" cy="556894"/>
          </a:xfrm>
          <a:prstGeom prst="rect">
            <a:avLst/>
          </a:prstGeom>
        </p:spPr>
        <p:txBody>
          <a:bodyPr lIns="0" tIns="0" rIns="0" bIns="0" rtlCol="0" anchor="t">
            <a:spAutoFit/>
          </a:bodyPr>
          <a:lstStyle/>
          <a:p>
            <a:pPr algn="ctr">
              <a:lnSpc>
                <a:spcPts val="4480"/>
              </a:lnSpc>
            </a:pPr>
            <a:r>
              <a:rPr lang="en-US" sz="3200">
                <a:solidFill>
                  <a:srgbClr val="F9705A"/>
                </a:solidFill>
                <a:cs typeface="Mothanna"/>
              </a:rPr>
              <a:t>تطبيقات تساعد المتضرر من التنمر الإلكتروني</a:t>
            </a:r>
          </a:p>
        </p:txBody>
      </p:sp>
      <p:pic>
        <p:nvPicPr>
          <p:cNvPr id="6" name="Picture 6"/>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1789248" flipH="1">
            <a:off x="-159315" y="223159"/>
            <a:ext cx="2633633" cy="861916"/>
          </a:xfrm>
          <a:prstGeom prst="rect">
            <a:avLst/>
          </a:prstGeom>
        </p:spPr>
      </p:pic>
      <p:pic>
        <p:nvPicPr>
          <p:cNvPr id="7" name="Picture 7"/>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1324339" flipH="1">
            <a:off x="1280660" y="8338099"/>
            <a:ext cx="1305515" cy="1595630"/>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7544467"/>
            <a:ext cx="18288000" cy="2742533"/>
          </a:xfrm>
          <a:prstGeom prst="rect">
            <a:avLst/>
          </a:prstGeom>
          <a:solidFill>
            <a:srgbClr val="EDECED"/>
          </a:solidFill>
        </p:spPr>
      </p:sp>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flipH="1">
            <a:off x="15202738" y="386274"/>
            <a:ext cx="2369626" cy="2369626"/>
          </a:xfrm>
          <a:prstGeom prst="rect">
            <a:avLst/>
          </a:prstGeom>
        </p:spPr>
      </p:pic>
      <p:pic>
        <p:nvPicPr>
          <p:cNvPr id="4" name="Picture 4"/>
          <p:cNvPicPr>
            <a:picLocks noChangeAspect="1"/>
          </p:cNvPicPr>
          <p:nvPr/>
        </p:nvPicPr>
        <p:blipFill>
          <a:blip r:embed="rId4"/>
          <a:srcRect/>
          <a:stretch>
            <a:fillRect/>
          </a:stretch>
        </p:blipFill>
        <p:spPr>
          <a:xfrm>
            <a:off x="3295523" y="1721271"/>
            <a:ext cx="11400496" cy="5302875"/>
          </a:xfrm>
          <a:prstGeom prst="rect">
            <a:avLst/>
          </a:prstGeom>
        </p:spPr>
      </p:pic>
      <p:grpSp>
        <p:nvGrpSpPr>
          <p:cNvPr id="5" name="Group 5"/>
          <p:cNvGrpSpPr/>
          <p:nvPr/>
        </p:nvGrpSpPr>
        <p:grpSpPr>
          <a:xfrm>
            <a:off x="4984327" y="2755900"/>
            <a:ext cx="8319346" cy="2738014"/>
            <a:chOff x="0" y="0"/>
            <a:chExt cx="11092462" cy="3650686"/>
          </a:xfrm>
        </p:grpSpPr>
        <p:sp>
          <p:nvSpPr>
            <p:cNvPr id="6" name="TextBox 6"/>
            <p:cNvSpPr txBox="1"/>
            <p:nvPr/>
          </p:nvSpPr>
          <p:spPr>
            <a:xfrm>
              <a:off x="0" y="461433"/>
              <a:ext cx="11092462" cy="1765300"/>
            </a:xfrm>
            <a:prstGeom prst="rect">
              <a:avLst/>
            </a:prstGeom>
          </p:spPr>
          <p:txBody>
            <a:bodyPr lIns="0" tIns="0" rIns="0" bIns="0" rtlCol="0" anchor="t">
              <a:spAutoFit/>
            </a:bodyPr>
            <a:lstStyle/>
            <a:p>
              <a:pPr algn="ctr">
                <a:lnSpc>
                  <a:spcPts val="10261"/>
                </a:lnSpc>
              </a:pPr>
              <a:r>
                <a:rPr lang="en-US" sz="8551">
                  <a:solidFill>
                    <a:srgbClr val="F75B56"/>
                  </a:solidFill>
                  <a:cs typeface="Mothanna"/>
                </a:rPr>
                <a:t>شكرًا جزيلاً !</a:t>
              </a:r>
            </a:p>
          </p:txBody>
        </p:sp>
        <p:sp>
          <p:nvSpPr>
            <p:cNvPr id="7" name="TextBox 7"/>
            <p:cNvSpPr txBox="1"/>
            <p:nvPr/>
          </p:nvSpPr>
          <p:spPr>
            <a:xfrm>
              <a:off x="302330" y="2962275"/>
              <a:ext cx="10487801" cy="691938"/>
            </a:xfrm>
            <a:prstGeom prst="rect">
              <a:avLst/>
            </a:prstGeom>
          </p:spPr>
          <p:txBody>
            <a:bodyPr lIns="0" tIns="0" rIns="0" bIns="0" rtlCol="0" anchor="t">
              <a:spAutoFit/>
            </a:bodyPr>
            <a:lstStyle/>
            <a:p>
              <a:pPr algn="ctr">
                <a:lnSpc>
                  <a:spcPts val="4160"/>
                </a:lnSpc>
              </a:pPr>
              <a:r>
                <a:rPr lang="en-US" sz="3200">
                  <a:solidFill>
                    <a:srgbClr val="211A15"/>
                  </a:solidFill>
                  <a:cs typeface="Mothanna Bold"/>
                </a:rPr>
                <a:t>لحسن استماعكم</a:t>
              </a:r>
            </a:p>
          </p:txBody>
        </p:sp>
      </p:grpSp>
      <p:pic>
        <p:nvPicPr>
          <p:cNvPr id="8" name="Picture 8"/>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1789248" flipH="1">
            <a:off x="-351603" y="755763"/>
            <a:ext cx="4077460" cy="1334442"/>
          </a:xfrm>
          <a:prstGeom prst="rect">
            <a:avLst/>
          </a:prstGeom>
        </p:spPr>
      </p:pic>
      <p:pic>
        <p:nvPicPr>
          <p:cNvPr id="9" name="Picture 9"/>
          <p:cNvPicPr>
            <a:picLocks noChangeAspect="1"/>
          </p:cNvPicPr>
          <p:nvPr/>
        </p:nvPicPr>
        <p:blipFill>
          <a:blip r:embed="rId7"/>
          <a:srcRect l="3203"/>
          <a:stretch>
            <a:fillRect/>
          </a:stretch>
        </p:blipFill>
        <p:spPr>
          <a:xfrm>
            <a:off x="0" y="5387764"/>
            <a:ext cx="5514706" cy="489923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2040</Words>
  <Application>Microsoft Office PowerPoint</Application>
  <PresentationFormat>مخصص</PresentationFormat>
  <Paragraphs>203</Paragraphs>
  <Slides>22</Slides>
  <Notes>0</Notes>
  <HiddenSlides>0</HiddenSlides>
  <MMClips>0</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22</vt:i4>
      </vt:variant>
    </vt:vector>
  </HeadingPairs>
  <TitlesOfParts>
    <vt:vector size="27" baseType="lpstr">
      <vt:lpstr>Mothanna Bold</vt:lpstr>
      <vt:lpstr>Arial</vt:lpstr>
      <vt:lpstr>Mothanna</vt:lpstr>
      <vt:lpstr>Calibri</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التنمر الالكتروني</dc:title>
  <cp:lastModifiedBy>Aisha Hamad Marzouq Al saad</cp:lastModifiedBy>
  <cp:revision>1</cp:revision>
  <dcterms:created xsi:type="dcterms:W3CDTF">2006-08-16T00:00:00Z</dcterms:created>
  <dcterms:modified xsi:type="dcterms:W3CDTF">2022-11-10T10:32:03Z</dcterms:modified>
  <dc:identifier>DAFRhKSZYkY</dc:identifier>
</cp:coreProperties>
</file>