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5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70" r:id="rId6"/>
    <p:sldId id="260" r:id="rId7"/>
    <p:sldId id="271" r:id="rId8"/>
    <p:sldId id="261" r:id="rId9"/>
    <p:sldId id="272" r:id="rId10"/>
    <p:sldId id="273" r:id="rId11"/>
    <p:sldId id="262" r:id="rId12"/>
    <p:sldId id="275" r:id="rId13"/>
    <p:sldId id="274" r:id="rId14"/>
    <p:sldId id="276" r:id="rId15"/>
    <p:sldId id="264" r:id="rId16"/>
    <p:sldId id="277" r:id="rId17"/>
    <p:sldId id="265" r:id="rId18"/>
    <p:sldId id="263" r:id="rId19"/>
    <p:sldId id="266" r:id="rId20"/>
    <p:sldId id="280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EAEAEA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5C13BD-825B-4E6D-B097-29CB0BBDF29A}" type="datetimeFigureOut">
              <a:rPr lang="en-US" smtClean="0"/>
              <a:t>9/13/2020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1BE2D7-0AD1-4BDE-B9A7-2393EB2CA1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680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1BE2D7-0AD1-4BDE-B9A7-2393EB2CA1B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99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1BE2D7-0AD1-4BDE-B9A7-2393EB2CA1B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576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F9FDA-D0EF-44D6-BF22-3059E97DDAD8}" type="datetime1">
              <a:rPr lang="en-US" smtClean="0"/>
              <a:t>9/13/2020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650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ED720-8CAC-49FF-8719-EC88365CEDD2}" type="datetime1">
              <a:rPr lang="en-US" smtClean="0"/>
              <a:t>9/13/2020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389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FED61-BAF6-46C5-BCD9-07C6B8F79EF8}" type="datetime1">
              <a:rPr lang="en-US" smtClean="0"/>
              <a:t>9/13/2020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062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1CC5D-4F8F-4CC5-80EB-3C8A011C89FC}" type="datetime1">
              <a:rPr lang="en-US" smtClean="0"/>
              <a:t>9/13/2020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742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C9162-6988-4EE2-AE25-AEC448CC8A1A}" type="datetime1">
              <a:rPr lang="en-US" smtClean="0"/>
              <a:t>9/13/2020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856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01D3C-4ACE-4540-85B5-40B34A84B3EC}" type="datetime1">
              <a:rPr lang="en-US" smtClean="0"/>
              <a:t>9/13/2020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415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AA9B5-EABE-444E-AE0C-A27C591F8DAF}" type="datetime1">
              <a:rPr lang="en-US" smtClean="0"/>
              <a:t>9/13/2020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545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A0F61-2046-4E2A-8584-6D634B5534B8}" type="datetime1">
              <a:rPr lang="en-US" smtClean="0"/>
              <a:t>9/13/2020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332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460E4-5C78-4523-9A26-351060FABCA2}" type="datetime1">
              <a:rPr lang="en-US" smtClean="0"/>
              <a:t>9/13/2020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841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8855-FDF8-4F76-BC78-2B996E6A656E}" type="datetime1">
              <a:rPr lang="en-US" smtClean="0"/>
              <a:t>9/13/2020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58300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8855-FDF8-4F76-BC78-2B996E6A656E}" type="datetime1">
              <a:rPr lang="en-US" smtClean="0"/>
              <a:t>9/13/2020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3192887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8855-FDF8-4F76-BC78-2B996E6A656E}" type="datetime1">
              <a:rPr lang="en-US" smtClean="0"/>
              <a:t>9/13/2020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703583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8855-FDF8-4F76-BC78-2B996E6A656E}" type="datetime1">
              <a:rPr lang="en-US" smtClean="0"/>
              <a:t>9/13/2020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8830027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8855-FDF8-4F76-BC78-2B996E6A656E}" type="datetime1">
              <a:rPr lang="en-US" smtClean="0"/>
              <a:t>9/13/2020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911147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FB792-05C5-4127-839A-658A5B597EB2}" type="datetime1">
              <a:rPr lang="en-US" smtClean="0"/>
              <a:t>9/13/2020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8203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4EDA-5ECB-4201-BF33-53190E7C7AAA}" type="datetime1">
              <a:rPr lang="en-US" smtClean="0"/>
              <a:t>9/13/2020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957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68855-FDF8-4F76-BC78-2B996E6A656E}" type="datetime1">
              <a:rPr lang="en-US" smtClean="0"/>
              <a:t>9/13/2020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E41CBCF-8B01-4B85-BE30-3E8D6524AF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842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  <p:sldLayoutId id="2147483817" r:id="rId12"/>
    <p:sldLayoutId id="2147483818" r:id="rId13"/>
    <p:sldLayoutId id="2147483819" r:id="rId14"/>
    <p:sldLayoutId id="2147483820" r:id="rId15"/>
    <p:sldLayoutId id="2147483821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28465" y="2404531"/>
            <a:ext cx="7766936" cy="1646302"/>
          </a:xfrm>
        </p:spPr>
        <p:txBody>
          <a:bodyPr>
            <a:normAutofit fontScale="90000"/>
          </a:bodyPr>
          <a:lstStyle/>
          <a:p>
            <a:pPr rtl="1"/>
            <a:r>
              <a:rPr lang="ar-SA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/>
            </a:r>
            <a:br>
              <a:rPr lang="ar-SA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</a:br>
            <a:r>
              <a:rPr lang="en-US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/>
            </a:r>
            <a:br>
              <a:rPr lang="en-US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</a:br>
            <a:r>
              <a:rPr lang="en-US" dirty="0">
                <a:solidFill>
                  <a:schemeClr val="tx2">
                    <a:lumMod val="50000"/>
                    <a:lumOff val="50000"/>
                  </a:schemeClr>
                </a:solidFill>
              </a:rPr>
              <a:t/>
            </a:r>
            <a:br>
              <a:rPr lang="en-US" dirty="0">
                <a:solidFill>
                  <a:schemeClr val="tx2">
                    <a:lumMod val="50000"/>
                    <a:lumOff val="50000"/>
                  </a:schemeClr>
                </a:solidFill>
              </a:rPr>
            </a:br>
            <a:r>
              <a:rPr lang="en-US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/>
            </a:r>
            <a:br>
              <a:rPr lang="en-US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</a:br>
            <a:r>
              <a:rPr lang="en-US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  </a:t>
            </a:r>
            <a:r>
              <a:rPr lang="ar-SA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قوقل درايف</a:t>
            </a:r>
            <a:br>
              <a:rPr lang="ar-SA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</a:br>
            <a:r>
              <a:rPr lang="en-US" sz="5300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Google Drive</a:t>
            </a:r>
            <a:endParaRPr lang="en-US" sz="5300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1</a:t>
            </a:fld>
            <a:endParaRPr lang="en-US"/>
          </a:p>
        </p:txBody>
      </p:sp>
      <p:sp>
        <p:nvSpPr>
          <p:cNvPr id="5" name="AutoShape 2" descr="2020 Setting up Google Drive Part 2: Managing Shared Drives"/>
          <p:cNvSpPr>
            <a:spLocks noChangeAspect="1" noChangeArrowheads="1"/>
          </p:cNvSpPr>
          <p:nvPr/>
        </p:nvSpPr>
        <p:spPr bwMode="auto">
          <a:xfrm>
            <a:off x="155575" y="-144463"/>
            <a:ext cx="3745780" cy="374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415" y="2536358"/>
            <a:ext cx="302895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8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dirty="0" smtClean="0">
                <a:solidFill>
                  <a:schemeClr val="tx2">
                    <a:lumMod val="50000"/>
                    <a:lumOff val="50000"/>
                  </a:schemeClr>
                </a:solidFill>
              </a:rPr>
              <a:t>محتويات الحقيبة </a:t>
            </a:r>
            <a:endParaRPr lang="en-US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47446"/>
            <a:ext cx="8596668" cy="4493917"/>
          </a:xfrm>
        </p:spPr>
        <p:txBody>
          <a:bodyPr>
            <a:normAutofit fontScale="92500" lnSpcReduction="20000"/>
          </a:bodyPr>
          <a:lstStyle/>
          <a:p>
            <a:pPr algn="r" rtl="1">
              <a:buClr>
                <a:srgbClr val="002060"/>
              </a:buClr>
            </a:pPr>
            <a:r>
              <a:rPr lang="ar-SA" sz="2200" dirty="0" smtClean="0">
                <a:solidFill>
                  <a:schemeClr val="accent6"/>
                </a:solidFill>
              </a:rPr>
              <a:t>ماهية قوقل درايف</a:t>
            </a:r>
          </a:p>
          <a:p>
            <a:pPr algn="r" rtl="1">
              <a:buClr>
                <a:srgbClr val="002060"/>
              </a:buClr>
            </a:pPr>
            <a:r>
              <a:rPr lang="ar-SA" sz="2200" dirty="0" smtClean="0">
                <a:solidFill>
                  <a:schemeClr val="accent6"/>
                </a:solidFill>
              </a:rPr>
              <a:t>الوصول لقوقل درايف</a:t>
            </a:r>
          </a:p>
          <a:p>
            <a:pPr algn="r" rtl="1">
              <a:buClr>
                <a:srgbClr val="002060"/>
              </a:buClr>
            </a:pPr>
            <a:r>
              <a:rPr lang="ar-SA" sz="2200" dirty="0" smtClean="0">
                <a:solidFill>
                  <a:schemeClr val="accent6"/>
                </a:solidFill>
              </a:rPr>
              <a:t>التعامل مع الملفات والمجلدات</a:t>
            </a:r>
          </a:p>
          <a:p>
            <a:pPr lvl="1" algn="r" rtl="1">
              <a:buClr>
                <a:srgbClr val="002060"/>
              </a:buClr>
            </a:pPr>
            <a:r>
              <a:rPr lang="ar-SA" sz="1900" dirty="0" smtClean="0">
                <a:solidFill>
                  <a:schemeClr val="accent6"/>
                </a:solidFill>
              </a:rPr>
              <a:t>التحميل </a:t>
            </a:r>
          </a:p>
          <a:p>
            <a:pPr lvl="1" algn="r" rtl="1">
              <a:buClr>
                <a:srgbClr val="002060"/>
              </a:buClr>
            </a:pPr>
            <a:r>
              <a:rPr lang="ar-SA" sz="1900" dirty="0" smtClean="0">
                <a:solidFill>
                  <a:schemeClr val="accent6"/>
                </a:solidFill>
              </a:rPr>
              <a:t>انشاء مستندات قوقل </a:t>
            </a:r>
          </a:p>
          <a:p>
            <a:pPr lvl="1" algn="r" rtl="1">
              <a:buClr>
                <a:srgbClr val="002060"/>
              </a:buClr>
            </a:pPr>
            <a:r>
              <a:rPr lang="ar-SA" sz="1900" dirty="0" smtClean="0">
                <a:solidFill>
                  <a:schemeClr val="accent6"/>
                </a:solidFill>
              </a:rPr>
              <a:t>مشاركة الملفات </a:t>
            </a:r>
          </a:p>
          <a:p>
            <a:pPr lvl="2" algn="r" rtl="1">
              <a:buClr>
                <a:srgbClr val="002060"/>
              </a:buClr>
            </a:pPr>
            <a:r>
              <a:rPr lang="ar-SA" sz="1700" dirty="0" smtClean="0">
                <a:solidFill>
                  <a:schemeClr val="accent6"/>
                </a:solidFill>
              </a:rPr>
              <a:t>عرض </a:t>
            </a:r>
          </a:p>
          <a:p>
            <a:pPr lvl="2" algn="r" rtl="1">
              <a:buClr>
                <a:srgbClr val="002060"/>
              </a:buClr>
            </a:pPr>
            <a:r>
              <a:rPr lang="ar-SA" sz="1700" dirty="0" smtClean="0">
                <a:solidFill>
                  <a:schemeClr val="accent6"/>
                </a:solidFill>
              </a:rPr>
              <a:t>تعديل </a:t>
            </a:r>
          </a:p>
          <a:p>
            <a:pPr lvl="2" algn="r" rtl="1">
              <a:buClr>
                <a:srgbClr val="002060"/>
              </a:buClr>
            </a:pPr>
            <a:r>
              <a:rPr lang="ar-SA" sz="1700" dirty="0" smtClean="0">
                <a:solidFill>
                  <a:schemeClr val="accent6"/>
                </a:solidFill>
              </a:rPr>
              <a:t>تعليق</a:t>
            </a:r>
          </a:p>
          <a:p>
            <a:pPr algn="r" rtl="1">
              <a:buClr>
                <a:srgbClr val="002060"/>
              </a:buClr>
            </a:pPr>
            <a:r>
              <a:rPr lang="ar-SA" sz="2200" dirty="0" smtClean="0">
                <a:solidFill>
                  <a:schemeClr val="accent6"/>
                </a:solidFill>
              </a:rPr>
              <a:t>ملفات تمت مشاركتها معي </a:t>
            </a:r>
            <a:endParaRPr lang="en-US" sz="2200" dirty="0" smtClean="0">
              <a:solidFill>
                <a:schemeClr val="accent6"/>
              </a:solidFill>
            </a:endParaRPr>
          </a:p>
          <a:p>
            <a:pPr algn="r" rtl="1">
              <a:buClr>
                <a:srgbClr val="002060"/>
              </a:buClr>
            </a:pPr>
            <a:endParaRPr lang="ar-SA" sz="2200" dirty="0" smtClean="0">
              <a:solidFill>
                <a:schemeClr val="accent6"/>
              </a:solidFill>
            </a:endParaRPr>
          </a:p>
          <a:p>
            <a:pPr algn="r" rtl="1">
              <a:buClr>
                <a:srgbClr val="002060"/>
              </a:buClr>
            </a:pPr>
            <a:r>
              <a:rPr lang="ar-SA" sz="2200" dirty="0" smtClean="0">
                <a:solidFill>
                  <a:schemeClr val="accent6"/>
                </a:solidFill>
              </a:rPr>
              <a:t>خصائص إضافية</a:t>
            </a:r>
            <a:endParaRPr lang="ar-SA" sz="2200" dirty="0" smtClean="0">
              <a:solidFill>
                <a:schemeClr val="accent6"/>
              </a:solidFill>
            </a:endParaRPr>
          </a:p>
          <a:p>
            <a:pPr algn="r" rtl="1"/>
            <a:endParaRPr lang="ar-S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14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315" y="485385"/>
            <a:ext cx="8911687" cy="831203"/>
          </a:xfrm>
        </p:spPr>
        <p:txBody>
          <a:bodyPr/>
          <a:lstStyle/>
          <a:p>
            <a:pPr algn="r" rtl="1"/>
            <a:r>
              <a:rPr lang="ar-SA" dirty="0" smtClean="0">
                <a:solidFill>
                  <a:srgbClr val="0070C0"/>
                </a:solidFill>
              </a:rPr>
              <a:t>ماهية قوقل درايف</a:t>
            </a:r>
            <a:endParaRPr lang="ar-SA" dirty="0" smtClean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315" y="1572995"/>
            <a:ext cx="8915400" cy="3777622"/>
          </a:xfrm>
        </p:spPr>
        <p:txBody>
          <a:bodyPr/>
          <a:lstStyle/>
          <a:p>
            <a:pPr algn="r" rtl="1">
              <a:buClrTx/>
            </a:pPr>
            <a:r>
              <a:rPr lang="ar-SA" dirty="0" smtClean="0">
                <a:solidFill>
                  <a:schemeClr val="accent6"/>
                </a:solidFill>
              </a:rPr>
              <a:t>أحد الخدمات التي تقدمها قوقل، وهي خدمة تخزين سحابي على شبكة الإنترنت.</a:t>
            </a:r>
          </a:p>
          <a:p>
            <a:pPr algn="r" rtl="1">
              <a:buClrTx/>
            </a:pPr>
            <a:r>
              <a:rPr lang="ar-SA" dirty="0" smtClean="0">
                <a:solidFill>
                  <a:schemeClr val="accent6"/>
                </a:solidFill>
              </a:rPr>
              <a:t>مساحة التخزين المجانية تصل الى 15 جيجا بايت </a:t>
            </a:r>
          </a:p>
          <a:p>
            <a:pPr algn="r" rtl="1">
              <a:buClrTx/>
            </a:pPr>
            <a:r>
              <a:rPr lang="ar-SA" dirty="0" smtClean="0">
                <a:solidFill>
                  <a:schemeClr val="accent6"/>
                </a:solidFill>
              </a:rPr>
              <a:t>يمكن شراء مساحة إضافية </a:t>
            </a:r>
          </a:p>
          <a:p>
            <a:pPr algn="r" rtl="1">
              <a:buClrTx/>
            </a:pPr>
            <a:r>
              <a:rPr lang="ar-SA" dirty="0" smtClean="0">
                <a:solidFill>
                  <a:schemeClr val="accent6"/>
                </a:solidFill>
              </a:rPr>
              <a:t>تتوفر نسخة للكومبيوتر و نسخ للأجهزة الذكية </a:t>
            </a:r>
            <a:endParaRPr lang="ar-SA" dirty="0" smtClean="0">
              <a:solidFill>
                <a:schemeClr val="accent6"/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3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946477" y="3193366"/>
            <a:ext cx="6734483" cy="3474008"/>
            <a:chOff x="2226637" y="3167590"/>
            <a:chExt cx="6981757" cy="376707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/>
            <a:srcRect l="376" t="4533" r="46" b="22228"/>
            <a:stretch/>
          </p:blipFill>
          <p:spPr>
            <a:xfrm>
              <a:off x="2226637" y="3167590"/>
              <a:ext cx="6981757" cy="376707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5" name="Rectangle 4"/>
            <p:cNvSpPr/>
            <p:nvPr/>
          </p:nvSpPr>
          <p:spPr>
            <a:xfrm>
              <a:off x="8210736" y="6451632"/>
              <a:ext cx="759853" cy="21894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8532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30275"/>
          </a:xfrm>
        </p:spPr>
        <p:txBody>
          <a:bodyPr>
            <a:normAutofit fontScale="90000"/>
          </a:bodyPr>
          <a:lstStyle/>
          <a:p>
            <a:pPr algn="r" rtl="1"/>
            <a:r>
              <a:rPr lang="ar-SA" dirty="0">
                <a:solidFill>
                  <a:srgbClr val="0070C0"/>
                </a:solidFill>
              </a:rPr>
              <a:t>الوصول لقوقل درايف</a:t>
            </a:r>
            <a:r>
              <a:rPr lang="ar-SA" dirty="0" smtClean="0"/>
              <a:t/>
            </a:r>
            <a:br>
              <a:rPr lang="ar-SA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يمكن الوصول لقوقل درايف على الكومبيوتر </a:t>
            </a:r>
          </a:p>
          <a:p>
            <a:pPr lvl="1"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 </a:t>
            </a:r>
            <a:r>
              <a:rPr lang="en-US" dirty="0" smtClean="0">
                <a:solidFill>
                  <a:schemeClr val="accent6"/>
                </a:solidFill>
              </a:rPr>
              <a:t>drive.google.com</a:t>
            </a:r>
          </a:p>
          <a:p>
            <a:pPr lvl="1"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 ضمن حزمة الطبيقات في صفحة قوقل أوايميل جيميل</a:t>
            </a:r>
          </a:p>
          <a:p>
            <a:pPr lvl="1"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 تحميل نسخة قوقل درايف لسطح المكتب  </a:t>
            </a:r>
          </a:p>
          <a:p>
            <a:pPr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على الأجهزة المحمولة </a:t>
            </a:r>
          </a:p>
          <a:p>
            <a:pPr lvl="1"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متاجر التطبيقات </a:t>
            </a:r>
          </a:p>
          <a:p>
            <a:pPr lvl="2" algn="r" rtl="1">
              <a:buClrTx/>
              <a:buFont typeface="Wingdings" panose="05000000000000000000" pitchFamily="2" charset="2"/>
              <a:buChar char="§"/>
            </a:pPr>
            <a:r>
              <a:rPr lang="en-US" dirty="0" err="1" smtClean="0">
                <a:solidFill>
                  <a:schemeClr val="accent6"/>
                </a:solidFill>
              </a:rPr>
              <a:t>Iphone</a:t>
            </a:r>
            <a:r>
              <a:rPr lang="en-US" dirty="0" smtClean="0">
                <a:solidFill>
                  <a:schemeClr val="accent6"/>
                </a:solidFill>
              </a:rPr>
              <a:t>-iPad   </a:t>
            </a:r>
            <a:r>
              <a:rPr lang="en-US" dirty="0" err="1" smtClean="0">
                <a:solidFill>
                  <a:schemeClr val="accent6"/>
                </a:solidFill>
              </a:rPr>
              <a:t>Appstore</a:t>
            </a:r>
            <a:endParaRPr lang="en-US" dirty="0" smtClean="0">
              <a:solidFill>
                <a:schemeClr val="accent6"/>
              </a:solidFill>
            </a:endParaRPr>
          </a:p>
          <a:p>
            <a:pPr lvl="2" algn="r" rtl="1">
              <a:buClrTx/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chemeClr val="accent6"/>
                </a:solidFill>
              </a:rPr>
              <a:t>Android     Google play</a:t>
            </a:r>
            <a:endParaRPr lang="ar-SA" dirty="0" smtClean="0">
              <a:solidFill>
                <a:schemeClr val="accent6"/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4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70753" t="13663" r="82" b="16996"/>
          <a:stretch/>
        </p:blipFill>
        <p:spPr>
          <a:xfrm>
            <a:off x="406625" y="1905000"/>
            <a:ext cx="3328248" cy="421379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62676" y="1905000"/>
            <a:ext cx="399245" cy="4775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570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39372"/>
          </a:xfrm>
        </p:spPr>
        <p:txBody>
          <a:bodyPr>
            <a:normAutofit/>
          </a:bodyPr>
          <a:lstStyle/>
          <a:p>
            <a:pPr algn="r" rtl="1"/>
            <a:r>
              <a:rPr lang="ar-SA" sz="3200" dirty="0">
                <a:solidFill>
                  <a:srgbClr val="0070C0"/>
                </a:solidFill>
              </a:rPr>
              <a:t>التعامل مع الملفات والمجلدات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0214" y="1626017"/>
            <a:ext cx="8596668" cy="3880773"/>
          </a:xfrm>
        </p:spPr>
        <p:txBody>
          <a:bodyPr>
            <a:normAutofit/>
          </a:bodyPr>
          <a:lstStyle/>
          <a:p>
            <a:pPr algn="r" rtl="1">
              <a:buClrTx/>
            </a:pPr>
            <a:r>
              <a:rPr lang="ar-SA" sz="2000" dirty="0" smtClean="0">
                <a:solidFill>
                  <a:schemeClr val="accent6"/>
                </a:solidFill>
              </a:rPr>
              <a:t>تحميل </a:t>
            </a:r>
          </a:p>
          <a:p>
            <a:pPr algn="r" rtl="1">
              <a:buClrTx/>
            </a:pPr>
            <a:r>
              <a:rPr lang="ar-SA" sz="2000" dirty="0" smtClean="0">
                <a:solidFill>
                  <a:schemeClr val="accent6"/>
                </a:solidFill>
              </a:rPr>
              <a:t>انشاء </a:t>
            </a:r>
          </a:p>
          <a:p>
            <a:pPr algn="r" rtl="1">
              <a:buClrTx/>
            </a:pPr>
            <a:r>
              <a:rPr lang="ar-SA" sz="2000" dirty="0" smtClean="0">
                <a:solidFill>
                  <a:schemeClr val="accent6"/>
                </a:solidFill>
              </a:rPr>
              <a:t>مشاركة </a:t>
            </a:r>
            <a:endParaRPr lang="en-US" sz="2000" dirty="0">
              <a:solidFill>
                <a:schemeClr val="accent6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5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76" t="4533" r="46" b="22228"/>
          <a:stretch/>
        </p:blipFill>
        <p:spPr>
          <a:xfrm>
            <a:off x="578860" y="2274292"/>
            <a:ext cx="6981757" cy="37670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7721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>
                <a:solidFill>
                  <a:srgbClr val="0070C0"/>
                </a:solidFill>
              </a:rPr>
              <a:t>التعامل مع الملفات </a:t>
            </a:r>
            <a:r>
              <a:rPr lang="ar-SA" dirty="0" smtClean="0">
                <a:solidFill>
                  <a:srgbClr val="0070C0"/>
                </a:solidFill>
              </a:rPr>
              <a:t>والمجلدات – تحميل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8498" y="1874904"/>
            <a:ext cx="8915400" cy="3777622"/>
          </a:xfrm>
        </p:spPr>
        <p:txBody>
          <a:bodyPr>
            <a:normAutofit lnSpcReduction="10000"/>
          </a:bodyPr>
          <a:lstStyle/>
          <a:p>
            <a:pPr algn="r" rtl="1">
              <a:buClrTx/>
            </a:pPr>
            <a:r>
              <a:rPr lang="ar-SA" dirty="0" smtClean="0">
                <a:solidFill>
                  <a:schemeClr val="accent6"/>
                </a:solidFill>
              </a:rPr>
              <a:t>يمكن تحميل كافة المستندات من ضمنها ملفات</a:t>
            </a:r>
          </a:p>
          <a:p>
            <a:pPr marL="0" indent="0" algn="r" rtl="1">
              <a:buClrTx/>
              <a:buNone/>
            </a:pPr>
            <a:r>
              <a:rPr lang="ar-SA" dirty="0" smtClean="0">
                <a:solidFill>
                  <a:schemeClr val="accent6"/>
                </a:solidFill>
              </a:rPr>
              <a:t> </a:t>
            </a:r>
            <a:r>
              <a:rPr lang="en-US" dirty="0" smtClean="0">
                <a:solidFill>
                  <a:schemeClr val="accent6"/>
                </a:solidFill>
              </a:rPr>
              <a:t>(Office)</a:t>
            </a:r>
            <a:r>
              <a:rPr lang="ar-SA" dirty="0" smtClean="0">
                <a:solidFill>
                  <a:schemeClr val="accent6"/>
                </a:solidFill>
              </a:rPr>
              <a:t> والصور وملفات الصوت والفديو</a:t>
            </a:r>
            <a:endParaRPr lang="en-US" dirty="0" smtClean="0">
              <a:solidFill>
                <a:schemeClr val="accent6"/>
              </a:solidFill>
            </a:endParaRPr>
          </a:p>
          <a:p>
            <a:pPr algn="r" rtl="1">
              <a:buClrTx/>
            </a:pPr>
            <a:r>
              <a:rPr lang="ar-SA" dirty="0" smtClean="0">
                <a:solidFill>
                  <a:schemeClr val="accent6"/>
                </a:solidFill>
              </a:rPr>
              <a:t>جديد </a:t>
            </a:r>
          </a:p>
          <a:p>
            <a:pPr lvl="1" algn="r" rtl="1">
              <a:buClrTx/>
            </a:pPr>
            <a:r>
              <a:rPr lang="ar-SA" dirty="0" smtClean="0">
                <a:solidFill>
                  <a:schemeClr val="accent6"/>
                </a:solidFill>
              </a:rPr>
              <a:t>تحميل ملف </a:t>
            </a:r>
          </a:p>
          <a:p>
            <a:pPr lvl="1" algn="r" rtl="1">
              <a:buClrTx/>
            </a:pPr>
            <a:r>
              <a:rPr lang="ar-SA" dirty="0" smtClean="0">
                <a:solidFill>
                  <a:schemeClr val="accent6"/>
                </a:solidFill>
              </a:rPr>
              <a:t>تحميل مجلد</a:t>
            </a:r>
          </a:p>
          <a:p>
            <a:pPr lvl="1" algn="r" rtl="1">
              <a:buClrTx/>
            </a:pPr>
            <a:endParaRPr lang="ar-SA" dirty="0" smtClean="0">
              <a:solidFill>
                <a:schemeClr val="accent6"/>
              </a:solidFill>
            </a:endParaRPr>
          </a:p>
          <a:p>
            <a:pPr algn="r" rtl="1">
              <a:buClrTx/>
            </a:pPr>
            <a:endParaRPr lang="ar-SA" dirty="0" smtClean="0">
              <a:solidFill>
                <a:schemeClr val="accent6"/>
              </a:solidFill>
            </a:endParaRPr>
          </a:p>
          <a:p>
            <a:pPr algn="r" rtl="1">
              <a:buClrTx/>
            </a:pPr>
            <a:endParaRPr lang="ar-SA" dirty="0">
              <a:solidFill>
                <a:schemeClr val="accent6"/>
              </a:solidFill>
            </a:endParaRPr>
          </a:p>
          <a:p>
            <a:pPr algn="r" rtl="1">
              <a:buClrTx/>
            </a:pPr>
            <a:endParaRPr lang="ar-SA" dirty="0" smtClean="0">
              <a:solidFill>
                <a:schemeClr val="accent6"/>
              </a:solidFill>
            </a:endParaRPr>
          </a:p>
          <a:p>
            <a:pPr algn="r" rtl="1">
              <a:buClrTx/>
            </a:pPr>
            <a:r>
              <a:rPr lang="ar-SA" dirty="0" smtClean="0">
                <a:solidFill>
                  <a:schemeClr val="accent6"/>
                </a:solidFill>
              </a:rPr>
              <a:t>السحب والإفلات </a:t>
            </a:r>
          </a:p>
          <a:p>
            <a:pPr marL="0" indent="0" algn="r" rtl="1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6</a:t>
            </a:fld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811822" y="1394636"/>
            <a:ext cx="4569367" cy="2691685"/>
            <a:chOff x="2292440" y="2587721"/>
            <a:chExt cx="4103694" cy="399150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/>
            <a:srcRect l="60361" t="4756" r="181" b="26981"/>
            <a:stretch/>
          </p:blipFill>
          <p:spPr>
            <a:xfrm>
              <a:off x="2292440" y="2587721"/>
              <a:ext cx="4103694" cy="399150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6" name="Rectangle 5"/>
            <p:cNvSpPr/>
            <p:nvPr/>
          </p:nvSpPr>
          <p:spPr>
            <a:xfrm>
              <a:off x="4468969" y="3889419"/>
              <a:ext cx="1738648" cy="283336"/>
            </a:xfrm>
            <a:prstGeom prst="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4468969" y="4145294"/>
              <a:ext cx="1738648" cy="283336"/>
            </a:xfrm>
            <a:prstGeom prst="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685" b="28411"/>
          <a:stretch/>
        </p:blipFill>
        <p:spPr>
          <a:xfrm>
            <a:off x="1188498" y="4009284"/>
            <a:ext cx="5485992" cy="3137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1605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/>
          <a:srcRect l="4434" t="8055" r="-449" b="19410"/>
          <a:stretch/>
        </p:blipFill>
        <p:spPr>
          <a:xfrm>
            <a:off x="677334" y="1606460"/>
            <a:ext cx="9198186" cy="454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56845"/>
          </a:xfrm>
        </p:spPr>
        <p:txBody>
          <a:bodyPr/>
          <a:lstStyle/>
          <a:p>
            <a:pPr algn="r" rtl="1"/>
            <a:r>
              <a:rPr lang="ar-SA" dirty="0">
                <a:solidFill>
                  <a:srgbClr val="0070C0"/>
                </a:solidFill>
              </a:rPr>
              <a:t>التعامل مع الملفات والمجلدات – تحميل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7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34540" y="5900758"/>
            <a:ext cx="3941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dirty="0" smtClean="0">
                <a:solidFill>
                  <a:srgbClr val="FF0000"/>
                </a:solidFill>
              </a:rPr>
              <a:t>هكذا تبدو صفحة قوقل درايف بعد تحميل ملفاتك ومجلداتك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36962" y="3092167"/>
            <a:ext cx="40975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600" dirty="0" smtClean="0">
                <a:solidFill>
                  <a:srgbClr val="FF0000"/>
                </a:solidFill>
              </a:rPr>
              <a:t>عند تحميل مجلد سوف تتحمل كافة الملفات به</a:t>
            </a:r>
            <a:endParaRPr 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33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27201" t="21093" r="8362" b="26277"/>
          <a:stretch/>
        </p:blipFill>
        <p:spPr>
          <a:xfrm>
            <a:off x="1719798" y="4554716"/>
            <a:ext cx="4682018" cy="2149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>
                <a:solidFill>
                  <a:srgbClr val="0070C0"/>
                </a:solidFill>
              </a:rPr>
              <a:t>التعامل مع الملفات والمجلدات – </a:t>
            </a:r>
            <a:r>
              <a:rPr lang="ar-SA" dirty="0" smtClean="0">
                <a:solidFill>
                  <a:srgbClr val="0070C0"/>
                </a:solidFill>
              </a:rPr>
              <a:t>إنشاء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ClrTx/>
            </a:pPr>
            <a:r>
              <a:rPr lang="ar-SA" dirty="0" smtClean="0">
                <a:solidFill>
                  <a:schemeClr val="accent6"/>
                </a:solidFill>
              </a:rPr>
              <a:t>انشاء مجلد جديد </a:t>
            </a:r>
          </a:p>
          <a:p>
            <a:pPr lvl="1" algn="r" rtl="1">
              <a:buClrTx/>
            </a:pPr>
            <a:r>
              <a:rPr lang="ar-SA" dirty="0" smtClean="0">
                <a:solidFill>
                  <a:schemeClr val="accent6"/>
                </a:solidFill>
              </a:rPr>
              <a:t>جديد – مجلد – تسمية المجلد - انشاء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8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1267280" y="1484934"/>
            <a:ext cx="3062185" cy="3258729"/>
            <a:chOff x="1311579" y="1815547"/>
            <a:chExt cx="4068804" cy="41336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/>
            <a:srcRect l="68378" t="7531" r="351" b="35961"/>
            <a:stretch/>
          </p:blipFill>
          <p:spPr>
            <a:xfrm>
              <a:off x="1311579" y="1815547"/>
              <a:ext cx="4068804" cy="413369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6" name="Rectangle 5"/>
            <p:cNvSpPr/>
            <p:nvPr/>
          </p:nvSpPr>
          <p:spPr>
            <a:xfrm>
              <a:off x="2589212" y="2717442"/>
              <a:ext cx="2497943" cy="450761"/>
            </a:xfrm>
            <a:prstGeom prst="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917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>
                <a:solidFill>
                  <a:srgbClr val="0070C0"/>
                </a:solidFill>
              </a:rPr>
              <a:t>التعامل مع الملفات والمجلدات – إنشاء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2206" y="1906564"/>
            <a:ext cx="8596668" cy="3880773"/>
          </a:xfrm>
        </p:spPr>
        <p:txBody>
          <a:bodyPr/>
          <a:lstStyle/>
          <a:p>
            <a:pPr algn="r" rtl="1">
              <a:buClrTx/>
              <a:buFont typeface="Wingdings" panose="05000000000000000000" pitchFamily="2" charset="2"/>
              <a:buChar char="§"/>
            </a:pPr>
            <a:r>
              <a:rPr lang="ar-SA" sz="2000" dirty="0" smtClean="0">
                <a:solidFill>
                  <a:schemeClr val="accent6"/>
                </a:solidFill>
              </a:rPr>
              <a:t>إنشاء مستندات </a:t>
            </a:r>
            <a:r>
              <a:rPr lang="ar-SA" sz="2000" dirty="0">
                <a:solidFill>
                  <a:schemeClr val="accent6"/>
                </a:solidFill>
              </a:rPr>
              <a:t>قوقل </a:t>
            </a:r>
          </a:p>
          <a:p>
            <a:pPr algn="r" rtl="1">
              <a:buClrTx/>
              <a:buFont typeface="Wingdings" panose="05000000000000000000" pitchFamily="2" charset="2"/>
              <a:buChar char="§"/>
            </a:pPr>
            <a:r>
              <a:rPr lang="ar-SA" sz="2000" dirty="0">
                <a:solidFill>
                  <a:schemeClr val="accent6"/>
                </a:solidFill>
              </a:rPr>
              <a:t>( تظر في علامة تبويب جديدة)</a:t>
            </a:r>
          </a:p>
          <a:p>
            <a:pPr lvl="1" algn="r" rtl="1">
              <a:buClrTx/>
              <a:buFont typeface="Wingdings" panose="05000000000000000000" pitchFamily="2" charset="2"/>
              <a:buChar char="§"/>
            </a:pPr>
            <a:r>
              <a:rPr lang="ar-SA" sz="1800" dirty="0">
                <a:solidFill>
                  <a:schemeClr val="accent6"/>
                </a:solidFill>
              </a:rPr>
              <a:t>جديد </a:t>
            </a:r>
          </a:p>
          <a:p>
            <a:pPr lvl="2" algn="r" rtl="1">
              <a:buClrTx/>
              <a:buFont typeface="Wingdings" panose="05000000000000000000" pitchFamily="2" charset="2"/>
              <a:buChar char="§"/>
            </a:pPr>
            <a:r>
              <a:rPr lang="ar-SA" sz="1600" dirty="0">
                <a:solidFill>
                  <a:schemeClr val="accent6"/>
                </a:solidFill>
              </a:rPr>
              <a:t>مستند - سهل الإستخدام ومشابه لمايكروسوفت وورد</a:t>
            </a:r>
          </a:p>
          <a:p>
            <a:pPr lvl="3" algn="r" rtl="1">
              <a:buClrTx/>
              <a:buFont typeface="Wingdings" panose="05000000000000000000" pitchFamily="2" charset="2"/>
              <a:buChar char="§"/>
            </a:pPr>
            <a:r>
              <a:rPr lang="ar-SA" sz="1400" dirty="0">
                <a:solidFill>
                  <a:schemeClr val="accent6"/>
                </a:solidFill>
              </a:rPr>
              <a:t>تعديل الأسم </a:t>
            </a:r>
          </a:p>
          <a:p>
            <a:pPr lvl="3" algn="r" rtl="1">
              <a:buClrTx/>
              <a:buFont typeface="Wingdings" panose="05000000000000000000" pitchFamily="2" charset="2"/>
              <a:buChar char="§"/>
            </a:pPr>
            <a:r>
              <a:rPr lang="ar-SA" sz="1400" dirty="0">
                <a:solidFill>
                  <a:schemeClr val="accent6"/>
                </a:solidFill>
              </a:rPr>
              <a:t>تحرير </a:t>
            </a:r>
          </a:p>
          <a:p>
            <a:pPr lvl="3" algn="r" rtl="1">
              <a:buClrTx/>
              <a:buFont typeface="Wingdings" panose="05000000000000000000" pitchFamily="2" charset="2"/>
              <a:buChar char="§"/>
            </a:pPr>
            <a:r>
              <a:rPr lang="ar-SA" sz="1400" dirty="0" smtClean="0">
                <a:solidFill>
                  <a:schemeClr val="accent6"/>
                </a:solidFill>
              </a:rPr>
              <a:t>إغلاق – </a:t>
            </a:r>
            <a:r>
              <a:rPr lang="ar-SA" sz="1400" dirty="0">
                <a:solidFill>
                  <a:schemeClr val="accent6"/>
                </a:solidFill>
              </a:rPr>
              <a:t>يحفظ تلقائيا في السحابة</a:t>
            </a:r>
          </a:p>
          <a:p>
            <a:pPr lvl="2" algn="r" rtl="1">
              <a:buClrTx/>
              <a:buFont typeface="Wingdings" panose="05000000000000000000" pitchFamily="2" charset="2"/>
              <a:buChar char="§"/>
            </a:pPr>
            <a:r>
              <a:rPr lang="ar-SA" sz="1600" dirty="0" smtClean="0">
                <a:solidFill>
                  <a:schemeClr val="accent6"/>
                </a:solidFill>
              </a:rPr>
              <a:t>جداول بيانات </a:t>
            </a:r>
            <a:endParaRPr lang="ar-SA" sz="1600" dirty="0">
              <a:solidFill>
                <a:schemeClr val="accent6"/>
              </a:solidFill>
            </a:endParaRPr>
          </a:p>
          <a:p>
            <a:pPr lvl="2" algn="r" rtl="1">
              <a:buClrTx/>
              <a:buFont typeface="Wingdings" panose="05000000000000000000" pitchFamily="2" charset="2"/>
              <a:buChar char="§"/>
            </a:pPr>
            <a:r>
              <a:rPr lang="ar-SA" sz="1600" dirty="0" smtClean="0">
                <a:solidFill>
                  <a:schemeClr val="accent6"/>
                </a:solidFill>
              </a:rPr>
              <a:t>عروض تقديمية</a:t>
            </a:r>
            <a:endParaRPr lang="ar-SA" sz="1600" dirty="0">
              <a:solidFill>
                <a:schemeClr val="accent6"/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9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1118611" y="2311438"/>
            <a:ext cx="4017903" cy="3602912"/>
            <a:chOff x="1596912" y="2308310"/>
            <a:chExt cx="4017903" cy="360291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/>
            <a:srcRect l="58579" t="6748" r="642" b="28213"/>
            <a:stretch/>
          </p:blipFill>
          <p:spPr>
            <a:xfrm>
              <a:off x="1596912" y="2308310"/>
              <a:ext cx="4017903" cy="360291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6" name="Rectangle 5"/>
            <p:cNvSpPr/>
            <p:nvPr/>
          </p:nvSpPr>
          <p:spPr>
            <a:xfrm>
              <a:off x="3863662" y="4022411"/>
              <a:ext cx="1648496" cy="961713"/>
            </a:xfrm>
            <a:prstGeom prst="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959995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>
                <a:solidFill>
                  <a:srgbClr val="0070C0"/>
                </a:solidFill>
              </a:rPr>
              <a:t>التعامل مع الملفات والمجلدات – إنشاء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7811" y="1519311"/>
            <a:ext cx="8915400" cy="4522051"/>
          </a:xfrm>
        </p:spPr>
        <p:txBody>
          <a:bodyPr/>
          <a:lstStyle/>
          <a:p>
            <a:pPr algn="r" rtl="1">
              <a:buClrTx/>
              <a:buFont typeface="Wingdings" panose="05000000000000000000" pitchFamily="2" charset="2"/>
              <a:buChar char="§"/>
            </a:pPr>
            <a:r>
              <a:rPr lang="ar-SA" sz="2000" dirty="0">
                <a:solidFill>
                  <a:schemeClr val="accent6"/>
                </a:solidFill>
              </a:rPr>
              <a:t>إنشاء مستندات قوقل </a:t>
            </a:r>
          </a:p>
          <a:p>
            <a:pPr marL="0" indent="0" algn="r" rtl="1">
              <a:buClrTx/>
              <a:buNone/>
            </a:pPr>
            <a:r>
              <a:rPr lang="ar-SA" sz="2000" dirty="0">
                <a:solidFill>
                  <a:schemeClr val="accent6"/>
                </a:solidFill>
              </a:rPr>
              <a:t>( تظر في علامة تبويب جديدة)</a:t>
            </a:r>
          </a:p>
          <a:p>
            <a:pPr lvl="1" algn="r" rtl="1">
              <a:buClrTx/>
              <a:buFont typeface="Wingdings" panose="05000000000000000000" pitchFamily="2" charset="2"/>
              <a:buChar char="§"/>
            </a:pPr>
            <a:r>
              <a:rPr lang="ar-SA" sz="1800" dirty="0">
                <a:solidFill>
                  <a:schemeClr val="accent6"/>
                </a:solidFill>
              </a:rPr>
              <a:t>جديد </a:t>
            </a:r>
          </a:p>
          <a:p>
            <a:pPr lvl="2" algn="r" rtl="1">
              <a:buClrTx/>
              <a:buFont typeface="Wingdings" panose="05000000000000000000" pitchFamily="2" charset="2"/>
              <a:buChar char="§"/>
            </a:pPr>
            <a:r>
              <a:rPr lang="ar-SA" sz="1600" dirty="0">
                <a:solidFill>
                  <a:schemeClr val="accent6"/>
                </a:solidFill>
              </a:rPr>
              <a:t>مستند </a:t>
            </a:r>
            <a:endParaRPr lang="ar-SA" sz="1600" dirty="0" smtClean="0">
              <a:solidFill>
                <a:schemeClr val="accent6"/>
              </a:solidFill>
            </a:endParaRPr>
          </a:p>
          <a:p>
            <a:pPr lvl="3" algn="r" rtl="1">
              <a:buClrTx/>
              <a:buFont typeface="Wingdings" panose="05000000000000000000" pitchFamily="2" charset="2"/>
              <a:buChar char="§"/>
            </a:pPr>
            <a:r>
              <a:rPr lang="ar-SA" sz="1400" dirty="0" smtClean="0">
                <a:solidFill>
                  <a:schemeClr val="accent6"/>
                </a:solidFill>
              </a:rPr>
              <a:t>تعديل </a:t>
            </a:r>
            <a:r>
              <a:rPr lang="ar-SA" sz="1400" dirty="0">
                <a:solidFill>
                  <a:schemeClr val="accent6"/>
                </a:solidFill>
              </a:rPr>
              <a:t>الأسم </a:t>
            </a:r>
          </a:p>
          <a:p>
            <a:pPr lvl="3" algn="r" rtl="1">
              <a:buClrTx/>
              <a:buFont typeface="Wingdings" panose="05000000000000000000" pitchFamily="2" charset="2"/>
              <a:buChar char="§"/>
            </a:pPr>
            <a:r>
              <a:rPr lang="ar-SA" sz="1400" dirty="0">
                <a:solidFill>
                  <a:schemeClr val="accent6"/>
                </a:solidFill>
              </a:rPr>
              <a:t>تحرير </a:t>
            </a:r>
          </a:p>
          <a:p>
            <a:pPr lvl="3" algn="r" rtl="1">
              <a:buClrTx/>
              <a:buFont typeface="Wingdings" panose="05000000000000000000" pitchFamily="2" charset="2"/>
              <a:buChar char="§"/>
            </a:pPr>
            <a:r>
              <a:rPr lang="ar-SA" sz="1400" dirty="0">
                <a:solidFill>
                  <a:schemeClr val="accent6"/>
                </a:solidFill>
              </a:rPr>
              <a:t>إغلاق – يحفظ تلقائيا في السحابة</a:t>
            </a:r>
          </a:p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10</a:t>
            </a:fld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" r="11114"/>
          <a:stretch/>
        </p:blipFill>
        <p:spPr>
          <a:xfrm>
            <a:off x="155152" y="1154186"/>
            <a:ext cx="6641401" cy="434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06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31936"/>
            <a:ext cx="8596668" cy="1320800"/>
          </a:xfrm>
        </p:spPr>
        <p:txBody>
          <a:bodyPr/>
          <a:lstStyle/>
          <a:p>
            <a:pPr algn="r"/>
            <a:r>
              <a:rPr lang="ar-SA" dirty="0">
                <a:solidFill>
                  <a:srgbClr val="0070C0"/>
                </a:solidFill>
              </a:rPr>
              <a:t>التعامل مع الملفات والمجلدات – </a:t>
            </a:r>
            <a:r>
              <a:rPr lang="ar-SA" dirty="0" smtClean="0">
                <a:solidFill>
                  <a:srgbClr val="0070C0"/>
                </a:solidFill>
              </a:rPr>
              <a:t>مشاركة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3720" y="1621132"/>
            <a:ext cx="8915400" cy="3777622"/>
          </a:xfrm>
        </p:spPr>
        <p:txBody>
          <a:bodyPr>
            <a:normAutofit/>
          </a:bodyPr>
          <a:lstStyle/>
          <a:p>
            <a:pPr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بإمكانك مشاركة ملف او مجلد بعدة ملفات والسماح </a:t>
            </a:r>
          </a:p>
          <a:p>
            <a:pPr marL="0" indent="0" algn="r" rtl="1">
              <a:buClrTx/>
              <a:buNone/>
            </a:pPr>
            <a:r>
              <a:rPr lang="ar-SA" dirty="0" smtClean="0">
                <a:solidFill>
                  <a:schemeClr val="accent6"/>
                </a:solidFill>
              </a:rPr>
              <a:t>بالتعديل عليه من قبل من تشاركهم.</a:t>
            </a:r>
          </a:p>
          <a:p>
            <a:pPr algn="r" rtl="1">
              <a:buClrTx/>
              <a:buFont typeface="Wingdings" panose="05000000000000000000" pitchFamily="2" charset="2"/>
              <a:buChar char="§"/>
            </a:pPr>
            <a:endParaRPr lang="ar-SA" dirty="0" smtClean="0">
              <a:solidFill>
                <a:schemeClr val="accent6"/>
              </a:solidFill>
            </a:endParaRPr>
          </a:p>
          <a:p>
            <a:pPr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إرسال دعوة </a:t>
            </a:r>
          </a:p>
          <a:p>
            <a:pPr lvl="1"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تحديد الملف أو المجلد </a:t>
            </a:r>
          </a:p>
          <a:p>
            <a:pPr lvl="1"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اختيار مشاركة </a:t>
            </a:r>
          </a:p>
          <a:p>
            <a:pPr marL="457200" lvl="1" indent="0" algn="r" rtl="1">
              <a:buClrTx/>
              <a:buNone/>
            </a:pPr>
            <a:r>
              <a:rPr lang="ar-SA" dirty="0" smtClean="0">
                <a:solidFill>
                  <a:schemeClr val="accent6"/>
                </a:solidFill>
              </a:rPr>
              <a:t>( إما بـ ايقونة مشاركة – بالزر الأيمن ثم مشاركة)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11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310760" y="1086862"/>
            <a:ext cx="5340954" cy="3013656"/>
            <a:chOff x="531812" y="2373916"/>
            <a:chExt cx="5991988" cy="3013656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/>
            <a:srcRect l="-514" t="10872" r="343" b="21347"/>
            <a:stretch/>
          </p:blipFill>
          <p:spPr>
            <a:xfrm>
              <a:off x="531812" y="2373916"/>
              <a:ext cx="5991988" cy="301365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6" name="Rectangle 5"/>
            <p:cNvSpPr/>
            <p:nvPr/>
          </p:nvSpPr>
          <p:spPr>
            <a:xfrm>
              <a:off x="1712889" y="2627289"/>
              <a:ext cx="296214" cy="425003"/>
            </a:xfrm>
            <a:prstGeom prst="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4327300" y="3296990"/>
              <a:ext cx="1081825" cy="309093"/>
            </a:xfrm>
            <a:prstGeom prst="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214681" y="4071590"/>
            <a:ext cx="3936868" cy="3363594"/>
            <a:chOff x="2797150" y="3980051"/>
            <a:chExt cx="3567449" cy="336359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3"/>
            <a:srcRect l="36208" t="16681" r="15290" b="1980"/>
            <a:stretch/>
          </p:blipFill>
          <p:spPr>
            <a:xfrm>
              <a:off x="2797150" y="3980051"/>
              <a:ext cx="3567449" cy="3363594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3464417" y="5023743"/>
              <a:ext cx="1700011" cy="123513"/>
            </a:xfrm>
            <a:prstGeom prst="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7935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dirty="0">
                <a:solidFill>
                  <a:srgbClr val="0070C0"/>
                </a:solidFill>
              </a:rPr>
              <a:t>التعامل مع الملفات والمجلدات – مشاركة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21031" y="2026185"/>
            <a:ext cx="8915400" cy="3777622"/>
          </a:xfrm>
        </p:spPr>
        <p:txBody>
          <a:bodyPr/>
          <a:lstStyle/>
          <a:p>
            <a:pPr algn="r" rtl="1">
              <a:buClrTx/>
              <a:buFont typeface="Wingdings" panose="05000000000000000000" pitchFamily="2" charset="2"/>
              <a:buChar char="§"/>
            </a:pPr>
            <a:r>
              <a:rPr lang="ar-SA" dirty="0">
                <a:solidFill>
                  <a:schemeClr val="accent6"/>
                </a:solidFill>
              </a:rPr>
              <a:t>ارسال دعوة </a:t>
            </a:r>
          </a:p>
          <a:p>
            <a:pPr lvl="1" algn="r" rtl="1">
              <a:buClrTx/>
              <a:buFont typeface="Wingdings" panose="05000000000000000000" pitchFamily="2" charset="2"/>
              <a:buChar char="§"/>
            </a:pPr>
            <a:r>
              <a:rPr lang="ar-SA" dirty="0">
                <a:solidFill>
                  <a:schemeClr val="accent6"/>
                </a:solidFill>
              </a:rPr>
              <a:t>تحديد الملف أو المجلد </a:t>
            </a:r>
          </a:p>
          <a:p>
            <a:pPr lvl="1" algn="r" rtl="1">
              <a:buClrTx/>
              <a:buFont typeface="Wingdings" panose="05000000000000000000" pitchFamily="2" charset="2"/>
              <a:buChar char="§"/>
            </a:pPr>
            <a:r>
              <a:rPr lang="ar-SA" dirty="0">
                <a:solidFill>
                  <a:schemeClr val="accent6"/>
                </a:solidFill>
              </a:rPr>
              <a:t>اختيار مشاركة </a:t>
            </a:r>
            <a:endParaRPr lang="en-US" dirty="0" smtClean="0">
              <a:solidFill>
                <a:schemeClr val="accent6"/>
              </a:solidFill>
            </a:endParaRPr>
          </a:p>
          <a:p>
            <a:pPr marL="457200" lvl="1" indent="0" algn="r" rtl="1">
              <a:buClrTx/>
              <a:buNone/>
            </a:pPr>
            <a:r>
              <a:rPr lang="ar-SA" dirty="0" smtClean="0">
                <a:solidFill>
                  <a:schemeClr val="accent6"/>
                </a:solidFill>
              </a:rPr>
              <a:t>( </a:t>
            </a:r>
            <a:r>
              <a:rPr lang="ar-SA" dirty="0">
                <a:solidFill>
                  <a:schemeClr val="accent6"/>
                </a:solidFill>
              </a:rPr>
              <a:t>إما بـ ايقونة مشاركة – بالزر الأيمن ثم مشاركة)</a:t>
            </a:r>
          </a:p>
          <a:p>
            <a:pPr lvl="1" algn="r" rtl="1">
              <a:buClrTx/>
              <a:buFont typeface="Wingdings" panose="05000000000000000000" pitchFamily="2" charset="2"/>
              <a:buChar char="§"/>
            </a:pPr>
            <a:r>
              <a:rPr lang="ar-SA" dirty="0">
                <a:solidFill>
                  <a:schemeClr val="accent6"/>
                </a:solidFill>
              </a:rPr>
              <a:t>اكتب ايميل </a:t>
            </a:r>
            <a:r>
              <a:rPr lang="ar-SA" dirty="0" smtClean="0">
                <a:solidFill>
                  <a:schemeClr val="accent6"/>
                </a:solidFill>
              </a:rPr>
              <a:t>الشخص</a:t>
            </a:r>
            <a:endParaRPr lang="en-US" dirty="0" smtClean="0">
              <a:solidFill>
                <a:schemeClr val="accent6"/>
              </a:solidFill>
            </a:endParaRPr>
          </a:p>
          <a:p>
            <a:pPr marL="457200" lvl="1" indent="0" algn="r" rtl="1">
              <a:buClrTx/>
              <a:buNone/>
            </a:pPr>
            <a:r>
              <a:rPr lang="ar-SA" dirty="0" smtClean="0">
                <a:solidFill>
                  <a:schemeClr val="accent6"/>
                </a:solidFill>
              </a:rPr>
              <a:t>وحدد الصلاحية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ar-SA" dirty="0" smtClean="0">
                <a:solidFill>
                  <a:schemeClr val="accent6"/>
                </a:solidFill>
              </a:rPr>
              <a:t>(</a:t>
            </a:r>
            <a:r>
              <a:rPr lang="ar-SA" dirty="0">
                <a:solidFill>
                  <a:schemeClr val="accent6"/>
                </a:solidFill>
              </a:rPr>
              <a:t>عرض – تعديل )</a:t>
            </a:r>
          </a:p>
          <a:p>
            <a:pPr lvl="1"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إرسال</a:t>
            </a:r>
            <a:endParaRPr lang="ar-SA" dirty="0">
              <a:solidFill>
                <a:schemeClr val="accent6"/>
              </a:solidFill>
            </a:endParaRPr>
          </a:p>
          <a:p>
            <a:pPr lvl="1" algn="r" rtl="1">
              <a:buClrTx/>
              <a:buFont typeface="Wingdings" panose="05000000000000000000" pitchFamily="2" charset="2"/>
              <a:buChar char="§"/>
            </a:pPr>
            <a:r>
              <a:rPr lang="ar-SA" b="1" u="sng" dirty="0" smtClean="0">
                <a:solidFill>
                  <a:schemeClr val="accent6"/>
                </a:solidFill>
              </a:rPr>
              <a:t>سيصل ايميل للشخص المقصود </a:t>
            </a:r>
            <a:endParaRPr lang="ar-SA" b="1" u="sng" dirty="0">
              <a:solidFill>
                <a:schemeClr val="accent6"/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12</a:t>
            </a:fld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7797978" y="6153264"/>
            <a:ext cx="1131987" cy="120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621" b="13644"/>
          <a:stretch/>
        </p:blipFill>
        <p:spPr>
          <a:xfrm>
            <a:off x="352100" y="1320503"/>
            <a:ext cx="6583272" cy="378422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67" r="13277" b="53772"/>
          <a:stretch/>
        </p:blipFill>
        <p:spPr>
          <a:xfrm>
            <a:off x="2163813" y="5429402"/>
            <a:ext cx="6766152" cy="844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99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dirty="0">
                <a:solidFill>
                  <a:srgbClr val="0070C0"/>
                </a:solidFill>
              </a:rPr>
              <a:t>التعامل مع الملفات والمجلدات – مشاركة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186" y="2160589"/>
            <a:ext cx="8596668" cy="3880773"/>
          </a:xfrm>
        </p:spPr>
        <p:txBody>
          <a:bodyPr/>
          <a:lstStyle/>
          <a:p>
            <a:pPr algn="r" rtl="1">
              <a:buClrTx/>
            </a:pPr>
            <a:r>
              <a:rPr lang="ar-SA" dirty="0">
                <a:solidFill>
                  <a:schemeClr val="accent6"/>
                </a:solidFill>
              </a:rPr>
              <a:t>رابط المشاركة</a:t>
            </a:r>
          </a:p>
          <a:p>
            <a:pPr marL="685800" lvl="2" algn="r" rtl="1">
              <a:buClrTx/>
            </a:pPr>
            <a:r>
              <a:rPr lang="ar-SA" dirty="0">
                <a:solidFill>
                  <a:schemeClr val="accent6"/>
                </a:solidFill>
              </a:rPr>
              <a:t>تحديد الملف أو المجلد </a:t>
            </a:r>
          </a:p>
          <a:p>
            <a:pPr marL="685800" lvl="2" algn="r" rtl="1">
              <a:buClrTx/>
            </a:pPr>
            <a:r>
              <a:rPr lang="ar-SA" dirty="0">
                <a:solidFill>
                  <a:schemeClr val="accent6"/>
                </a:solidFill>
              </a:rPr>
              <a:t>اختيار مشاركة ( إما بـ ايقونة مشاركة – بالزر الأيمن ثم مشاركة)</a:t>
            </a:r>
          </a:p>
          <a:p>
            <a:pPr marL="685800" lvl="2" algn="r" rtl="1">
              <a:buClrTx/>
            </a:pPr>
            <a:r>
              <a:rPr lang="ar-SA" dirty="0">
                <a:solidFill>
                  <a:schemeClr val="accent6"/>
                </a:solidFill>
              </a:rPr>
              <a:t>اختيار رابط المشاركة</a:t>
            </a:r>
          </a:p>
          <a:p>
            <a:pPr marL="685800" lvl="2" algn="r" rtl="1">
              <a:buClrTx/>
            </a:pPr>
            <a:r>
              <a:rPr lang="ar-SA" dirty="0">
                <a:solidFill>
                  <a:schemeClr val="accent6"/>
                </a:solidFill>
              </a:rPr>
              <a:t>نسخ الرابط – بالإمكان تحديد الصلاحية </a:t>
            </a:r>
          </a:p>
          <a:p>
            <a:pPr marL="457200" lvl="2" indent="0" algn="r" rtl="1">
              <a:buNone/>
            </a:pPr>
            <a:r>
              <a:rPr lang="ar-SA" dirty="0" smtClean="0">
                <a:solidFill>
                  <a:srgbClr val="00B050"/>
                </a:solidFill>
              </a:rPr>
              <a:t>مجرد نسخ الرابط –فإن اي شخص يحصل عليه يمكنه استعراض الملف </a:t>
            </a:r>
            <a:endParaRPr lang="ar-SA" dirty="0">
              <a:solidFill>
                <a:srgbClr val="00B050"/>
              </a:solidFill>
            </a:endParaRPr>
          </a:p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13</a:t>
            </a:fld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2" r="32390" b="1"/>
          <a:stretch/>
        </p:blipFill>
        <p:spPr>
          <a:xfrm>
            <a:off x="-182472" y="1195790"/>
            <a:ext cx="5274977" cy="5951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18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>
                <a:solidFill>
                  <a:srgbClr val="0070C0"/>
                </a:solidFill>
              </a:rPr>
              <a:t>التعامل مع الملفات والمجلدات – مشاركة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828801"/>
            <a:ext cx="8596668" cy="4212562"/>
          </a:xfrm>
        </p:spPr>
        <p:txBody>
          <a:bodyPr/>
          <a:lstStyle/>
          <a:p>
            <a:pPr algn="r" rtl="1">
              <a:buClrTx/>
            </a:pPr>
            <a:r>
              <a:rPr lang="ar-SA" dirty="0">
                <a:solidFill>
                  <a:schemeClr val="accent6"/>
                </a:solidFill>
              </a:rPr>
              <a:t>من داخل الملف  - مشاركة </a:t>
            </a:r>
            <a:r>
              <a:rPr lang="ar-SA" dirty="0" smtClean="0">
                <a:solidFill>
                  <a:schemeClr val="accent6"/>
                </a:solidFill>
              </a:rPr>
              <a:t>– إضافة </a:t>
            </a:r>
            <a:r>
              <a:rPr lang="ar-SA" dirty="0">
                <a:solidFill>
                  <a:schemeClr val="accent6"/>
                </a:solidFill>
              </a:rPr>
              <a:t>ملاحظات 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14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573965" y="2511380"/>
            <a:ext cx="7475330" cy="3242306"/>
            <a:chOff x="1076241" y="2756079"/>
            <a:chExt cx="7475330" cy="287545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/>
            <a:srcRect l="-3286" t="7655" r="1828" b="40537"/>
            <a:stretch/>
          </p:blipFill>
          <p:spPr>
            <a:xfrm>
              <a:off x="1076241" y="2756079"/>
              <a:ext cx="7475330" cy="2875457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1622738" y="2871988"/>
              <a:ext cx="579549" cy="399245"/>
            </a:xfrm>
            <a:prstGeom prst="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50660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A" dirty="0">
                <a:solidFill>
                  <a:srgbClr val="0070C0"/>
                </a:solidFill>
              </a:rPr>
              <a:t>مثال : 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38021" y="1122743"/>
            <a:ext cx="10058400" cy="4588633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SA" dirty="0" smtClean="0">
                <a:solidFill>
                  <a:schemeClr val="accent6"/>
                </a:solidFill>
              </a:rPr>
              <a:t>لديك مستند قوقل قمت أنت بتحريره ولديك استفسار عن نقاط معينة وتريد مشاركتها </a:t>
            </a:r>
          </a:p>
          <a:p>
            <a:pPr marL="0" indent="0" algn="r" rtl="1">
              <a:buNone/>
            </a:pPr>
            <a:r>
              <a:rPr lang="ar-SA" dirty="0" smtClean="0">
                <a:solidFill>
                  <a:schemeClr val="accent6"/>
                </a:solidFill>
              </a:rPr>
              <a:t>وإرسالها لشخص آخر؟ ماهي الخطوات؟</a:t>
            </a:r>
          </a:p>
          <a:p>
            <a:pPr algn="r" rtl="1">
              <a:buClrTx/>
            </a:pPr>
            <a:r>
              <a:rPr lang="ar-SA" b="1" dirty="0" smtClean="0">
                <a:solidFill>
                  <a:schemeClr val="accent6"/>
                </a:solidFill>
              </a:rPr>
              <a:t>اختيار مشاركة من داخل الملف </a:t>
            </a:r>
          </a:p>
          <a:p>
            <a:pPr algn="r" rtl="1">
              <a:buClrTx/>
            </a:pPr>
            <a:r>
              <a:rPr lang="ar-SA" b="1" dirty="0" smtClean="0">
                <a:solidFill>
                  <a:schemeClr val="accent6"/>
                </a:solidFill>
              </a:rPr>
              <a:t>تحديد النص المراد الاستفسار عنه </a:t>
            </a:r>
          </a:p>
          <a:p>
            <a:pPr algn="r" rtl="1">
              <a:buClrTx/>
            </a:pPr>
            <a:r>
              <a:rPr lang="ar-SA" b="1" dirty="0" smtClean="0">
                <a:solidFill>
                  <a:schemeClr val="accent6"/>
                </a:solidFill>
              </a:rPr>
              <a:t>الضغط على تعليق</a:t>
            </a:r>
          </a:p>
          <a:p>
            <a:pPr algn="r" rtl="1">
              <a:buFontTx/>
              <a:buChar char="-"/>
            </a:pPr>
            <a:endParaRPr lang="en-US" dirty="0" smtClean="0"/>
          </a:p>
          <a:p>
            <a:pPr algn="r" rtl="1">
              <a:buFontTx/>
              <a:buChar char="-"/>
            </a:pPr>
            <a:endParaRPr lang="en-US" dirty="0"/>
          </a:p>
          <a:p>
            <a:pPr algn="r" rtl="1">
              <a:buFontTx/>
              <a:buChar char="-"/>
            </a:pPr>
            <a:endParaRPr lang="ar-SA" dirty="0" smtClean="0"/>
          </a:p>
          <a:p>
            <a:pPr algn="r" rtl="1">
              <a:buFontTx/>
              <a:buChar char="-"/>
            </a:pPr>
            <a:endParaRPr lang="en-US" dirty="0" smtClean="0"/>
          </a:p>
          <a:p>
            <a:pPr marL="0" indent="0" algn="r" rtl="1">
              <a:buNone/>
            </a:pPr>
            <a:r>
              <a:rPr lang="ar-SA" dirty="0" smtClean="0"/>
              <a:t>عند وصولها للشخص المطلوب سوف يلاحظ التعليق مباشرة ويمكنه الرد أو التعديل</a:t>
            </a:r>
          </a:p>
          <a:p>
            <a:pPr algn="r" rtl="1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15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620" b="29053"/>
          <a:stretch/>
        </p:blipFill>
        <p:spPr>
          <a:xfrm>
            <a:off x="0" y="1601092"/>
            <a:ext cx="5725143" cy="310897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77" r="776" b="55056"/>
          <a:stretch/>
        </p:blipFill>
        <p:spPr>
          <a:xfrm>
            <a:off x="677334" y="5492087"/>
            <a:ext cx="9717063" cy="9144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036234" y="4332848"/>
            <a:ext cx="534572" cy="168813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78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dirty="0" smtClean="0">
                <a:solidFill>
                  <a:srgbClr val="0070C0"/>
                </a:solidFill>
              </a:rPr>
              <a:t>تابع- مثال </a:t>
            </a:r>
            <a:r>
              <a:rPr lang="ar-SA" dirty="0">
                <a:solidFill>
                  <a:srgbClr val="0070C0"/>
                </a:solidFill>
              </a:rPr>
              <a:t>: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16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846146" y="1555629"/>
            <a:ext cx="8596668" cy="3880773"/>
          </a:xfrm>
        </p:spPr>
        <p:txBody>
          <a:bodyPr/>
          <a:lstStyle/>
          <a:p>
            <a:pPr algn="r" rtl="1">
              <a:buClrTx/>
            </a:pPr>
            <a:r>
              <a:rPr lang="ar-SA" dirty="0" smtClean="0">
                <a:solidFill>
                  <a:schemeClr val="accent6"/>
                </a:solidFill>
              </a:rPr>
              <a:t>يمكن للمرسل اليه الرد على التعليق</a:t>
            </a:r>
          </a:p>
          <a:p>
            <a:pPr marL="0" indent="0" algn="r" rtl="1">
              <a:buClrTx/>
              <a:buNone/>
            </a:pPr>
            <a:endParaRPr lang="en-US" dirty="0">
              <a:solidFill>
                <a:schemeClr val="accent6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37" y="1930400"/>
            <a:ext cx="7728685" cy="4423528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962314" y="5936566"/>
            <a:ext cx="970018" cy="28735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00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dirty="0">
                <a:solidFill>
                  <a:srgbClr val="0070C0"/>
                </a:solidFill>
              </a:rPr>
              <a:t>مثال 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5930" y="1774379"/>
            <a:ext cx="8915400" cy="3777622"/>
          </a:xfrm>
        </p:spPr>
        <p:txBody>
          <a:bodyPr/>
          <a:lstStyle/>
          <a:p>
            <a:pPr algn="just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تم مشاركة مستند قوقل معك،</a:t>
            </a:r>
          </a:p>
          <a:p>
            <a:pPr marL="0" indent="0" algn="just" rtl="1">
              <a:buClrTx/>
              <a:buNone/>
            </a:pPr>
            <a:r>
              <a:rPr lang="ar-SA" dirty="0" smtClean="0">
                <a:solidFill>
                  <a:schemeClr val="accent6"/>
                </a:solidFill>
              </a:rPr>
              <a:t>وتود إجراء تعديلات </a:t>
            </a:r>
            <a:r>
              <a:rPr lang="ar-SA" dirty="0" smtClean="0">
                <a:solidFill>
                  <a:schemeClr val="accent6"/>
                </a:solidFill>
              </a:rPr>
              <a:t>مع الإحتفاظ بالنسخة الأصلية </a:t>
            </a:r>
          </a:p>
          <a:p>
            <a:pPr marL="0" indent="0" algn="just" rtl="1">
              <a:buClrTx/>
              <a:buNone/>
            </a:pPr>
            <a:r>
              <a:rPr lang="ar-SA" dirty="0" smtClean="0">
                <a:solidFill>
                  <a:schemeClr val="accent6"/>
                </a:solidFill>
              </a:rPr>
              <a:t>مثلا تود اقتراح حذف بعض الجمل ؟  </a:t>
            </a:r>
          </a:p>
          <a:p>
            <a:pPr algn="r" rtl="1">
              <a:buClrTx/>
              <a:buFont typeface="Wingdings" panose="05000000000000000000" pitchFamily="2" charset="2"/>
              <a:buChar char="§"/>
            </a:pPr>
            <a:endParaRPr lang="ar-SA" dirty="0">
              <a:solidFill>
                <a:schemeClr val="accent6"/>
              </a:solidFill>
            </a:endParaRPr>
          </a:p>
          <a:p>
            <a:pPr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أيقونة القلم – اقتراح </a:t>
            </a:r>
          </a:p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17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2950" t="9463" r="1036" b="15185"/>
          <a:stretch/>
        </p:blipFill>
        <p:spPr>
          <a:xfrm>
            <a:off x="767146" y="4003688"/>
            <a:ext cx="5445595" cy="2402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61" b="27127"/>
          <a:stretch/>
        </p:blipFill>
        <p:spPr>
          <a:xfrm>
            <a:off x="529801" y="609600"/>
            <a:ext cx="5682940" cy="319337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67146" y="919893"/>
            <a:ext cx="935045" cy="1010507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Curved Connector 12"/>
          <p:cNvCxnSpPr/>
          <p:nvPr/>
        </p:nvCxnSpPr>
        <p:spPr>
          <a:xfrm flipV="1">
            <a:off x="4557932" y="5552001"/>
            <a:ext cx="956603" cy="272024"/>
          </a:xfrm>
          <a:prstGeom prst="curved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545927" y="5322352"/>
            <a:ext cx="2297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dirty="0" smtClean="0">
                <a:solidFill>
                  <a:srgbClr val="FF0000"/>
                </a:solidFill>
              </a:rPr>
              <a:t>المقترحات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77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ar-SA" dirty="0">
                <a:solidFill>
                  <a:srgbClr val="0070C0"/>
                </a:solidFill>
              </a:rPr>
              <a:t>ملفات تمت مشاركتها معي 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0396" y="1647145"/>
            <a:ext cx="8596668" cy="3880773"/>
          </a:xfrm>
        </p:spPr>
        <p:txBody>
          <a:bodyPr/>
          <a:lstStyle/>
          <a:p>
            <a:pPr algn="r" rtl="1">
              <a:buClrTx/>
            </a:pPr>
            <a:r>
              <a:rPr lang="ar-SA" dirty="0" smtClean="0">
                <a:solidFill>
                  <a:schemeClr val="accent6"/>
                </a:solidFill>
              </a:rPr>
              <a:t>ملفات تمت مشاركتها معي.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18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38852" t="486" r="1065" b="43707"/>
          <a:stretch/>
        </p:blipFill>
        <p:spPr>
          <a:xfrm>
            <a:off x="881583" y="2261482"/>
            <a:ext cx="6644632" cy="39517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691472" y="4888820"/>
            <a:ext cx="1496118" cy="34773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11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ar-SA" dirty="0">
                <a:solidFill>
                  <a:srgbClr val="0070C0"/>
                </a:solidFill>
              </a:rPr>
              <a:t>التعامل مع الملفات </a:t>
            </a:r>
            <a:br>
              <a:rPr lang="ar-SA" dirty="0">
                <a:solidFill>
                  <a:srgbClr val="0070C0"/>
                </a:solidFill>
              </a:rPr>
            </a:br>
            <a:r>
              <a:rPr lang="ar-SA" dirty="0" smtClean="0">
                <a:solidFill>
                  <a:srgbClr val="0070C0"/>
                </a:solidFill>
              </a:rPr>
              <a:t>الحذف </a:t>
            </a:r>
            <a:r>
              <a:rPr lang="ar-SA" dirty="0">
                <a:solidFill>
                  <a:srgbClr val="0070C0"/>
                </a:solidFill>
              </a:rPr>
              <a:t>و </a:t>
            </a:r>
            <a:r>
              <a:rPr lang="ar-SA" dirty="0" smtClean="0">
                <a:solidFill>
                  <a:srgbClr val="0070C0"/>
                </a:solidFill>
              </a:rPr>
              <a:t>والإسترجاع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الحذف : تحديد الملف – بالزر الأيمن (إزاله) </a:t>
            </a:r>
          </a:p>
          <a:p>
            <a:pPr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الاسترجاع : المهملات - </a:t>
            </a:r>
            <a:r>
              <a:rPr lang="ar-SA" dirty="0">
                <a:solidFill>
                  <a:schemeClr val="accent6"/>
                </a:solidFill>
              </a:rPr>
              <a:t>تحديد الملف – </a:t>
            </a:r>
            <a:endParaRPr lang="ar-SA" dirty="0" smtClean="0">
              <a:solidFill>
                <a:schemeClr val="accent6"/>
              </a:solidFill>
            </a:endParaRPr>
          </a:p>
          <a:p>
            <a:pPr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بالزر </a:t>
            </a:r>
            <a:r>
              <a:rPr lang="ar-SA" dirty="0">
                <a:solidFill>
                  <a:schemeClr val="accent6"/>
                </a:solidFill>
              </a:rPr>
              <a:t>الأيمن </a:t>
            </a:r>
            <a:r>
              <a:rPr lang="ar-SA" dirty="0" smtClean="0">
                <a:solidFill>
                  <a:schemeClr val="accent6"/>
                </a:solidFill>
              </a:rPr>
              <a:t>(استرجاع) </a:t>
            </a:r>
            <a:endParaRPr lang="ar-SA" dirty="0">
              <a:solidFill>
                <a:schemeClr val="accent6"/>
              </a:solidFill>
            </a:endParaRPr>
          </a:p>
          <a:p>
            <a:pPr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الحذف نهائيا : </a:t>
            </a:r>
            <a:r>
              <a:rPr lang="ar-SA" dirty="0">
                <a:solidFill>
                  <a:schemeClr val="accent6"/>
                </a:solidFill>
              </a:rPr>
              <a:t>المهملات - تحديد الملف – </a:t>
            </a:r>
            <a:endParaRPr lang="ar-SA" dirty="0" smtClean="0">
              <a:solidFill>
                <a:schemeClr val="accent6"/>
              </a:solidFill>
            </a:endParaRPr>
          </a:p>
          <a:p>
            <a:pPr algn="r" rtl="1">
              <a:buClrTx/>
              <a:buFont typeface="Wingdings" panose="05000000000000000000" pitchFamily="2" charset="2"/>
              <a:buChar char="§"/>
            </a:pPr>
            <a:r>
              <a:rPr lang="ar-SA" dirty="0" smtClean="0">
                <a:solidFill>
                  <a:schemeClr val="accent6"/>
                </a:solidFill>
              </a:rPr>
              <a:t>بالزر </a:t>
            </a:r>
            <a:r>
              <a:rPr lang="ar-SA" dirty="0">
                <a:solidFill>
                  <a:schemeClr val="accent6"/>
                </a:solidFill>
              </a:rPr>
              <a:t>الأيمن </a:t>
            </a:r>
            <a:r>
              <a:rPr lang="ar-SA" dirty="0" smtClean="0">
                <a:solidFill>
                  <a:schemeClr val="accent6"/>
                </a:solidFill>
              </a:rPr>
              <a:t>(الحف نهائيا) 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19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3736" t="22667" r="28406" b="7486"/>
          <a:stretch/>
        </p:blipFill>
        <p:spPr>
          <a:xfrm>
            <a:off x="643400" y="624110"/>
            <a:ext cx="4352670" cy="35716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880" t="30543" r="1519" b="32744"/>
          <a:stretch/>
        </p:blipFill>
        <p:spPr>
          <a:xfrm>
            <a:off x="531812" y="4424319"/>
            <a:ext cx="5685183" cy="1936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1311579" y="3631096"/>
            <a:ext cx="2062824" cy="27829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788323" y="5279733"/>
            <a:ext cx="2062824" cy="27829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88323" y="5558028"/>
            <a:ext cx="2062824" cy="27829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305683" y="5283482"/>
            <a:ext cx="2062824" cy="27829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01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856806"/>
            <a:ext cx="8596668" cy="1826581"/>
          </a:xfrm>
        </p:spPr>
        <p:txBody>
          <a:bodyPr>
            <a:normAutofit/>
          </a:bodyPr>
          <a:lstStyle/>
          <a:p>
            <a:pPr algn="ctr"/>
            <a:r>
              <a:rPr lang="ar-SA" sz="3600" dirty="0">
                <a:solidFill>
                  <a:srgbClr val="0070C0"/>
                </a:solidFill>
              </a:rPr>
              <a:t>النهاية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1CBCF-8B01-4B85-BE30-3E8D6524AF46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84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Custom 7">
      <a:dk1>
        <a:srgbClr val="3F739B"/>
      </a:dk1>
      <a:lt1>
        <a:sysClr val="window" lastClr="FFFFFF"/>
      </a:lt1>
      <a:dk2>
        <a:srgbClr val="0C171F"/>
      </a:dk2>
      <a:lt2>
        <a:srgbClr val="FFFF99"/>
      </a:lt2>
      <a:accent1>
        <a:srgbClr val="FFC000"/>
      </a:accent1>
      <a:accent2>
        <a:srgbClr val="009900"/>
      </a:accent2>
      <a:accent3>
        <a:srgbClr val="3F739B"/>
      </a:accent3>
      <a:accent4>
        <a:srgbClr val="00CC00"/>
      </a:accent4>
      <a:accent5>
        <a:srgbClr val="009900"/>
      </a:accent5>
      <a:accent6>
        <a:srgbClr val="192F40"/>
      </a:accent6>
      <a:hlink>
        <a:srgbClr val="2998E3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311</TotalTime>
  <Words>533</Words>
  <Application>Microsoft Office PowerPoint</Application>
  <PresentationFormat>Widescreen</PresentationFormat>
  <Paragraphs>144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Tahoma</vt:lpstr>
      <vt:lpstr>Trebuchet MS</vt:lpstr>
      <vt:lpstr>Wingdings</vt:lpstr>
      <vt:lpstr>Wingdings 3</vt:lpstr>
      <vt:lpstr>Facet</vt:lpstr>
      <vt:lpstr>      قوقل درايف Google Drive</vt:lpstr>
      <vt:lpstr>محتويات الحقيبة </vt:lpstr>
      <vt:lpstr>ماهية قوقل درايف</vt:lpstr>
      <vt:lpstr>الوصول لقوقل درايف </vt:lpstr>
      <vt:lpstr>التعامل مع الملفات والمجلدات</vt:lpstr>
      <vt:lpstr>التعامل مع الملفات والمجلدات – تحميل </vt:lpstr>
      <vt:lpstr>التعامل مع الملفات والمجلدات – تحميل </vt:lpstr>
      <vt:lpstr>التعامل مع الملفات والمجلدات – إنشاء</vt:lpstr>
      <vt:lpstr>التعامل مع الملفات والمجلدات – إنشاء</vt:lpstr>
      <vt:lpstr>التعامل مع الملفات والمجلدات – إنشاء</vt:lpstr>
      <vt:lpstr>التعامل مع الملفات والمجلدات – مشاركة</vt:lpstr>
      <vt:lpstr>التعامل مع الملفات والمجلدات – مشاركة</vt:lpstr>
      <vt:lpstr>التعامل مع الملفات والمجلدات – مشاركة</vt:lpstr>
      <vt:lpstr>التعامل مع الملفات والمجلدات – مشاركة</vt:lpstr>
      <vt:lpstr>مثال : </vt:lpstr>
      <vt:lpstr>تابع- مثال : </vt:lpstr>
      <vt:lpstr>مثال : </vt:lpstr>
      <vt:lpstr>ملفات تمت مشاركتها معي </vt:lpstr>
      <vt:lpstr>التعامل مع الملفات  الحذف و والإسترجاع</vt:lpstr>
      <vt:lpstr>النهاية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Google Drive</dc:title>
  <dc:creator>Microsoft account</dc:creator>
  <cp:lastModifiedBy>Microsoft account</cp:lastModifiedBy>
  <cp:revision>35</cp:revision>
  <dcterms:created xsi:type="dcterms:W3CDTF">2020-09-12T23:15:36Z</dcterms:created>
  <dcterms:modified xsi:type="dcterms:W3CDTF">2020-09-13T04:27:14Z</dcterms:modified>
</cp:coreProperties>
</file>