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7" r:id="rId1"/>
  </p:sldMasterIdLst>
  <p:notesMasterIdLst>
    <p:notesMasterId r:id="rId29"/>
  </p:notesMasterIdLst>
  <p:sldIdLst>
    <p:sldId id="257" r:id="rId2"/>
    <p:sldId id="319" r:id="rId3"/>
    <p:sldId id="300" r:id="rId4"/>
    <p:sldId id="302" r:id="rId5"/>
    <p:sldId id="263" r:id="rId6"/>
    <p:sldId id="320" r:id="rId7"/>
    <p:sldId id="321" r:id="rId8"/>
    <p:sldId id="266" r:id="rId9"/>
    <p:sldId id="322" r:id="rId10"/>
    <p:sldId id="271" r:id="rId11"/>
    <p:sldId id="323" r:id="rId12"/>
    <p:sldId id="324" r:id="rId13"/>
    <p:sldId id="325" r:id="rId14"/>
    <p:sldId id="317" r:id="rId15"/>
    <p:sldId id="326" r:id="rId16"/>
    <p:sldId id="284" r:id="rId17"/>
    <p:sldId id="318" r:id="rId18"/>
    <p:sldId id="327" r:id="rId19"/>
    <p:sldId id="287" r:id="rId20"/>
    <p:sldId id="304" r:id="rId21"/>
    <p:sldId id="288" r:id="rId22"/>
    <p:sldId id="289" r:id="rId23"/>
    <p:sldId id="290" r:id="rId24"/>
    <p:sldId id="291" r:id="rId25"/>
    <p:sldId id="316" r:id="rId26"/>
    <p:sldId id="310" r:id="rId27"/>
    <p:sldId id="31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74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0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17BFF-1E45-4A78-88B9-90ACB21CEB3C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5BCC7-CD37-482A-B882-322D618B2B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274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ar-SA" sz="1200" dirty="0"/>
              <a:t>مواقع شبكات التواصل الاجتماعي واحدة من أكثر المواقع والأدوات شهرة التي نستخدمها على الانترنت. ويوجد مئات الملايين من المستخدمين لكل من فيسبوك </a:t>
            </a:r>
            <a:r>
              <a:rPr lang="ar-SA" sz="1200" dirty="0" err="1"/>
              <a:t>وانستغرام</a:t>
            </a:r>
            <a:r>
              <a:rPr lang="ar-SA" sz="1200" dirty="0"/>
              <a:t>  </a:t>
            </a:r>
            <a:r>
              <a:rPr lang="ar-SA" sz="1200" dirty="0" err="1"/>
              <a:t>وتويتر</a:t>
            </a:r>
            <a:r>
              <a:rPr lang="ar-SA" sz="1200" dirty="0"/>
              <a:t> وسناب شات.</a:t>
            </a:r>
          </a:p>
          <a:p>
            <a:pPr algn="r"/>
            <a:r>
              <a:rPr lang="ar-SA" sz="1200" dirty="0"/>
              <a:t>إن فكرة شبكات التواصل الاجتماعي في كثير من الأحيان قائمة على مشاركة منشورات وصور ومعلومات شخصية. </a:t>
            </a:r>
          </a:p>
          <a:p>
            <a:pPr algn="r"/>
            <a:r>
              <a:rPr lang="ar-SA" sz="1200"/>
              <a:t>ومع ذلك، لقد أصبحت مساحات للتنظيم والتعبير اعتمادا على الخصوصية والأسماء المستعارة. </a:t>
            </a:r>
          </a:p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BCC7-CD37-482A-B882-322D618B2B6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050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BCC7-CD37-482A-B882-322D618B2B6D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397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71730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416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81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83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76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21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2026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3673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360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95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311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D2BBFF8-EB9A-4E1C-B9E6-E9F4AA9DA828}" type="datetimeFigureOut">
              <a:rPr lang="en-US" smtClean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DDC9702-1F1E-4519-96DB-A8CE89E6976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9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ar.wikipedia.org/wiki/%D8%A8%D8%B1%D9%8A%D8%AF_%D8%A5%D9%84%D9%83%D8%AA%D8%B1%D9%88%D9%86%D9%8A" TargetMode="External"/><Relationship Id="rId2" Type="http://schemas.openxmlformats.org/officeDocument/2006/relationships/hyperlink" Target="http://ar.wikipedia.org/wiki/%D8%A7%D8%AD%D8%AA%D9%8A%D8%A7%D9%84_%D8%A7%D9%84%D8%A5%D9%86%D8%AA%D8%B1%D9%86%D8%AA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1" y="335280"/>
            <a:ext cx="10058400" cy="2084832"/>
          </a:xfrm>
        </p:spPr>
        <p:txBody>
          <a:bodyPr>
            <a:normAutofit/>
          </a:bodyPr>
          <a:lstStyle/>
          <a:p>
            <a:pPr algn="ctr"/>
            <a:r>
              <a:rPr lang="ar-SA" sz="6000" b="1" dirty="0"/>
              <a:t>الأمان </a:t>
            </a:r>
            <a:br>
              <a:rPr lang="ar-SA" sz="6000" b="1" dirty="0"/>
            </a:br>
            <a:r>
              <a:rPr lang="ar-SA" sz="6000" b="1" dirty="0"/>
              <a:t>في مواقع التواصل الإجتماعي</a:t>
            </a:r>
            <a:endParaRPr lang="en-US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2891" y="2651759"/>
            <a:ext cx="10058400" cy="1143000"/>
          </a:xfrm>
        </p:spPr>
        <p:txBody>
          <a:bodyPr/>
          <a:lstStyle/>
          <a:p>
            <a:pPr algn="ctr"/>
            <a:r>
              <a:rPr lang="ar-SA" dirty="0"/>
              <a:t> تقديم </a:t>
            </a:r>
          </a:p>
          <a:p>
            <a:pPr algn="ctr"/>
            <a:r>
              <a:rPr lang="ar-SA" dirty="0"/>
              <a:t>أ.عبير الطالب.</a:t>
            </a:r>
          </a:p>
          <a:p>
            <a:pPr algn="ctr"/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1" y="3891692"/>
            <a:ext cx="2590800" cy="2082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16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00B0F0"/>
                </a:solidFill>
              </a:rPr>
              <a:t>المحاور :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082040" y="2072640"/>
            <a:ext cx="10058400" cy="4023360"/>
          </a:xfrm>
        </p:spPr>
        <p:txBody>
          <a:bodyPr>
            <a:normAutofit/>
          </a:bodyPr>
          <a:lstStyle/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/>
              <a:t> ما هي برامج التواصل الاجتماعي .</a:t>
            </a: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/>
              <a:t> التهديدات التي تواجه برامج التواصل الاجتماعي .</a:t>
            </a: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/>
              <a:t> كيفية التعامل مع الجرائم الإلكترونية . </a:t>
            </a: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/>
              <a:t> طرق الوقاية من الوقوع في الجرائم الإلكترونية .</a:t>
            </a:r>
            <a:r>
              <a:rPr lang="en-US" sz="2800" dirty="0"/>
              <a:t> </a:t>
            </a: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/>
              <a:t> كيف تحمي نفسك من برامج التواصل الاجتماعي .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46735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57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261" y="950798"/>
            <a:ext cx="10215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>
                <a:solidFill>
                  <a:schemeClr val="accent2">
                    <a:lumMod val="75000"/>
                  </a:schemeClr>
                </a:solidFill>
              </a:rPr>
              <a:t>ما هي برامج التواصل الاجتماعي ؟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097" y="2253614"/>
            <a:ext cx="5082081" cy="29089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74865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3791" y="2496150"/>
            <a:ext cx="93994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dirty="0"/>
              <a:t>كيف يمكن أن أتفاعل مع تلك المواقع مع حماية نفسي </a:t>
            </a:r>
            <a:endParaRPr lang="en-US" sz="3200" dirty="0"/>
          </a:p>
          <a:p>
            <a:pPr algn="ctr"/>
            <a:r>
              <a:rPr lang="ar-SA" sz="3200" dirty="0"/>
              <a:t>وهويتي وخصوصيتي وقوائم الاتصال والانتماءات ؟ </a:t>
            </a:r>
          </a:p>
          <a:p>
            <a:pPr algn="ctr"/>
            <a:r>
              <a:rPr lang="ar-SA" sz="3200" dirty="0"/>
              <a:t> </a:t>
            </a:r>
          </a:p>
          <a:p>
            <a:pPr algn="ctr"/>
            <a:r>
              <a:rPr lang="ar-SA" sz="3200" dirty="0"/>
              <a:t>وما هي المعلومات التي أريد الحفاظ على خصوصيتها ؟ ومِن من؟</a:t>
            </a:r>
          </a:p>
          <a:p>
            <a:pPr algn="ctr"/>
            <a:endParaRPr lang="en-US" sz="3200" dirty="0"/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728" y="1651563"/>
            <a:ext cx="252412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309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solidFill>
                  <a:srgbClr val="FF0000"/>
                </a:solidFill>
              </a:rPr>
              <a:t>التهديدات</a:t>
            </a:r>
            <a:r>
              <a:rPr lang="ar-SA" b="1" dirty="0">
                <a:solidFill>
                  <a:srgbClr val="00B0F0"/>
                </a:solidFill>
              </a:rPr>
              <a:t> الأمنية في مواقع التواصل :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6018" y="1737360"/>
            <a:ext cx="105096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تسريب المعلومات.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انتحال الشخصية والحسابات الوهمية.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اختراق الحسابات أو الأجهزة.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الملاحقون.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اللصوص.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الثقة المفرطة.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اختطاف الوسم (الهاشتاق)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الحيل الإلكترونية.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المضايقات.</a:t>
            </a: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954" y="1906874"/>
            <a:ext cx="3484245" cy="3484245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16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تسريب المعلومات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44" y="2507932"/>
            <a:ext cx="4780247" cy="2780348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65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انتحال الشخصية و الحسابات الوهمية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257" y="2061461"/>
            <a:ext cx="5712143" cy="4095499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93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       اختراق الحسابات أو الأجهزة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560" y="2438400"/>
            <a:ext cx="3657600" cy="2926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4993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الملاحقون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397" y="2113597"/>
            <a:ext cx="3509963" cy="3509963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53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اللصوص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260992"/>
            <a:ext cx="4922520" cy="348615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55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الثقة المفرطة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91"/>
          <a:stretch/>
        </p:blipFill>
        <p:spPr>
          <a:xfrm>
            <a:off x="3676649" y="2403157"/>
            <a:ext cx="5351309" cy="3113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93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اختطاف الوسم ( </a:t>
            </a:r>
            <a:r>
              <a:rPr lang="ar-SA" b="1" dirty="0" err="1">
                <a:solidFill>
                  <a:srgbClr val="C00000"/>
                </a:solidFill>
              </a:rPr>
              <a:t>الهاشتاق</a:t>
            </a:r>
            <a:r>
              <a:rPr lang="ar-SA" b="1" dirty="0">
                <a:solidFill>
                  <a:srgbClr val="C00000"/>
                </a:solidFill>
              </a:rPr>
              <a:t> )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991" y="2227051"/>
            <a:ext cx="5305569" cy="3551415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223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الحيل الإلكترونية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075" y="2398150"/>
            <a:ext cx="4642485" cy="3340661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00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61" y="386560"/>
            <a:ext cx="4817658" cy="54751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69" y="386560"/>
            <a:ext cx="4397527" cy="5591159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055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المضايقات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570" y="2270760"/>
            <a:ext cx="6294120" cy="3596640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59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solidFill>
                  <a:srgbClr val="00B0F0"/>
                </a:solidFill>
              </a:rPr>
              <a:t>طرق </a:t>
            </a:r>
            <a:r>
              <a:rPr lang="ar-SA" b="1" dirty="0">
                <a:solidFill>
                  <a:srgbClr val="FF0000"/>
                </a:solidFill>
              </a:rPr>
              <a:t>اختراق</a:t>
            </a:r>
            <a:r>
              <a:rPr lang="ar-SA" b="1" dirty="0">
                <a:solidFill>
                  <a:srgbClr val="00B0F0"/>
                </a:solidFill>
              </a:rPr>
              <a:t> مواقع التواصل: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9116" y="2442949"/>
            <a:ext cx="10522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سرقة كلمات المرور</a:t>
            </a:r>
          </a:p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العيوب البرمجية في بعض مواقع التواصل الإجتماعي.</a:t>
            </a:r>
          </a:p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الهندسة الإجتماعية.</a:t>
            </a:r>
          </a:p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التطبيقات المساعدة أو الغير رسمية.</a:t>
            </a:r>
          </a:p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البرمجيات الخبيثة.</a:t>
            </a:r>
          </a:p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A" sz="3200" dirty="0"/>
              <a:t>أخطاء الضحايا.</a:t>
            </a:r>
          </a:p>
          <a:p>
            <a:pPr algn="r" rtl="1"/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" y="1913572"/>
            <a:ext cx="3566159" cy="346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86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1228740"/>
            <a:ext cx="9281160" cy="479106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  <p:sp>
        <p:nvSpPr>
          <p:cNvPr id="4" name="عنوان 3"/>
          <p:cNvSpPr>
            <a:spLocks noGrp="1"/>
          </p:cNvSpPr>
          <p:nvPr>
            <p:ph type="title"/>
          </p:nvPr>
        </p:nvSpPr>
        <p:spPr>
          <a:xfrm>
            <a:off x="1112520" y="0"/>
            <a:ext cx="10058400" cy="1450757"/>
          </a:xfrm>
        </p:spPr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سرقة كلمات المرور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496645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112520" y="393283"/>
            <a:ext cx="10058400" cy="1450757"/>
          </a:xfrm>
        </p:spPr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العيوب البرمجية في بعض مواقع التواصل الاجتماعي</a:t>
            </a:r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44" y="1922463"/>
            <a:ext cx="7151511" cy="4022725"/>
          </a:xfr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63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SA" b="1" dirty="0">
                <a:solidFill>
                  <a:srgbClr val="C00000"/>
                </a:solidFill>
              </a:rPr>
              <a:t>الهندسة الإجتماعية (</a:t>
            </a:r>
            <a:r>
              <a:rPr lang="ar-SA" b="1" dirty="0">
                <a:solidFill>
                  <a:srgbClr val="FFC000"/>
                </a:solidFill>
              </a:rPr>
              <a:t>فن إختراق العقول</a:t>
            </a:r>
            <a:r>
              <a:rPr lang="ar-SA" b="1" dirty="0">
                <a:solidFill>
                  <a:srgbClr val="C00000"/>
                </a:solidFill>
              </a:rPr>
              <a:t>)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27094" y="2139487"/>
            <a:ext cx="95285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ما يعرف بفن اختراق العقول هي عبارة عن مجموعة من التقنيات المستخدمة لجعل الناس يقومون بعمل ما أو يفضون بمعلومات سرية.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 تـُستخدم الهندسة الاجتماعية أحياناً ضمن </a:t>
            </a:r>
            <a:r>
              <a:rPr lang="ar-SA" sz="3200" dirty="0">
                <a:hlinkClick r:id="rId2"/>
              </a:rPr>
              <a:t>احتيال الإنترنت</a:t>
            </a:r>
            <a:r>
              <a:rPr lang="ar-SA" sz="3200" dirty="0"/>
              <a:t> لتحقيق الغرض المنشود من الضحية، حيث أن الهدف الأساسي للهندسة الاجتماعية هو طرح أسئلة بسيطة أو تافهة (عن طريق الهاتف أو </a:t>
            </a:r>
            <a:r>
              <a:rPr lang="ar-SA" sz="3200" dirty="0">
                <a:hlinkClick r:id="rId3"/>
              </a:rPr>
              <a:t>البريد الإلكتروني</a:t>
            </a:r>
            <a:r>
              <a:rPr lang="ar-SA" sz="3200" dirty="0"/>
              <a:t> مع انتحال شخصية ذي سلطة أو ذات عمل يسمح له بطرح هكذا أسئلة دون إثارة الشبهات).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222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312" y="186045"/>
            <a:ext cx="8712200" cy="59418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93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التطبيقات المساعدة أو غير الرسمية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592" y="1937867"/>
            <a:ext cx="3210757" cy="42810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0235" y="2259106"/>
            <a:ext cx="6548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3200" dirty="0"/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1570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البرمجيات الخبيثة:</a:t>
            </a:r>
            <a:br>
              <a:rPr lang="ar-SA" b="1" dirty="0">
                <a:solidFill>
                  <a:srgbClr val="C00000"/>
                </a:solidFill>
              </a:rPr>
            </a:br>
            <a:r>
              <a:rPr lang="en-US" b="1" dirty="0">
                <a:solidFill>
                  <a:srgbClr val="C00000"/>
                </a:solidFill>
              </a:rPr>
              <a:t>malware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788" y="1965736"/>
            <a:ext cx="2560320" cy="3787140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2546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solidFill>
                  <a:srgbClr val="00B050"/>
                </a:solidFill>
              </a:rPr>
              <a:t>طرق الوقاية: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5835" y="2088738"/>
            <a:ext cx="106998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تفعيل اجراءات الأمان المتوفرة.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كلمات المرور القوية.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الحذر عند استخدام تحديثات الحالة.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اشهار موقعك الجعرافي.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افحص قبل النقر.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قلل من المعلومات الشخصية قدر الإمكان.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المراقبة الأبوية.</a:t>
            </a: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33" y="2088738"/>
            <a:ext cx="4801965" cy="344424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773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تفعيل إجراءات الأمان المتوفرة:</a:t>
            </a:r>
            <a:endParaRPr lang="en-US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6287" y="2006221"/>
            <a:ext cx="1041324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كلمات المرور القوية.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تفعيل البريد الإلكتروني المرتبط بحسابك.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ربط رقم الهاتف بالحساب الشخصي لتفعيل خاصية </a:t>
            </a:r>
          </a:p>
          <a:p>
            <a:pPr algn="r" rtl="1"/>
            <a:r>
              <a:rPr lang="ar-SA" sz="3200" dirty="0"/>
              <a:t>التحقق بخطوتين واستخدامها في استعادة كلمة المرور.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ضبط البريد الإلكتروني البديل الذي يستخدم </a:t>
            </a:r>
          </a:p>
          <a:p>
            <a:pPr algn="r" rtl="1"/>
            <a:r>
              <a:rPr lang="ar-SA" sz="3200" dirty="0"/>
              <a:t>في حالات الطورائ في حال تعرض </a:t>
            </a:r>
          </a:p>
          <a:p>
            <a:pPr algn="r" rtl="1"/>
            <a:r>
              <a:rPr lang="ar-SA" sz="3200" dirty="0"/>
              <a:t>البريد الإلكتروني الأساسي لمشاكل.</a:t>
            </a: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64" y="2207145"/>
            <a:ext cx="3489595" cy="2846064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617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solidFill>
                  <a:srgbClr val="00B0F0"/>
                </a:solidFill>
              </a:rPr>
              <a:t>كيف </a:t>
            </a:r>
            <a:r>
              <a:rPr lang="ar-SA" b="1" dirty="0">
                <a:solidFill>
                  <a:srgbClr val="00B050"/>
                </a:solidFill>
              </a:rPr>
              <a:t>تحمي</a:t>
            </a:r>
            <a:r>
              <a:rPr lang="ar-SA" b="1" dirty="0">
                <a:solidFill>
                  <a:srgbClr val="00B0F0"/>
                </a:solidFill>
              </a:rPr>
              <a:t> نفسك من رسائل الاصطياد الإلكتروني: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7957" y="2194560"/>
            <a:ext cx="1010060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كن حذراً من الرسائل او المواقع التي تطلب بشكل مستعجل بياناتك الشخصية وتأكد من العنوان الحقيقي.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رسائل الخداغ تكون موجهة بشكل عام أما الرسائل الحقيقة تكون موجهة إليك شخصياً.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قم بفحص الرابط 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لاتقوم بتعبئة أي استمارة بيانات رسمية.</a:t>
            </a:r>
          </a:p>
          <a:p>
            <a:pPr marL="457200" indent="-457200" algn="r" rtl="1">
              <a:buFont typeface="Wingdings" panose="05000000000000000000" pitchFamily="2" charset="2"/>
              <a:buChar char="q"/>
            </a:pPr>
            <a:r>
              <a:rPr lang="ar-SA" sz="3200" dirty="0"/>
              <a:t>قم بتحديث المتصفح بشكل دوري والفحص ببرامج مكافحة الفيروسات.</a:t>
            </a: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007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solidFill>
                  <a:srgbClr val="00B0F0"/>
                </a:solidFill>
              </a:rPr>
              <a:t>كيف </a:t>
            </a:r>
            <a:r>
              <a:rPr lang="ar-SA" b="1" dirty="0">
                <a:solidFill>
                  <a:schemeClr val="accent4">
                    <a:lumMod val="75000"/>
                  </a:schemeClr>
                </a:solidFill>
              </a:rPr>
              <a:t>تحمي</a:t>
            </a:r>
            <a:r>
              <a:rPr lang="ar-SA" b="1" dirty="0">
                <a:solidFill>
                  <a:srgbClr val="00B0F0"/>
                </a:solidFill>
              </a:rPr>
              <a:t> نفسك في مواقع التواصل الإجتماعي؟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7280" y="2067951"/>
            <a:ext cx="103538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تأكد من صحة رابط الموقع.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ضع كلمة مرور صعبة تحتوي على حروف صغيرة وكبيرة وأرقام ورموز.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قم بربط الحسابات بالهاتف.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قم بتفعيل خاصية  تأكيد الدخول بخطوتين.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لاتبقي حساباتك مفتوحة.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لاتوافق على استخدام برمجيات غير موثوق بها.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dirty="0"/>
              <a:t>لاتسمح بالبرمجيات التي ستحصل على صلاحيه كاملة على حسابك.</a:t>
            </a:r>
          </a:p>
          <a:p>
            <a:pPr marL="514350" indent="-514350" algn="r" rtl="1">
              <a:buFont typeface="+mj-lt"/>
              <a:buAutoNum type="arabicPeriod"/>
            </a:pPr>
            <a:endParaRPr lang="ar-SA" sz="3200" dirty="0"/>
          </a:p>
          <a:p>
            <a:pPr marL="514350" indent="-514350" algn="r" rtl="1">
              <a:buFont typeface="+mj-lt"/>
              <a:buAutoNum type="arabicPeriod"/>
            </a:pP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885" y="3397012"/>
            <a:ext cx="2276475" cy="165607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349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60695" y="2011680"/>
            <a:ext cx="98825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 startAt="8"/>
            </a:pPr>
            <a:r>
              <a:rPr lang="ar-SA" sz="3200" dirty="0"/>
              <a:t>قم بإختيار سؤال سري يصعب تخمين إجابته.</a:t>
            </a:r>
          </a:p>
          <a:p>
            <a:pPr marL="514350" indent="-514350" algn="r" rtl="1">
              <a:buFont typeface="+mj-lt"/>
              <a:buAutoNum type="arabicPeriod" startAt="8"/>
            </a:pPr>
            <a:r>
              <a:rPr lang="ar-SA" sz="3200" dirty="0"/>
              <a:t>تجنب طريقة استرجاع بريدك من خلال السؤال السري ويفضل أن يكون استعادة كلمة المرور من خلال بريد الإلكتروني آخر تملكه أو من خلال رقم الهاتف.</a:t>
            </a:r>
          </a:p>
          <a:p>
            <a:pPr algn="r" rtl="1"/>
            <a:r>
              <a:rPr lang="ar-SA" sz="3200" dirty="0"/>
              <a:t>10. قم بحفظ كلمة المرور الخاصة بالمتصفح.</a:t>
            </a:r>
          </a:p>
          <a:p>
            <a:pPr marL="514350" indent="-514350" algn="r" rtl="1">
              <a:buFont typeface="+mj-lt"/>
              <a:buAutoNum type="arabicPeriod" startAt="8"/>
            </a:pPr>
            <a:endParaRPr lang="en-US" sz="32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9333" r="15778" b="34000"/>
          <a:stretch/>
        </p:blipFill>
        <p:spPr>
          <a:xfrm>
            <a:off x="217032" y="5528310"/>
            <a:ext cx="224028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2324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587</Words>
  <Application>Microsoft Office PowerPoint</Application>
  <PresentationFormat>شاشة عريضة</PresentationFormat>
  <Paragraphs>85</Paragraphs>
  <Slides>27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27</vt:i4>
      </vt:variant>
    </vt:vector>
  </HeadingPairs>
  <TitlesOfParts>
    <vt:vector size="31" baseType="lpstr">
      <vt:lpstr>Calibri</vt:lpstr>
      <vt:lpstr>Calibri Light</vt:lpstr>
      <vt:lpstr>Wingdings</vt:lpstr>
      <vt:lpstr>Retrospect</vt:lpstr>
      <vt:lpstr>الأمان  في مواقع التواصل الإجتماعي</vt:lpstr>
      <vt:lpstr>المحاور :</vt:lpstr>
      <vt:lpstr>عرض تقديمي في PowerPoint</vt:lpstr>
      <vt:lpstr>عرض تقديمي في PowerPoint</vt:lpstr>
      <vt:lpstr>التهديدات الأمنية في مواقع التواصل :</vt:lpstr>
      <vt:lpstr>تسريب المعلومات </vt:lpstr>
      <vt:lpstr>انتحال الشخصية و الحسابات الوهمية</vt:lpstr>
      <vt:lpstr>       اختراق الحسابات أو الأجهزة</vt:lpstr>
      <vt:lpstr>الملاحقون</vt:lpstr>
      <vt:lpstr>اللصوص</vt:lpstr>
      <vt:lpstr>الثقة المفرطة</vt:lpstr>
      <vt:lpstr>اختطاف الوسم ( الهاشتاق ) </vt:lpstr>
      <vt:lpstr>الحيل الإلكترونية</vt:lpstr>
      <vt:lpstr>عرض تقديمي في PowerPoint</vt:lpstr>
      <vt:lpstr>المضايقات</vt:lpstr>
      <vt:lpstr>طرق اختراق مواقع التواصل:</vt:lpstr>
      <vt:lpstr>سرقة كلمات المرور</vt:lpstr>
      <vt:lpstr>العيوب البرمجية في بعض مواقع التواصل الاجتماعي</vt:lpstr>
      <vt:lpstr>الهندسة الإجتماعية (فن إختراق العقول)</vt:lpstr>
      <vt:lpstr>عرض تقديمي في PowerPoint</vt:lpstr>
      <vt:lpstr>التطبيقات المساعدة أو غير الرسمية</vt:lpstr>
      <vt:lpstr>البرمجيات الخبيثة: malware</vt:lpstr>
      <vt:lpstr>طرق الوقاية:</vt:lpstr>
      <vt:lpstr>تفعيل إجراءات الأمان المتوفرة:</vt:lpstr>
      <vt:lpstr>كيف تحمي نفسك من رسائل الاصطياد الإلكتروني:</vt:lpstr>
      <vt:lpstr>كيف تحمي نفسك في مواقع التواصل الإجتماعي؟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محاضرة أمن المعلومات</dc:title>
  <dc:creator>a b</dc:creator>
  <cp:lastModifiedBy>khlood bajahzar</cp:lastModifiedBy>
  <cp:revision>98</cp:revision>
  <dcterms:created xsi:type="dcterms:W3CDTF">2017-02-08T15:42:15Z</dcterms:created>
  <dcterms:modified xsi:type="dcterms:W3CDTF">2020-10-11T17:55:44Z</dcterms:modified>
</cp:coreProperties>
</file>