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7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86" r:id="rId9"/>
    <p:sldId id="263" r:id="rId10"/>
    <p:sldId id="264" r:id="rId11"/>
    <p:sldId id="265" r:id="rId12"/>
    <p:sldId id="266" r:id="rId13"/>
    <p:sldId id="267" r:id="rId14"/>
    <p:sldId id="297" r:id="rId15"/>
    <p:sldId id="268" r:id="rId16"/>
    <p:sldId id="269" r:id="rId17"/>
    <p:sldId id="270" r:id="rId18"/>
    <p:sldId id="271" r:id="rId19"/>
    <p:sldId id="276" r:id="rId20"/>
    <p:sldId id="272" r:id="rId21"/>
    <p:sldId id="273" r:id="rId22"/>
    <p:sldId id="274" r:id="rId23"/>
    <p:sldId id="279" r:id="rId24"/>
    <p:sldId id="289" r:id="rId25"/>
    <p:sldId id="287" r:id="rId26"/>
    <p:sldId id="290" r:id="rId27"/>
    <p:sldId id="288" r:id="rId28"/>
    <p:sldId id="291" r:id="rId29"/>
    <p:sldId id="293" r:id="rId30"/>
    <p:sldId id="298" r:id="rId31"/>
    <p:sldId id="280" r:id="rId32"/>
    <p:sldId id="284" r:id="rId33"/>
    <p:sldId id="285" r:id="rId34"/>
    <p:sldId id="292" r:id="rId35"/>
    <p:sldId id="275" r:id="rId36"/>
    <p:sldId id="281" r:id="rId37"/>
    <p:sldId id="277" r:id="rId38"/>
    <p:sldId id="282" r:id="rId39"/>
    <p:sldId id="278" r:id="rId40"/>
    <p:sldId id="283" r:id="rId41"/>
    <p:sldId id="294" r:id="rId4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A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23"/>
    <p:restoredTop sz="94624"/>
  </p:normalViewPr>
  <p:slideViewPr>
    <p:cSldViewPr snapToGrid="0" snapToObjects="1">
      <p:cViewPr varScale="1">
        <p:scale>
          <a:sx n="82" d="100"/>
          <a:sy n="82" d="100"/>
        </p:scale>
        <p:origin x="72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152B6-C8E5-334D-982B-B9885E8D33B4}" type="datetimeFigureOut">
              <a:rPr lang="en-SA" smtClean="0"/>
              <a:t>10/20/2020</a:t>
            </a:fld>
            <a:endParaRPr lang="en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4D85E-718D-374E-90F5-4BEAEF65E583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33056280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152B6-C8E5-334D-982B-B9885E8D33B4}" type="datetimeFigureOut">
              <a:rPr lang="en-SA" smtClean="0"/>
              <a:t>10/20/2020</a:t>
            </a:fld>
            <a:endParaRPr lang="en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4D85E-718D-374E-90F5-4BEAEF65E583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20400669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152B6-C8E5-334D-982B-B9885E8D33B4}" type="datetimeFigureOut">
              <a:rPr lang="en-SA" smtClean="0"/>
              <a:t>10/20/2020</a:t>
            </a:fld>
            <a:endParaRPr lang="en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4D85E-718D-374E-90F5-4BEAEF65E583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625658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152B6-C8E5-334D-982B-B9885E8D33B4}" type="datetimeFigureOut">
              <a:rPr lang="en-SA" smtClean="0"/>
              <a:t>10/20/2020</a:t>
            </a:fld>
            <a:endParaRPr lang="en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4D85E-718D-374E-90F5-4BEAEF65E583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633971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152B6-C8E5-334D-982B-B9885E8D33B4}" type="datetimeFigureOut">
              <a:rPr lang="en-SA" smtClean="0"/>
              <a:t>10/20/2020</a:t>
            </a:fld>
            <a:endParaRPr lang="en-S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4D85E-718D-374E-90F5-4BEAEF65E583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4166802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152B6-C8E5-334D-982B-B9885E8D33B4}" type="datetimeFigureOut">
              <a:rPr lang="en-SA" smtClean="0"/>
              <a:t>10/20/2020</a:t>
            </a:fld>
            <a:endParaRPr lang="en-S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4D85E-718D-374E-90F5-4BEAEF65E583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7046437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152B6-C8E5-334D-982B-B9885E8D33B4}" type="datetimeFigureOut">
              <a:rPr lang="en-SA" smtClean="0"/>
              <a:t>10/20/2020</a:t>
            </a:fld>
            <a:endParaRPr lang="en-S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4D85E-718D-374E-90F5-4BEAEF65E583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21351284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152B6-C8E5-334D-982B-B9885E8D33B4}" type="datetimeFigureOut">
              <a:rPr lang="en-SA" smtClean="0"/>
              <a:t>10/20/2020</a:t>
            </a:fld>
            <a:endParaRPr lang="en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4D85E-718D-374E-90F5-4BEAEF65E583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4207337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152B6-C8E5-334D-982B-B9885E8D33B4}" type="datetimeFigureOut">
              <a:rPr lang="en-SA" smtClean="0"/>
              <a:t>10/20/2020</a:t>
            </a:fld>
            <a:endParaRPr lang="en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4D85E-718D-374E-90F5-4BEAEF65E583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3785878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152B6-C8E5-334D-982B-B9885E8D33B4}" type="datetimeFigureOut">
              <a:rPr lang="en-SA" smtClean="0"/>
              <a:t>10/20/2020</a:t>
            </a:fld>
            <a:endParaRPr lang="en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4D85E-718D-374E-90F5-4BEAEF65E583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29741489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152B6-C8E5-334D-982B-B9885E8D33B4}" type="datetimeFigureOut">
              <a:rPr lang="en-SA" smtClean="0"/>
              <a:t>10/20/2020</a:t>
            </a:fld>
            <a:endParaRPr lang="en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4D85E-718D-374E-90F5-4BEAEF65E583}" type="slidenum">
              <a:rPr lang="en-SA" smtClean="0"/>
              <a:t>‹#›</a:t>
            </a:fld>
            <a:endParaRPr lang="en-SA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349250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152B6-C8E5-334D-982B-B9885E8D33B4}" type="datetimeFigureOut">
              <a:rPr lang="en-SA" smtClean="0"/>
              <a:t>10/20/2020</a:t>
            </a:fld>
            <a:endParaRPr lang="en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4D85E-718D-374E-90F5-4BEAEF65E583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39040259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152B6-C8E5-334D-982B-B9885E8D33B4}" type="datetimeFigureOut">
              <a:rPr lang="en-SA" smtClean="0"/>
              <a:t>10/20/2020</a:t>
            </a:fld>
            <a:endParaRPr lang="en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4D85E-718D-374E-90F5-4BEAEF65E583}" type="slidenum">
              <a:rPr lang="en-SA" smtClean="0"/>
              <a:t>‹#›</a:t>
            </a:fld>
            <a:endParaRPr lang="en-S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04721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152B6-C8E5-334D-982B-B9885E8D33B4}" type="datetimeFigureOut">
              <a:rPr lang="en-SA" smtClean="0"/>
              <a:t>10/20/2020</a:t>
            </a:fld>
            <a:endParaRPr lang="en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4D85E-718D-374E-90F5-4BEAEF65E583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31815659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152B6-C8E5-334D-982B-B9885E8D33B4}" type="datetimeFigureOut">
              <a:rPr lang="en-SA" smtClean="0"/>
              <a:t>10/20/2020</a:t>
            </a:fld>
            <a:endParaRPr lang="en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4D85E-718D-374E-90F5-4BEAEF65E583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7704287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152B6-C8E5-334D-982B-B9885E8D33B4}" type="datetimeFigureOut">
              <a:rPr lang="en-SA" smtClean="0"/>
              <a:t>10/20/2020</a:t>
            </a:fld>
            <a:endParaRPr lang="en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4D85E-718D-374E-90F5-4BEAEF65E583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517889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1152B6-C8E5-334D-982B-B9885E8D33B4}" type="datetimeFigureOut">
              <a:rPr lang="en-SA" smtClean="0"/>
              <a:t>10/20/2020</a:t>
            </a:fld>
            <a:endParaRPr lang="en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874D85E-718D-374E-90F5-4BEAEF65E583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1970556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www.eclipse.org/downloads/packages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sv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sv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5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sv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50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sv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1.svg"/><Relationship Id="rId4" Type="http://schemas.openxmlformats.org/officeDocument/2006/relationships/image" Target="../media/image6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2D822E2-A2A6-0048-B4EB-B659D824404C}"/>
              </a:ext>
            </a:extLst>
          </p:cNvPr>
          <p:cNvSpPr/>
          <p:nvPr/>
        </p:nvSpPr>
        <p:spPr>
          <a:xfrm>
            <a:off x="2316716" y="2326068"/>
            <a:ext cx="601478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venir Next" panose="020B0503020202020204" pitchFamily="34" charset="0"/>
                <a:cs typeface="+mj-cs"/>
              </a:rPr>
              <a:t>حقيبة تدريبية</a:t>
            </a:r>
          </a:p>
          <a:p>
            <a:pPr algn="ctr"/>
            <a:r>
              <a:rPr lang="ar-SA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venir Next" panose="020B0503020202020204" pitchFamily="34" charset="0"/>
                <a:cs typeface="+mj-cs"/>
              </a:rPr>
              <a:t> للغة البرمجة (جافا)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venir Next" panose="020B0503020202020204" pitchFamily="34" charset="0"/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5E0122-1724-144C-9019-E3A8286C6C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86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0038" y="4676775"/>
            <a:ext cx="2016678" cy="2016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5933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274429-6405-3D4A-A2AE-81246B535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869" y="2306267"/>
            <a:ext cx="8596668" cy="3475512"/>
          </a:xfrm>
        </p:spPr>
        <p:txBody>
          <a:bodyPr>
            <a:normAutofit/>
          </a:bodyPr>
          <a:lstStyle/>
          <a:p>
            <a:pPr algn="r" defTabSz="457200" rtl="1" eaLnBrk="1" latinLnBrk="0" hangingPunct="1">
              <a:lnSpc>
                <a:spcPct val="150000"/>
              </a:lnSpc>
              <a:spcBef>
                <a:spcPct val="0"/>
              </a:spcBef>
              <a:buNone/>
            </a:pPr>
            <a:br>
              <a:rPr lang="ar-SA" dirty="0">
                <a:cs typeface="+mn-cs"/>
              </a:rPr>
            </a:br>
            <a:r>
              <a:rPr lang="ar-SA" sz="2800" dirty="0">
                <a:cs typeface="+mn-cs"/>
              </a:rPr>
              <a:t>تتضمن هذه الحقيبة التدريبية أبرز الأساسيات في لغة جافا</a:t>
            </a:r>
            <a:br>
              <a:rPr lang="ar-SA" sz="2800" dirty="0">
                <a:cs typeface="+mn-cs"/>
              </a:rPr>
            </a:br>
            <a:r>
              <a:rPr lang="ar-SA" sz="2800" dirty="0">
                <a:cs typeface="+mn-cs"/>
              </a:rPr>
              <a:t>                                للمبتدئين.</a:t>
            </a:r>
            <a:endParaRPr lang="en-SA">
              <a:cs typeface="+mn-cs"/>
            </a:endParaRPr>
          </a:p>
        </p:txBody>
      </p:sp>
      <p:pic>
        <p:nvPicPr>
          <p:cNvPr id="4" name="Graphic 3" descr="Laptop">
            <a:extLst>
              <a:ext uri="{FF2B5EF4-FFF2-40B4-BE49-F238E27FC236}">
                <a16:creationId xmlns:a16="http://schemas.microsoft.com/office/drawing/2014/main" id="{D0AAC820-DD7B-044E-A57B-C1015A49D6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93074" y="4743450"/>
            <a:ext cx="2257425" cy="2257425"/>
          </a:xfrm>
          <a:prstGeom prst="rect">
            <a:avLst/>
          </a:prstGeom>
        </p:spPr>
      </p:pic>
      <p:pic>
        <p:nvPicPr>
          <p:cNvPr id="6" name="Graphic 5" descr="Mathematics">
            <a:extLst>
              <a:ext uri="{FF2B5EF4-FFF2-40B4-BE49-F238E27FC236}">
                <a16:creationId xmlns:a16="http://schemas.microsoft.com/office/drawing/2014/main" id="{724AD76C-2D8F-064F-9C2C-82E9DB442B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64586" y="5309297"/>
            <a:ext cx="914400" cy="9144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2153D8A-4B5D-0C49-B70F-479009394CCF}"/>
              </a:ext>
            </a:extLst>
          </p:cNvPr>
          <p:cNvSpPr/>
          <p:nvPr/>
        </p:nvSpPr>
        <p:spPr>
          <a:xfrm>
            <a:off x="3252537" y="2078212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rtl="1"/>
            <a:r>
              <a:rPr lang="ar-SA" sz="2800" b="1" dirty="0">
                <a:solidFill>
                  <a:schemeClr val="accent1"/>
                </a:solidFill>
              </a:rPr>
              <a:t>نبذة عن المحتوى:</a:t>
            </a:r>
            <a:br>
              <a:rPr lang="ar-SA" sz="2800" b="1" dirty="0">
                <a:solidFill>
                  <a:schemeClr val="accent1"/>
                </a:solidFill>
              </a:rPr>
            </a:br>
            <a:endParaRPr lang="en-SA" sz="2800" b="1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69445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B94AA4D-A1BB-4940-957D-DDC757877D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4606860"/>
              </p:ext>
            </p:extLst>
          </p:nvPr>
        </p:nvGraphicFramePr>
        <p:xfrm>
          <a:off x="2449589" y="993592"/>
          <a:ext cx="5343403" cy="52120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54557">
                  <a:extLst>
                    <a:ext uri="{9D8B030D-6E8A-4147-A177-3AD203B41FA5}">
                      <a16:colId xmlns:a16="http://schemas.microsoft.com/office/drawing/2014/main" val="29062635"/>
                    </a:ext>
                  </a:extLst>
                </a:gridCol>
                <a:gridCol w="4188846">
                  <a:extLst>
                    <a:ext uri="{9D8B030D-6E8A-4147-A177-3AD203B41FA5}">
                      <a16:colId xmlns:a16="http://schemas.microsoft.com/office/drawing/2014/main" val="1460674403"/>
                    </a:ext>
                  </a:extLst>
                </a:gridCol>
              </a:tblGrid>
              <a:tr h="552631">
                <a:tc>
                  <a:txBody>
                    <a:bodyPr/>
                    <a:lstStyle/>
                    <a:p>
                      <a:pPr marL="0" algn="r" defTabSz="457200" rtl="1" eaLnBrk="1" latinLnBrk="0" hangingPunct="1"/>
                      <a:r>
                        <a:rPr lang="ar-SA" dirty="0"/>
                        <a:t>رقم الشريحة</a:t>
                      </a:r>
                      <a:endParaRPr lang="en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457200" rtl="1" eaLnBrk="1" latinLnBrk="0" hangingPunct="1"/>
                      <a:r>
                        <a:rPr lang="ar-SA" dirty="0"/>
                        <a:t>المحتوى</a:t>
                      </a:r>
                      <a:endParaRPr lang="en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5420678"/>
                  </a:ext>
                </a:extLst>
              </a:tr>
              <a:tr h="410101">
                <a:tc>
                  <a:txBody>
                    <a:bodyPr/>
                    <a:lstStyle/>
                    <a:p>
                      <a:pPr marL="0" algn="ctr" defTabSz="457200" rtl="1" eaLnBrk="1" latinLnBrk="0" hangingPunct="1"/>
                      <a:r>
                        <a:rPr lang="ar-SA" sz="180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</a:t>
                      </a:r>
                      <a:r>
                        <a:rPr lang="ar-SA" sz="240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٤-٦ </a:t>
                      </a:r>
                      <a:endParaRPr lang="en-SA" sz="180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457200" rtl="1" eaLnBrk="1" latinLnBrk="0" hangingPunct="1"/>
                      <a:r>
                        <a:rPr lang="ar-SA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تثبيت لغة جافا</a:t>
                      </a:r>
                      <a:endParaRPr lang="en-SA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2820214"/>
                  </a:ext>
                </a:extLst>
              </a:tr>
              <a:tr h="410101">
                <a:tc>
                  <a:txBody>
                    <a:bodyPr/>
                    <a:lstStyle/>
                    <a:p>
                      <a:pPr marL="0" algn="ctr" defTabSz="457200" rtl="1" eaLnBrk="1" latinLnBrk="0" hangingPunct="1"/>
                      <a:r>
                        <a:rPr lang="ar-SA" sz="240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٧</a:t>
                      </a:r>
                      <a:endParaRPr lang="en-SA" sz="240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457200" rtl="1" eaLnBrk="1" latinLnBrk="0" hangingPunct="1"/>
                      <a:r>
                        <a:rPr lang="ar-SA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تنزيل بيئة التطوير</a:t>
                      </a:r>
                      <a:endParaRPr lang="en-SA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2458857"/>
                  </a:ext>
                </a:extLst>
              </a:tr>
              <a:tr h="410101"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ar-SA" sz="240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٩-١٠</a:t>
                      </a:r>
                      <a:endParaRPr lang="en-SA" sz="180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457200" rtl="0" eaLnBrk="1" latinLnBrk="0" hangingPunct="1"/>
                      <a:r>
                        <a:rPr lang="ar-SA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أمر الطباعة</a:t>
                      </a:r>
                      <a:endParaRPr lang="en-SA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1025323"/>
                  </a:ext>
                </a:extLst>
              </a:tr>
              <a:tr h="410101">
                <a:tc>
                  <a:txBody>
                    <a:bodyPr/>
                    <a:lstStyle/>
                    <a:p>
                      <a:pPr marL="0" algn="ctr" defTabSz="457200" rtl="1" eaLnBrk="1" latinLnBrk="0" hangingPunct="1"/>
                      <a:r>
                        <a:rPr lang="ar-SA" sz="2400" b="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١١-١٥</a:t>
                      </a:r>
                      <a:endParaRPr lang="en-SA" sz="2400" b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457200" rtl="1" eaLnBrk="1" latinLnBrk="0" hangingPunct="1"/>
                      <a:r>
                        <a:rPr lang="ar-SA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المتغيرات</a:t>
                      </a:r>
                      <a:endParaRPr lang="en-SA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6319703"/>
                  </a:ext>
                </a:extLst>
              </a:tr>
              <a:tr h="410101">
                <a:tc>
                  <a:txBody>
                    <a:bodyPr/>
                    <a:lstStyle/>
                    <a:p>
                      <a:pPr marL="0" algn="ctr" defTabSz="457200" rtl="1" eaLnBrk="1" latinLnBrk="0" hangingPunct="1"/>
                      <a:r>
                        <a:rPr lang="ar-SA" sz="240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١٦-٢١</a:t>
                      </a:r>
                      <a:endParaRPr lang="en-SA" sz="240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457200" rtl="1" eaLnBrk="1" latinLnBrk="0" hangingPunct="1"/>
                      <a:r>
                        <a:rPr lang="ar-SA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الشروط</a:t>
                      </a:r>
                      <a:endParaRPr lang="en-SA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4434771"/>
                  </a:ext>
                </a:extLst>
              </a:tr>
              <a:tr h="410101">
                <a:tc>
                  <a:txBody>
                    <a:bodyPr/>
                    <a:lstStyle/>
                    <a:p>
                      <a:pPr algn="ctr"/>
                      <a:r>
                        <a:rPr lang="ar-SA" sz="2400" b="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٢٢-٣٠</a:t>
                      </a:r>
                      <a:endParaRPr lang="en-SA" sz="2400" b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457200" rtl="1" eaLnBrk="1" latinLnBrk="0" hangingPunct="1"/>
                      <a:r>
                        <a:rPr lang="ar-SA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الحلقات</a:t>
                      </a:r>
                      <a:endParaRPr lang="en-SA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7303261"/>
                  </a:ext>
                </a:extLst>
              </a:tr>
              <a:tr h="410101">
                <a:tc>
                  <a:txBody>
                    <a:bodyPr/>
                    <a:lstStyle/>
                    <a:p>
                      <a:pPr marL="0" algn="ctr" defTabSz="457200" rtl="1" eaLnBrk="1" latinLnBrk="0" hangingPunct="1"/>
                      <a:r>
                        <a:rPr lang="ar-SA" sz="240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٣١-٣٣</a:t>
                      </a:r>
                      <a:endParaRPr lang="en-SA" sz="180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457200" rtl="0" eaLnBrk="1" latinLnBrk="0" hangingPunct="1"/>
                      <a:r>
                        <a:rPr lang="ar-SA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استقبال بيانات من المستخدم</a:t>
                      </a:r>
                      <a:endParaRPr lang="en-SA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2524883"/>
                  </a:ext>
                </a:extLst>
              </a:tr>
              <a:tr h="410101">
                <a:tc>
                  <a:txBody>
                    <a:bodyPr/>
                    <a:lstStyle/>
                    <a:p>
                      <a:pPr algn="ctr"/>
                      <a:r>
                        <a:rPr lang="ar-SA" sz="240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٣٥-٣٦</a:t>
                      </a:r>
                      <a:endParaRPr lang="en-SA" sz="180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457200" rtl="1" eaLnBrk="1" latinLnBrk="0" hangingPunct="1"/>
                      <a:r>
                        <a:rPr lang="ar-SA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البرنامج الأول</a:t>
                      </a:r>
                      <a:endParaRPr lang="en-SA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8431296"/>
                  </a:ext>
                </a:extLst>
              </a:tr>
              <a:tr h="410101">
                <a:tc>
                  <a:txBody>
                    <a:bodyPr/>
                    <a:lstStyle/>
                    <a:p>
                      <a:pPr marL="0" algn="ctr" defTabSz="457200" rtl="1" eaLnBrk="1" latinLnBrk="0" hangingPunct="1"/>
                      <a:r>
                        <a:rPr lang="ar-SA" sz="240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٣٧-٣٨</a:t>
                      </a:r>
                      <a:endParaRPr lang="en-SA" sz="180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457200" rtl="1" eaLnBrk="1" latinLnBrk="0" hangingPunct="1"/>
                      <a:r>
                        <a:rPr lang="ar-SA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البرنامج الثاني</a:t>
                      </a:r>
                      <a:endParaRPr lang="en-SA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2999455"/>
                  </a:ext>
                </a:extLst>
              </a:tr>
              <a:tr h="342062">
                <a:tc>
                  <a:txBody>
                    <a:bodyPr/>
                    <a:lstStyle/>
                    <a:p>
                      <a:pPr marL="0" algn="ctr" defTabSz="457200" rtl="1" eaLnBrk="1" latinLnBrk="0" hangingPunct="1"/>
                      <a:r>
                        <a:rPr lang="ar-SA" sz="2400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٣٩-٤٠</a:t>
                      </a:r>
                      <a:endParaRPr lang="en-SA" sz="240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457200" rtl="1" eaLnBrk="1" latinLnBrk="0" hangingPunct="1"/>
                      <a:r>
                        <a:rPr lang="ar-SA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البرنامج الثالث</a:t>
                      </a:r>
                      <a:endParaRPr lang="en-SA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47835766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EB0EAB1A-9EE7-3E4E-A14C-9D0E0330BBB7}"/>
              </a:ext>
            </a:extLst>
          </p:cNvPr>
          <p:cNvSpPr txBox="1"/>
          <p:nvPr/>
        </p:nvSpPr>
        <p:spPr>
          <a:xfrm>
            <a:off x="3867581" y="236854"/>
            <a:ext cx="25074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A" sz="2800" dirty="0">
                <a:solidFill>
                  <a:schemeClr val="accent2">
                    <a:lumMod val="75000"/>
                  </a:schemeClr>
                </a:solidFill>
              </a:rPr>
              <a:t>قائمة المحتويات</a:t>
            </a:r>
            <a:endParaRPr lang="en-SA" sz="280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63276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 descr="A screenshot of a cell phone&#10;&#10;Description automatically generated">
            <a:extLst>
              <a:ext uri="{FF2B5EF4-FFF2-40B4-BE49-F238E27FC236}">
                <a16:creationId xmlns:a16="http://schemas.microsoft.com/office/drawing/2014/main" id="{18E2F0DD-2C17-5A4A-AB92-B685EDA982D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489" r="1260" b="7671"/>
          <a:stretch/>
        </p:blipFill>
        <p:spPr>
          <a:xfrm>
            <a:off x="771459" y="1255815"/>
            <a:ext cx="8443041" cy="4346369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DF7B9C-D960-774D-9E93-27B3B2275F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832" y="344607"/>
            <a:ext cx="8596668" cy="571834"/>
          </a:xfrm>
        </p:spPr>
        <p:txBody>
          <a:bodyPr>
            <a:normAutofit lnSpcReduction="10000"/>
          </a:bodyPr>
          <a:lstStyle/>
          <a:p>
            <a:pPr marL="0" indent="0" algn="r" defTabSz="457200" rtl="1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None/>
            </a:pPr>
            <a:r>
              <a:rPr lang="ar-SA" sz="3300" dirty="0">
                <a:solidFill>
                  <a:schemeClr val="accent2">
                    <a:lumMod val="75000"/>
                  </a:schemeClr>
                </a:solidFill>
              </a:rPr>
              <a:t>أولًا تثبيت جافا:</a:t>
            </a:r>
          </a:p>
          <a:p>
            <a:pPr marL="0" indent="0" algn="r" defTabSz="457200" rtl="1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None/>
            </a:pPr>
            <a:endParaRPr lang="ar-SA" sz="1600" dirty="0">
              <a:solidFill>
                <a:schemeClr val="accent2">
                  <a:lumMod val="75000"/>
                </a:schemeClr>
              </a:solidFill>
            </a:endParaRPr>
          </a:p>
          <a:p>
            <a:pPr marL="0" indent="0" algn="r" defTabSz="457200" rtl="1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None/>
            </a:pPr>
            <a:endParaRPr lang="ar-SA" sz="1600" dirty="0">
              <a:solidFill>
                <a:schemeClr val="accent2">
                  <a:lumMod val="75000"/>
                </a:schemeClr>
              </a:solidFill>
            </a:endParaRPr>
          </a:p>
          <a:p>
            <a:pPr marL="0" indent="0" algn="r" defTabSz="457200" rtl="1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None/>
            </a:pPr>
            <a:endParaRPr lang="ar-SA" sz="1600" dirty="0">
              <a:solidFill>
                <a:schemeClr val="accent2">
                  <a:lumMod val="75000"/>
                </a:schemeClr>
              </a:solidFill>
            </a:endParaRPr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B32D591E-549B-0B45-BE91-439DDC9BB4B7}"/>
              </a:ext>
            </a:extLst>
          </p:cNvPr>
          <p:cNvCxnSpPr>
            <a:cxnSpLocks/>
          </p:cNvCxnSpPr>
          <p:nvPr/>
        </p:nvCxnSpPr>
        <p:spPr>
          <a:xfrm>
            <a:off x="2173184" y="2956956"/>
            <a:ext cx="1128157" cy="0"/>
          </a:xfrm>
          <a:prstGeom prst="straightConnector1">
            <a:avLst/>
          </a:prstGeom>
          <a:ln>
            <a:headEnd type="none" w="med" len="med"/>
            <a:tailEnd type="arrow" w="med" len="med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46459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oup 10">
            <a:extLst>
              <a:ext uri="{FF2B5EF4-FFF2-40B4-BE49-F238E27FC236}">
                <a16:creationId xmlns:a16="http://schemas.microsoft.com/office/drawing/2014/main" id="{609316A9-990D-4EC3-A671-70EE5C149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9B0C6109-9159-49CA-AD7A-F9035539DB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686F14F5-308C-4EB6-87AB-05DE9501B1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BA032363-A188-47C5-9D59-9B788809DC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2C4077DF-6BB9-4069-AD28-6B1664EBB0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1D2B8B50-3419-41ED-9A9F-3CF9EEBBD3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5C640498-2E73-4FA2-BEB6-C3596A458C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3240EEFC-4112-4C39-A816-C815774F6D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ADF362B0-03EA-4800-9FAA-9F128587E4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0BA84559-2F4C-4795-9246-4C563F942D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Isosceles Triangle 20">
              <a:extLst>
                <a:ext uri="{FF2B5EF4-FFF2-40B4-BE49-F238E27FC236}">
                  <a16:creationId xmlns:a16="http://schemas.microsoft.com/office/drawing/2014/main" id="{FA77A1AA-CA47-4A91-A0A1-0A8CE31A98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pic>
        <p:nvPicPr>
          <p:cNvPr id="6" name="Picture 5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F39F5088-7410-4742-AA8B-B450751C168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49382" y="700644"/>
            <a:ext cx="9199802" cy="4754718"/>
          </a:xfrm>
          <a:prstGeom prst="rect">
            <a:avLst/>
          </a:prstGeom>
        </p:spPr>
      </p:pic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E064AF18-0BB1-2A4A-8152-83156A09AC46}"/>
              </a:ext>
            </a:extLst>
          </p:cNvPr>
          <p:cNvCxnSpPr>
            <a:cxnSpLocks/>
          </p:cNvCxnSpPr>
          <p:nvPr/>
        </p:nvCxnSpPr>
        <p:spPr>
          <a:xfrm flipH="1">
            <a:off x="4512624" y="3589867"/>
            <a:ext cx="1448789" cy="0"/>
          </a:xfrm>
          <a:prstGeom prst="straightConnector1">
            <a:avLst/>
          </a:prstGeom>
          <a:ln>
            <a:headEnd type="none" w="med" len="med"/>
            <a:tailEnd type="arrow" w="med" len="med"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81056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screenshot of a cell phone&#10;&#10;Description automatically generated">
            <a:extLst>
              <a:ext uri="{FF2B5EF4-FFF2-40B4-BE49-F238E27FC236}">
                <a16:creationId xmlns:a16="http://schemas.microsoft.com/office/drawing/2014/main" id="{DEDB7520-8C7F-B74C-A67F-007CE29E4B0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r="1262" b="4377"/>
          <a:stretch/>
        </p:blipFill>
        <p:spPr>
          <a:xfrm>
            <a:off x="286639" y="1371600"/>
            <a:ext cx="9201745" cy="4429497"/>
          </a:xfrm>
          <a:prstGeom prst="rect">
            <a:avLst/>
          </a:prstGeom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F90A3DA-8931-1247-B10F-ACA6E1094A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960" y="472154"/>
            <a:ext cx="8596668" cy="1169497"/>
          </a:xfrm>
        </p:spPr>
        <p:txBody>
          <a:bodyPr>
            <a:normAutofit/>
          </a:bodyPr>
          <a:lstStyle/>
          <a:p>
            <a:pPr marL="0" indent="0" algn="r" defTabSz="457200" rtl="1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None/>
            </a:pPr>
            <a:r>
              <a:rPr lang="ar-SA" sz="2400" dirty="0">
                <a:solidFill>
                  <a:schemeClr val="accent2">
                    <a:lumMod val="75000"/>
                  </a:schemeClr>
                </a:solidFill>
              </a:rPr>
              <a:t>قم بتنزيل النسخة الخاصة بنظام تشغيلك:</a:t>
            </a:r>
          </a:p>
          <a:p>
            <a:pPr marL="0" indent="0" algn="r" defTabSz="457200" rtl="1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None/>
            </a:pPr>
            <a:endParaRPr lang="ar-SA" sz="1600" dirty="0">
              <a:solidFill>
                <a:schemeClr val="accent2">
                  <a:lumMod val="75000"/>
                </a:schemeClr>
              </a:solidFill>
            </a:endParaRPr>
          </a:p>
          <a:p>
            <a:pPr marL="0" indent="0" algn="r" defTabSz="457200" rtl="1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None/>
            </a:pPr>
            <a:endParaRPr lang="ar-SA" sz="1600" dirty="0">
              <a:solidFill>
                <a:schemeClr val="accent2">
                  <a:lumMod val="75000"/>
                </a:schemeClr>
              </a:solidFill>
            </a:endParaRP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157CFA22-693D-014B-811C-603973304073}"/>
              </a:ext>
            </a:extLst>
          </p:cNvPr>
          <p:cNvCxnSpPr/>
          <p:nvPr/>
        </p:nvCxnSpPr>
        <p:spPr>
          <a:xfrm flipH="1">
            <a:off x="8348353" y="3752603"/>
            <a:ext cx="949275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Rectangle 9">
            <a:extLst>
              <a:ext uri="{FF2B5EF4-FFF2-40B4-BE49-F238E27FC236}">
                <a16:creationId xmlns:a16="http://schemas.microsoft.com/office/drawing/2014/main" id="{657361A5-320B-B544-A733-89778B1ECC7B}"/>
              </a:ext>
            </a:extLst>
          </p:cNvPr>
          <p:cNvSpPr/>
          <p:nvPr/>
        </p:nvSpPr>
        <p:spPr>
          <a:xfrm>
            <a:off x="6567056" y="3586348"/>
            <a:ext cx="1781298" cy="344384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marL="0" algn="ctr" defTabSz="457200" rtl="0" eaLnBrk="1" latinLnBrk="0" hangingPunct="1"/>
            <a:endParaRPr lang="en-SA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72CEC97-1757-5247-A435-E7819C77BD5D}"/>
              </a:ext>
            </a:extLst>
          </p:cNvPr>
          <p:cNvSpPr/>
          <p:nvPr/>
        </p:nvSpPr>
        <p:spPr>
          <a:xfrm>
            <a:off x="2026178" y="3567937"/>
            <a:ext cx="5838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Mac</a:t>
            </a:r>
            <a:endParaRPr lang="en-SA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B25D799-459A-BD4C-B76C-C1D0E3A7A5B1}"/>
              </a:ext>
            </a:extLst>
          </p:cNvPr>
          <p:cNvSpPr/>
          <p:nvPr/>
        </p:nvSpPr>
        <p:spPr>
          <a:xfrm>
            <a:off x="1774474" y="4649360"/>
            <a:ext cx="10872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Windows</a:t>
            </a:r>
            <a:endParaRPr lang="en-SA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1EFBEB0-EA24-F74B-945E-C254502D0078}"/>
              </a:ext>
            </a:extLst>
          </p:cNvPr>
          <p:cNvSpPr/>
          <p:nvPr/>
        </p:nvSpPr>
        <p:spPr>
          <a:xfrm>
            <a:off x="6593775" y="4649360"/>
            <a:ext cx="1936613" cy="344384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marL="0" algn="ctr" defTabSz="457200" rtl="0" eaLnBrk="1" latinLnBrk="0" hangingPunct="1"/>
            <a:endParaRPr lang="en-SA"/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C47CF3A3-BF61-FE4E-8020-1C183C030595}"/>
              </a:ext>
            </a:extLst>
          </p:cNvPr>
          <p:cNvCxnSpPr>
            <a:cxnSpLocks/>
          </p:cNvCxnSpPr>
          <p:nvPr/>
        </p:nvCxnSpPr>
        <p:spPr>
          <a:xfrm flipH="1">
            <a:off x="8539110" y="4807372"/>
            <a:ext cx="758518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D16245EB-51D8-2C41-8CC1-BD90163ACE70}"/>
              </a:ext>
            </a:extLst>
          </p:cNvPr>
          <p:cNvSpPr/>
          <p:nvPr/>
        </p:nvSpPr>
        <p:spPr>
          <a:xfrm>
            <a:off x="1774474" y="1879417"/>
            <a:ext cx="1515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Linux Debian</a:t>
            </a:r>
            <a:endParaRPr lang="en-SA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6FAA0B-EB66-7445-B990-F51EE3679969}"/>
              </a:ext>
            </a:extLst>
          </p:cNvPr>
          <p:cNvSpPr/>
          <p:nvPr/>
        </p:nvSpPr>
        <p:spPr>
          <a:xfrm>
            <a:off x="1916339" y="2472624"/>
            <a:ext cx="1231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Linux RPM</a:t>
            </a:r>
            <a:endParaRPr lang="en-SA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6524A80-08CC-1142-9D0E-AFEAF4A3BB0E}"/>
              </a:ext>
            </a:extLst>
          </p:cNvPr>
          <p:cNvSpPr/>
          <p:nvPr/>
        </p:nvSpPr>
        <p:spPr>
          <a:xfrm>
            <a:off x="6593775" y="1958608"/>
            <a:ext cx="1781298" cy="344384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marL="0" algn="ctr" defTabSz="457200" rtl="0" eaLnBrk="1" latinLnBrk="0" hangingPunct="1"/>
            <a:endParaRPr lang="en-SA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0F417A3-14E5-B848-A71D-A987DC9539A0}"/>
              </a:ext>
            </a:extLst>
          </p:cNvPr>
          <p:cNvSpPr/>
          <p:nvPr/>
        </p:nvSpPr>
        <p:spPr>
          <a:xfrm>
            <a:off x="6593775" y="2472624"/>
            <a:ext cx="1781298" cy="344384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marL="0" algn="ctr" defTabSz="457200" rtl="0" eaLnBrk="1" latinLnBrk="0" hangingPunct="1"/>
            <a:endParaRPr lang="en-SA"/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E2621B6A-C3BA-014C-A593-1E1DBE031D2E}"/>
              </a:ext>
            </a:extLst>
          </p:cNvPr>
          <p:cNvCxnSpPr/>
          <p:nvPr/>
        </p:nvCxnSpPr>
        <p:spPr>
          <a:xfrm flipH="1">
            <a:off x="8432406" y="2137571"/>
            <a:ext cx="949275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3F4D5821-4502-7340-8ACD-C1342FF496A9}"/>
              </a:ext>
            </a:extLst>
          </p:cNvPr>
          <p:cNvCxnSpPr/>
          <p:nvPr/>
        </p:nvCxnSpPr>
        <p:spPr>
          <a:xfrm flipH="1">
            <a:off x="8440427" y="2623514"/>
            <a:ext cx="949275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474172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07B0C07-1DDF-4C4E-8643-412D6407EB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832" y="344606"/>
            <a:ext cx="8596668" cy="2695477"/>
          </a:xfrm>
        </p:spPr>
        <p:txBody>
          <a:bodyPr>
            <a:normAutofit fontScale="55000" lnSpcReduction="20000"/>
          </a:bodyPr>
          <a:lstStyle/>
          <a:p>
            <a:pPr marL="0" indent="0" algn="r" defTabSz="457200" rtl="1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None/>
            </a:pPr>
            <a:r>
              <a:rPr lang="ar-SA" sz="5100" dirty="0">
                <a:solidFill>
                  <a:schemeClr val="accent2">
                    <a:lumMod val="75000"/>
                  </a:schemeClr>
                </a:solidFill>
              </a:rPr>
              <a:t>ثانيًا تنزيل بيئة التطوير:</a:t>
            </a:r>
            <a:endParaRPr lang="en-US" sz="5100" dirty="0">
              <a:solidFill>
                <a:schemeClr val="accent2">
                  <a:lumMod val="75000"/>
                </a:schemeClr>
              </a:solidFill>
            </a:endParaRPr>
          </a:p>
          <a:p>
            <a:pPr marL="0" indent="0" algn="r" defTabSz="457200" rtl="1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None/>
            </a:pPr>
            <a:endParaRPr lang="ar-SA" sz="3300" dirty="0">
              <a:solidFill>
                <a:schemeClr val="accent2">
                  <a:lumMod val="75000"/>
                </a:schemeClr>
              </a:solidFill>
            </a:endParaRPr>
          </a:p>
          <a:p>
            <a:pPr marL="0" indent="0" algn="r" defTabSz="457200" rtl="1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None/>
            </a:pPr>
            <a:r>
              <a:rPr lang="ar-SA" sz="3800" dirty="0">
                <a:solidFill>
                  <a:schemeClr val="accent2">
                    <a:lumMod val="75000"/>
                  </a:schemeClr>
                </a:solidFill>
              </a:rPr>
              <a:t>يوجد العديد مثل: </a:t>
            </a:r>
            <a:r>
              <a:rPr lang="en-US" sz="3800" dirty="0">
                <a:solidFill>
                  <a:schemeClr val="accent2">
                    <a:lumMod val="75000"/>
                  </a:schemeClr>
                </a:solidFill>
              </a:rPr>
              <a:t>Eclipse, </a:t>
            </a:r>
            <a:r>
              <a:rPr lang="en-US" sz="3800" dirty="0" err="1">
                <a:solidFill>
                  <a:schemeClr val="accent2">
                    <a:lumMod val="75000"/>
                  </a:schemeClr>
                </a:solidFill>
              </a:rPr>
              <a:t>Intellij</a:t>
            </a:r>
            <a:r>
              <a:rPr lang="en-US" sz="3800">
                <a:solidFill>
                  <a:schemeClr val="accent2">
                    <a:lumMod val="75000"/>
                  </a:schemeClr>
                </a:solidFill>
              </a:rPr>
              <a:t> IDEA, </a:t>
            </a:r>
            <a:r>
              <a:rPr lang="en-US" sz="3800" err="1">
                <a:solidFill>
                  <a:schemeClr val="accent2">
                    <a:lumMod val="75000"/>
                  </a:schemeClr>
                </a:solidFill>
              </a:rPr>
              <a:t>Netbeans</a:t>
            </a:r>
            <a:r>
              <a:rPr lang="ar-SA" sz="3800">
                <a:solidFill>
                  <a:schemeClr val="accent2">
                    <a:lumMod val="75000"/>
                  </a:schemeClr>
                </a:solidFill>
              </a:rPr>
              <a:t> بإمكانك اختيار بيئة التطوير المناسبة لك، في هذا التدريب سوف نستعرض طريقة تنزيل </a:t>
            </a:r>
            <a:r>
              <a:rPr lang="en-US" sz="3800">
                <a:solidFill>
                  <a:schemeClr val="accent2">
                    <a:lumMod val="75000"/>
                  </a:schemeClr>
                </a:solidFill>
              </a:rPr>
              <a:t>:Eclipse</a:t>
            </a:r>
          </a:p>
          <a:p>
            <a:pPr marL="0" indent="0" algn="r" defTabSz="457200" rtl="1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None/>
            </a:pPr>
            <a:endParaRPr lang="en-US" sz="3800">
              <a:solidFill>
                <a:schemeClr val="accent2">
                  <a:lumMod val="75000"/>
                </a:schemeClr>
              </a:solidFill>
            </a:endParaRPr>
          </a:p>
          <a:p>
            <a:pPr marL="0" indent="0" algn="r" defTabSz="457200" rtl="1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None/>
            </a:pPr>
            <a:r>
              <a:rPr lang="ar-SA" sz="3800">
                <a:solidFill>
                  <a:schemeClr val="accent2">
                    <a:lumMod val="75000"/>
                  </a:schemeClr>
                </a:solidFill>
              </a:rPr>
              <a:t>من خلال الرابط التالي:</a:t>
            </a:r>
            <a:endParaRPr lang="en-US" sz="3800">
              <a:solidFill>
                <a:schemeClr val="accent2">
                  <a:lumMod val="75000"/>
                </a:schemeClr>
              </a:solidFill>
            </a:endParaRPr>
          </a:p>
          <a:p>
            <a:pPr marL="0" indent="0" algn="r" rtl="1">
              <a:buNone/>
            </a:pPr>
            <a:r>
              <a:rPr lang="en-US" sz="4000">
                <a:hlinkClick r:id="rId2"/>
              </a:rPr>
              <a:t>https://www.eclipse.org/downloads/packages/</a:t>
            </a:r>
            <a:endParaRPr lang="ar-SA" sz="3800">
              <a:solidFill>
                <a:schemeClr val="accent2">
                  <a:lumMod val="75000"/>
                </a:schemeClr>
              </a:solidFill>
            </a:endParaRPr>
          </a:p>
          <a:p>
            <a:pPr marL="0" indent="0" algn="r" defTabSz="457200" rtl="1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None/>
            </a:pPr>
            <a:endParaRPr lang="ar-SA" sz="3200">
              <a:solidFill>
                <a:schemeClr val="accent2">
                  <a:lumMod val="75000"/>
                </a:schemeClr>
              </a:solidFill>
            </a:endParaRPr>
          </a:p>
          <a:p>
            <a:pPr marL="0" indent="0" algn="r" defTabSz="457200" rtl="1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None/>
            </a:pPr>
            <a:endParaRPr lang="ar-SA" sz="1600">
              <a:solidFill>
                <a:schemeClr val="accent2">
                  <a:lumMod val="75000"/>
                </a:schemeClr>
              </a:solidFill>
            </a:endParaRPr>
          </a:p>
          <a:p>
            <a:pPr marL="0" indent="0" algn="r" defTabSz="457200" rtl="1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None/>
            </a:pPr>
            <a:endParaRPr lang="ar-SA" sz="1600">
              <a:solidFill>
                <a:schemeClr val="accent2">
                  <a:lumMod val="75000"/>
                </a:schemeClr>
              </a:solidFill>
            </a:endParaRPr>
          </a:p>
          <a:p>
            <a:pPr marL="0" indent="0" algn="r" defTabSz="457200" rtl="1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None/>
            </a:pPr>
            <a:endParaRPr lang="ar-SA" sz="160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4BE1269-2221-8D42-B268-762372CD1D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863" y="3766500"/>
            <a:ext cx="9290050" cy="150496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D57DFC2E-49D9-2C42-82D8-1DB2B1006359}"/>
              </a:ext>
            </a:extLst>
          </p:cNvPr>
          <p:cNvSpPr/>
          <p:nvPr/>
        </p:nvSpPr>
        <p:spPr>
          <a:xfrm>
            <a:off x="7968390" y="4191632"/>
            <a:ext cx="1614488" cy="92868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marL="0" algn="ctr" defTabSz="457200" rtl="1" eaLnBrk="1" latinLnBrk="0" hangingPunct="1"/>
            <a:endParaRPr lang="en-SA"/>
          </a:p>
        </p:txBody>
      </p:sp>
      <p:cxnSp>
        <p:nvCxnSpPr>
          <p:cNvPr id="11" name="Elbow Connector 10">
            <a:extLst>
              <a:ext uri="{FF2B5EF4-FFF2-40B4-BE49-F238E27FC236}">
                <a16:creationId xmlns:a16="http://schemas.microsoft.com/office/drawing/2014/main" id="{89542C91-41EF-284D-800E-64D33870CD97}"/>
              </a:ext>
            </a:extLst>
          </p:cNvPr>
          <p:cNvCxnSpPr>
            <a:cxnSpLocks/>
          </p:cNvCxnSpPr>
          <p:nvPr/>
        </p:nvCxnSpPr>
        <p:spPr>
          <a:xfrm rot="10800000">
            <a:off x="8876929" y="3548829"/>
            <a:ext cx="704450" cy="642938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F868AFF0-9EED-3C48-B0A7-CAEB674ADE78}"/>
              </a:ext>
            </a:extLst>
          </p:cNvPr>
          <p:cNvSpPr txBox="1">
            <a:spLocks/>
          </p:cNvSpPr>
          <p:nvPr/>
        </p:nvSpPr>
        <p:spPr>
          <a:xfrm>
            <a:off x="296863" y="3331158"/>
            <a:ext cx="8596668" cy="5718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Font typeface="Wingdings 3" charset="2"/>
              <a:buNone/>
            </a:pPr>
            <a:r>
              <a:rPr lang="ar-SA">
                <a:solidFill>
                  <a:schemeClr val="accent2">
                    <a:lumMod val="75000"/>
                  </a:schemeClr>
                </a:solidFill>
              </a:rPr>
              <a:t>قم باختيار النسخة الخاصة بنظام تشغيلك</a:t>
            </a:r>
          </a:p>
          <a:p>
            <a:pPr marL="0" indent="0" algn="r" rtl="1">
              <a:buFont typeface="Wingdings 3" charset="2"/>
              <a:buNone/>
            </a:pPr>
            <a:endParaRPr lang="ar-SA" sz="1000">
              <a:solidFill>
                <a:schemeClr val="accent2">
                  <a:lumMod val="75000"/>
                </a:schemeClr>
              </a:solidFill>
            </a:endParaRPr>
          </a:p>
          <a:p>
            <a:pPr marL="0" indent="0" algn="r" rtl="1">
              <a:buFont typeface="Wingdings 3" charset="2"/>
              <a:buNone/>
            </a:pPr>
            <a:endParaRPr lang="ar-SA" sz="1000">
              <a:solidFill>
                <a:schemeClr val="accent2">
                  <a:lumMod val="75000"/>
                </a:schemeClr>
              </a:solidFill>
            </a:endParaRPr>
          </a:p>
          <a:p>
            <a:pPr marL="0" indent="0" algn="r" rtl="1">
              <a:buFont typeface="Wingdings 3" charset="2"/>
              <a:buNone/>
            </a:pPr>
            <a:endParaRPr lang="ar-SA" sz="100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5" name="Picture 14" descr="A screenshot of a cell phone&#10;&#10;Description automatically generated">
            <a:extLst>
              <a:ext uri="{FF2B5EF4-FFF2-40B4-BE49-F238E27FC236}">
                <a16:creationId xmlns:a16="http://schemas.microsoft.com/office/drawing/2014/main" id="{B728FE65-F234-F346-B21A-17C588B0AA5A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16719" y="5356526"/>
            <a:ext cx="5798894" cy="1415591"/>
          </a:xfrm>
          <a:prstGeom prst="rect">
            <a:avLst/>
          </a:prstGeom>
        </p:spPr>
      </p:pic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0F334B3B-4159-DE44-B550-3489EF056350}"/>
              </a:ext>
            </a:extLst>
          </p:cNvPr>
          <p:cNvCxnSpPr/>
          <p:nvPr/>
        </p:nvCxnSpPr>
        <p:spPr>
          <a:xfrm flipH="1">
            <a:off x="5466930" y="5623933"/>
            <a:ext cx="949275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23624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C88A95C-2CC2-C448-A8AB-F3AF0C3D7478}"/>
              </a:ext>
            </a:extLst>
          </p:cNvPr>
          <p:cNvSpPr/>
          <p:nvPr/>
        </p:nvSpPr>
        <p:spPr>
          <a:xfrm>
            <a:off x="1536708" y="2863460"/>
            <a:ext cx="7019870" cy="11310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SA" sz="2400" b="1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بعد </a:t>
            </a:r>
            <a:r>
              <a:rPr lang="ar-SA" sz="2400" b="1" err="1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الإنتهاء</a:t>
            </a:r>
            <a:r>
              <a:rPr lang="ar-SA" sz="2400" b="1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 من تثبيت الجافا وبيئة التطوير</a:t>
            </a:r>
          </a:p>
          <a:p>
            <a:pPr algn="ctr" rtl="1">
              <a:lnSpc>
                <a:spcPct val="150000"/>
              </a:lnSpc>
            </a:pPr>
            <a:r>
              <a:rPr lang="ar-SA" sz="2400" b="1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 نبدأ الآن بتعلم أبرز الأساسيات والتطبيق عليها...</a:t>
            </a:r>
            <a:endParaRPr lang="en-SA" sz="2400" b="1"/>
          </a:p>
        </p:txBody>
      </p:sp>
      <p:pic>
        <p:nvPicPr>
          <p:cNvPr id="12" name="Graphic 11" descr="Laptop">
            <a:extLst>
              <a:ext uri="{FF2B5EF4-FFF2-40B4-BE49-F238E27FC236}">
                <a16:creationId xmlns:a16="http://schemas.microsoft.com/office/drawing/2014/main" id="{B702C038-E3D9-C34C-8B12-8B8B8241D3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2295" y="4552364"/>
            <a:ext cx="2434836" cy="2434836"/>
          </a:xfrm>
          <a:prstGeom prst="rect">
            <a:avLst/>
          </a:prstGeom>
        </p:spPr>
      </p:pic>
      <p:pic>
        <p:nvPicPr>
          <p:cNvPr id="14" name="Graphic 13" descr="Ethernet">
            <a:extLst>
              <a:ext uri="{FF2B5EF4-FFF2-40B4-BE49-F238E27FC236}">
                <a16:creationId xmlns:a16="http://schemas.microsoft.com/office/drawing/2014/main" id="{9489F0EA-47B2-CC45-B47E-CFEA185AE9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282513" y="5178035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3212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28460BD8-AE3F-4AC9-9D0B-717052AA5D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54420CFE-F482-466E-9E1E-C78513C0B8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5331032B-BD21-4BDA-920C-12E3580525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Rectangle 23">
              <a:extLst>
                <a:ext uri="{FF2B5EF4-FFF2-40B4-BE49-F238E27FC236}">
                  <a16:creationId xmlns:a16="http://schemas.microsoft.com/office/drawing/2014/main" id="{E7514DA3-59E7-409E-8A3B-AD097F6E56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5">
              <a:extLst>
                <a:ext uri="{FF2B5EF4-FFF2-40B4-BE49-F238E27FC236}">
                  <a16:creationId xmlns:a16="http://schemas.microsoft.com/office/drawing/2014/main" id="{57B9A2A6-3BE4-4599-9364-F71C5BFD61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4FD744C6-4ED8-4BC9-BF68-6BDF701C5D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7">
              <a:extLst>
                <a:ext uri="{FF2B5EF4-FFF2-40B4-BE49-F238E27FC236}">
                  <a16:creationId xmlns:a16="http://schemas.microsoft.com/office/drawing/2014/main" id="{092C5BAD-C911-4F8F-A1C5-470268BE66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28">
              <a:extLst>
                <a:ext uri="{FF2B5EF4-FFF2-40B4-BE49-F238E27FC236}">
                  <a16:creationId xmlns:a16="http://schemas.microsoft.com/office/drawing/2014/main" id="{B133D0C8-4EC4-424F-8E70-0482D5B1B6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Rectangle 29">
              <a:extLst>
                <a:ext uri="{FF2B5EF4-FFF2-40B4-BE49-F238E27FC236}">
                  <a16:creationId xmlns:a16="http://schemas.microsoft.com/office/drawing/2014/main" id="{7B1532A0-F4B3-4DE8-B18F-740CAAD25A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Isosceles Triangle 20">
              <a:extLst>
                <a:ext uri="{FF2B5EF4-FFF2-40B4-BE49-F238E27FC236}">
                  <a16:creationId xmlns:a16="http://schemas.microsoft.com/office/drawing/2014/main" id="{8EFDD162-BBBA-4062-8BBF-53DBA10913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Isosceles Triangle 21">
              <a:extLst>
                <a:ext uri="{FF2B5EF4-FFF2-40B4-BE49-F238E27FC236}">
                  <a16:creationId xmlns:a16="http://schemas.microsoft.com/office/drawing/2014/main" id="{DCFC9E65-3E19-4483-B952-25D29683CA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DD6BC9EB-F181-48AB-BCA2-3D1DB20D2D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6646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D33AAA80-39DC-4020-9BFF-0718F35C7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C9C5D90B-7EE3-4D26-AB7D-A5A3A6E112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534656" y="1639186"/>
            <a:ext cx="0" cy="3200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Isosceles Triangle 29">
            <a:extLst>
              <a:ext uri="{FF2B5EF4-FFF2-40B4-BE49-F238E27FC236}">
                <a16:creationId xmlns:a16="http://schemas.microsoft.com/office/drawing/2014/main" id="{1177F295-741F-4EFF-B0CA-BE69295ADA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 flipV="1">
            <a:off x="11349404" y="1217756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91B15ED-FF58-3E42-89D7-24AA1F8699B0}"/>
              </a:ext>
            </a:extLst>
          </p:cNvPr>
          <p:cNvSpPr/>
          <p:nvPr/>
        </p:nvSpPr>
        <p:spPr>
          <a:xfrm>
            <a:off x="-599987" y="2081272"/>
            <a:ext cx="8049718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spcAft>
                <a:spcPts val="600"/>
              </a:spcAft>
            </a:pPr>
            <a:endParaRPr lang="ar-SA" sz="2800">
              <a:solidFill>
                <a:schemeClr val="accent2">
                  <a:lumMod val="75000"/>
                </a:schemeClr>
              </a:solidFill>
            </a:endParaRPr>
          </a:p>
          <a:p>
            <a:pPr algn="r" rtl="1">
              <a:spcAft>
                <a:spcPts val="600"/>
              </a:spcAft>
            </a:pPr>
            <a:r>
              <a:rPr lang="ar-SA" sz="2800">
                <a:solidFill>
                  <a:schemeClr val="accent2">
                    <a:lumMod val="75000"/>
                  </a:schemeClr>
                </a:solidFill>
              </a:rPr>
              <a:t>أمر الطباعة في جافا هو: </a:t>
            </a:r>
            <a:r>
              <a:rPr lang="en-US" sz="2800" err="1">
                <a:solidFill>
                  <a:schemeClr val="accent2">
                    <a:lumMod val="75000"/>
                  </a:schemeClr>
                </a:solidFill>
              </a:rPr>
              <a:t>System</a:t>
            </a:r>
            <a:r>
              <a:rPr lang="en-US" sz="2800" err="1"/>
              <a:t>.</a:t>
            </a:r>
            <a:r>
              <a:rPr lang="en-US" sz="2800" b="1" i="1" err="1">
                <a:solidFill>
                  <a:schemeClr val="bg2">
                    <a:lumMod val="90000"/>
                  </a:schemeClr>
                </a:solidFill>
              </a:rPr>
              <a:t>out</a:t>
            </a:r>
            <a:r>
              <a:rPr lang="en-US" sz="2800" err="1"/>
              <a:t>.</a:t>
            </a:r>
            <a:r>
              <a:rPr lang="en-US" sz="2800" err="1">
                <a:solidFill>
                  <a:srgbClr val="00B050"/>
                </a:solidFill>
              </a:rPr>
              <a:t>print</a:t>
            </a:r>
            <a:r>
              <a:rPr lang="en-US" sz="2800"/>
              <a:t>();</a:t>
            </a:r>
            <a:endParaRPr lang="ar-SA" sz="2800"/>
          </a:p>
          <a:p>
            <a:pPr algn="r" rtl="1">
              <a:spcAft>
                <a:spcPts val="600"/>
              </a:spcAft>
            </a:pPr>
            <a:endParaRPr lang="ar-SA" sz="2800"/>
          </a:p>
          <a:p>
            <a:pPr algn="r" rtl="1">
              <a:spcAft>
                <a:spcPts val="600"/>
              </a:spcAft>
            </a:pPr>
            <a:r>
              <a:rPr lang="ar-SA" sz="2800">
                <a:solidFill>
                  <a:schemeClr val="accent2">
                    <a:lumMod val="75000"/>
                  </a:schemeClr>
                </a:solidFill>
              </a:rPr>
              <a:t>بحيث يوضع المراد طباعته داخل القوس </a:t>
            </a:r>
            <a:endParaRPr lang="en-US" sz="2800">
              <a:solidFill>
                <a:schemeClr val="accent2">
                  <a:lumMod val="75000"/>
                </a:schemeClr>
              </a:solidFill>
            </a:endParaRPr>
          </a:p>
          <a:p>
            <a:pPr algn="r" rtl="1">
              <a:spcAft>
                <a:spcPts val="600"/>
              </a:spcAft>
            </a:pPr>
            <a:endParaRPr lang="ar-SA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EB9ED84-D493-CD4D-88B2-5CDC9D19DA9B}"/>
              </a:ext>
            </a:extLst>
          </p:cNvPr>
          <p:cNvSpPr/>
          <p:nvPr/>
        </p:nvSpPr>
        <p:spPr>
          <a:xfrm>
            <a:off x="8026979" y="2946997"/>
            <a:ext cx="20409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spcAft>
                <a:spcPts val="600"/>
              </a:spcAft>
            </a:pPr>
            <a:r>
              <a:rPr lang="ar-SA" sz="3200">
                <a:solidFill>
                  <a:schemeClr val="accent1">
                    <a:lumMod val="75000"/>
                  </a:schemeClr>
                </a:solidFill>
              </a:rPr>
              <a:t>أمر الطباعة</a:t>
            </a:r>
          </a:p>
        </p:txBody>
      </p:sp>
    </p:spTree>
    <p:extLst>
      <p:ext uri="{BB962C8B-B14F-4D97-AF65-F5344CB8AC3E}">
        <p14:creationId xmlns:p14="http://schemas.microsoft.com/office/powerpoint/2010/main" val="29472180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DBB1B39-64E7-5147-9C6E-60BBE763C7A3}"/>
              </a:ext>
            </a:extLst>
          </p:cNvPr>
          <p:cNvSpPr/>
          <p:nvPr/>
        </p:nvSpPr>
        <p:spPr>
          <a:xfrm>
            <a:off x="3783993" y="356931"/>
            <a:ext cx="27190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spcAft>
                <a:spcPts val="600"/>
              </a:spcAft>
            </a:pPr>
            <a:r>
              <a:rPr lang="ar-SA" sz="2400" b="1">
                <a:solidFill>
                  <a:schemeClr val="accent2">
                    <a:lumMod val="75000"/>
                  </a:schemeClr>
                </a:solidFill>
              </a:rPr>
              <a:t>تطبيق على الأمر:</a:t>
            </a:r>
          </a:p>
        </p:txBody>
      </p:sp>
      <p:pic>
        <p:nvPicPr>
          <p:cNvPr id="6" name="Picture 5" descr="A screenshot of a cell phone&#10;&#10;Description automatically generated">
            <a:extLst>
              <a:ext uri="{FF2B5EF4-FFF2-40B4-BE49-F238E27FC236}">
                <a16:creationId xmlns:a16="http://schemas.microsoft.com/office/drawing/2014/main" id="{5F27FAE1-72D9-4648-9FAE-79B1C9B332B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r="57117" b="54292"/>
          <a:stretch/>
        </p:blipFill>
        <p:spPr>
          <a:xfrm>
            <a:off x="2117324" y="1121110"/>
            <a:ext cx="6113588" cy="4058587"/>
          </a:xfrm>
          <a:prstGeom prst="rect">
            <a:avLst/>
          </a:prstGeom>
        </p:spPr>
      </p:pic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D72DE871-3B19-F643-8777-2D930BAA302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t="64044" r="67653" b="25245"/>
          <a:stretch/>
        </p:blipFill>
        <p:spPr>
          <a:xfrm>
            <a:off x="2811774" y="5526708"/>
            <a:ext cx="4724688" cy="974361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A4C8A5B-3FF9-6641-A9E5-A11CCD9AFB2E}"/>
              </a:ext>
            </a:extLst>
          </p:cNvPr>
          <p:cNvSpPr/>
          <p:nvPr/>
        </p:nvSpPr>
        <p:spPr>
          <a:xfrm>
            <a:off x="5143500" y="3312067"/>
            <a:ext cx="755784" cy="434715"/>
          </a:xfrm>
          <a:prstGeom prst="rect">
            <a:avLst/>
          </a:prstGeom>
          <a:noFill/>
          <a:ln w="9525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marL="0" algn="ctr" defTabSz="457200" rtl="1" eaLnBrk="1" latinLnBrk="0" hangingPunct="1"/>
            <a:endParaRPr lang="en-SA"/>
          </a:p>
        </p:txBody>
      </p:sp>
      <p:cxnSp>
        <p:nvCxnSpPr>
          <p:cNvPr id="13" name="Elbow Connector 12">
            <a:extLst>
              <a:ext uri="{FF2B5EF4-FFF2-40B4-BE49-F238E27FC236}">
                <a16:creationId xmlns:a16="http://schemas.microsoft.com/office/drawing/2014/main" id="{3DD49AE1-0813-CD4E-9BB0-EEF94D8A3DF2}"/>
              </a:ext>
            </a:extLst>
          </p:cNvPr>
          <p:cNvCxnSpPr>
            <a:cxnSpLocks/>
          </p:cNvCxnSpPr>
          <p:nvPr/>
        </p:nvCxnSpPr>
        <p:spPr>
          <a:xfrm>
            <a:off x="5681169" y="3746782"/>
            <a:ext cx="436229" cy="347011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id="{8A3E7F67-5BB4-1E46-A6B3-3B9F26DFE4D7}"/>
              </a:ext>
            </a:extLst>
          </p:cNvPr>
          <p:cNvSpPr/>
          <p:nvPr/>
        </p:nvSpPr>
        <p:spPr>
          <a:xfrm>
            <a:off x="5785916" y="3677649"/>
            <a:ext cx="2303013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spcAft>
                <a:spcPts val="600"/>
              </a:spcAft>
            </a:pPr>
            <a:r>
              <a:rPr lang="ar-SA" sz="1600">
                <a:solidFill>
                  <a:schemeClr val="accent2">
                    <a:lumMod val="75000"/>
                  </a:schemeClr>
                </a:solidFill>
              </a:rPr>
              <a:t>هنا تقوم بكتابة</a:t>
            </a:r>
          </a:p>
          <a:p>
            <a:pPr algn="r" rtl="1">
              <a:spcAft>
                <a:spcPts val="600"/>
              </a:spcAft>
            </a:pPr>
            <a:r>
              <a:rPr lang="ar-SA" sz="1600">
                <a:solidFill>
                  <a:schemeClr val="accent2">
                    <a:lumMod val="75000"/>
                  </a:schemeClr>
                </a:solidFill>
              </a:rPr>
              <a:t> الكلمة أو النص الذي</a:t>
            </a:r>
          </a:p>
          <a:p>
            <a:pPr algn="r" rtl="1">
              <a:spcAft>
                <a:spcPts val="600"/>
              </a:spcAft>
            </a:pPr>
            <a:r>
              <a:rPr lang="ar-SA" sz="1600">
                <a:solidFill>
                  <a:schemeClr val="accent2">
                    <a:lumMod val="75000"/>
                  </a:schemeClr>
                </a:solidFill>
              </a:rPr>
              <a:t> تود طباعته بين علامتي</a:t>
            </a:r>
          </a:p>
          <a:p>
            <a:pPr algn="r" rtl="1">
              <a:spcAft>
                <a:spcPts val="600"/>
              </a:spcAft>
            </a:pPr>
            <a:r>
              <a:rPr lang="ar-SA" sz="1600">
                <a:solidFill>
                  <a:schemeClr val="accent2">
                    <a:lumMod val="75000"/>
                  </a:schemeClr>
                </a:solidFill>
              </a:rPr>
              <a:t> تنصيص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9B0C02A-DAD7-024C-AB95-0DC738420D65}"/>
              </a:ext>
            </a:extLst>
          </p:cNvPr>
          <p:cNvSpPr/>
          <p:nvPr/>
        </p:nvSpPr>
        <p:spPr>
          <a:xfrm>
            <a:off x="4817932" y="5829222"/>
            <a:ext cx="21194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spcAft>
                <a:spcPts val="600"/>
              </a:spcAft>
            </a:pPr>
            <a:r>
              <a:rPr lang="ar-SA">
                <a:solidFill>
                  <a:schemeClr val="accent2">
                    <a:lumMod val="75000"/>
                  </a:schemeClr>
                </a:solidFill>
              </a:rPr>
              <a:t>النتيجة عند التشغيل</a:t>
            </a:r>
          </a:p>
        </p:txBody>
      </p:sp>
    </p:spTree>
    <p:extLst>
      <p:ext uri="{BB962C8B-B14F-4D97-AF65-F5344CB8AC3E}">
        <p14:creationId xmlns:p14="http://schemas.microsoft.com/office/powerpoint/2010/main" val="27186531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88E5CF7-A821-E041-BBEC-A874C4CA9E12}"/>
              </a:ext>
            </a:extLst>
          </p:cNvPr>
          <p:cNvSpPr/>
          <p:nvPr/>
        </p:nvSpPr>
        <p:spPr>
          <a:xfrm>
            <a:off x="7593347" y="3167388"/>
            <a:ext cx="15424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spcAft>
                <a:spcPts val="600"/>
              </a:spcAft>
            </a:pPr>
            <a:r>
              <a:rPr lang="ar-SA" sz="2800">
                <a:solidFill>
                  <a:schemeClr val="accent2">
                    <a:lumMod val="75000"/>
                  </a:schemeClr>
                </a:solidFill>
              </a:rPr>
              <a:t>المتغيرات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3A6C6392-B636-9046-B2FA-07F9D419F0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7895911"/>
              </p:ext>
            </p:extLst>
          </p:nvPr>
        </p:nvGraphicFramePr>
        <p:xfrm>
          <a:off x="891823" y="2116924"/>
          <a:ext cx="6096000" cy="266700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4120737">
                  <a:extLst>
                    <a:ext uri="{9D8B030D-6E8A-4147-A177-3AD203B41FA5}">
                      <a16:colId xmlns:a16="http://schemas.microsoft.com/office/drawing/2014/main" val="2046228261"/>
                    </a:ext>
                  </a:extLst>
                </a:gridCol>
                <a:gridCol w="1975263">
                  <a:extLst>
                    <a:ext uri="{9D8B030D-6E8A-4147-A177-3AD203B41FA5}">
                      <a16:colId xmlns:a16="http://schemas.microsoft.com/office/drawing/2014/main" val="20466277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ar-SA" b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يأخذ أعداد صحيحة مثل: ٢، ٤٤، -٧</a:t>
                      </a:r>
                      <a:endParaRPr lang="en-SA" b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SA" b="1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int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04141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r" defTabSz="457200" rtl="1" eaLnBrk="1" latinLnBrk="0" hangingPunct="1"/>
                      <a:r>
                        <a:rPr lang="ar-SA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يأخذ أعداد عشرية مثل: ٨.٦٧، -٥.٣٢٧</a:t>
                      </a:r>
                      <a:endParaRPr lang="en-SA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SA" b="1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double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55512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r" defTabSz="457200" rtl="1" eaLnBrk="1" latinLnBrk="0" hangingPunct="1"/>
                      <a:r>
                        <a:rPr lang="ar-SA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يأخذ جمل أو كلمات، توضع قيَمه بين علامتي تنصيص مزدوجة مثال: "جافا"</a:t>
                      </a:r>
                      <a:endParaRPr lang="en-SA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SA" b="1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String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40558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يأخذ حرف واحد أو رقم واحد أو أي رمز لكن خانة واحدة فقط</a:t>
                      </a:r>
                      <a:r>
                        <a:rPr lang="en-US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</a:t>
                      </a:r>
                      <a:r>
                        <a:rPr lang="ar-SA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وتوضع قيمه بين علامتي تنصيص مفردة مثال: ’ب’، ’</a:t>
                      </a:r>
                      <a:r>
                        <a:rPr lang="en-US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5</a:t>
                      </a:r>
                      <a:r>
                        <a:rPr lang="ar-SA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’، ’#’، ’</a:t>
                      </a:r>
                      <a:r>
                        <a:rPr lang="en-US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H</a:t>
                      </a:r>
                      <a:r>
                        <a:rPr lang="ar-SA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SA" b="1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Char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2952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r" defTabSz="457200" rtl="1" eaLnBrk="1" latinLnBrk="0" hangingPunct="1"/>
                      <a:r>
                        <a:rPr lang="ar-SA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يأخذ قيمتين فقط وهما: </a:t>
                      </a:r>
                      <a:r>
                        <a:rPr lang="en-US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true, false</a:t>
                      </a:r>
                      <a:endParaRPr lang="en-SA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SA" b="1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boolean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8866309"/>
                  </a:ext>
                </a:extLst>
              </a:tr>
            </a:tbl>
          </a:graphicData>
        </a:graphic>
      </p:graphicFrame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095C15D-31E2-BD48-81EE-F4B947209C0B}"/>
              </a:ext>
            </a:extLst>
          </p:cNvPr>
          <p:cNvCxnSpPr>
            <a:cxnSpLocks/>
          </p:cNvCxnSpPr>
          <p:nvPr/>
        </p:nvCxnSpPr>
        <p:spPr>
          <a:xfrm>
            <a:off x="7318356" y="2074073"/>
            <a:ext cx="0" cy="27098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B2D064A7-F048-1743-9CA7-A44199CCB663}"/>
              </a:ext>
            </a:extLst>
          </p:cNvPr>
          <p:cNvSpPr/>
          <p:nvPr/>
        </p:nvSpPr>
        <p:spPr>
          <a:xfrm>
            <a:off x="2143089" y="5450775"/>
            <a:ext cx="5902036" cy="819397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457200" rtl="0" eaLnBrk="1" latinLnBrk="0" hangingPunct="1"/>
            <a:r>
              <a:rPr lang="ar-SA"/>
              <a:t>ملاحظة: المتغيرات في جافا أكثر من ذلك ولكن هذه الأكثر استخدامًا</a:t>
            </a:r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26118065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0AC6270-3FE5-B041-B6B8-567BDC31AA24}"/>
              </a:ext>
            </a:extLst>
          </p:cNvPr>
          <p:cNvSpPr/>
          <p:nvPr/>
        </p:nvSpPr>
        <p:spPr>
          <a:xfrm>
            <a:off x="2852704" y="512575"/>
            <a:ext cx="441052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algn="r" defTabSz="457200" rtl="0" eaLnBrk="1" latinLnBrk="0" hangingPunct="1">
              <a:spcAft>
                <a:spcPts val="600"/>
              </a:spcAft>
            </a:pPr>
            <a:r>
              <a:rPr lang="ar-SA" sz="2400" b="1">
                <a:solidFill>
                  <a:schemeClr val="accent2">
                    <a:lumMod val="75000"/>
                  </a:schemeClr>
                </a:solidFill>
              </a:rPr>
              <a:t>نبدأ بالتطبيق على المتغيرات</a:t>
            </a:r>
          </a:p>
        </p:txBody>
      </p:sp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28ED4A64-EC57-4245-B1D2-3F55466576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9704" y="2701407"/>
            <a:ext cx="5956300" cy="3086100"/>
          </a:xfrm>
          <a:prstGeom prst="rect">
            <a:avLst/>
          </a:prstGeom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B358985-041C-F142-B447-BB717B6B1889}"/>
              </a:ext>
            </a:extLst>
          </p:cNvPr>
          <p:cNvCxnSpPr>
            <a:cxnSpLocks/>
          </p:cNvCxnSpPr>
          <p:nvPr/>
        </p:nvCxnSpPr>
        <p:spPr>
          <a:xfrm flipH="1">
            <a:off x="3095356" y="1126764"/>
            <a:ext cx="412499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874E3689-8E32-D444-AFAB-2D31889BC2A7}"/>
              </a:ext>
            </a:extLst>
          </p:cNvPr>
          <p:cNvSpPr/>
          <p:nvPr/>
        </p:nvSpPr>
        <p:spPr>
          <a:xfrm>
            <a:off x="2739887" y="1730009"/>
            <a:ext cx="536424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algn="r" defTabSz="457200" rtl="0" eaLnBrk="1" latinLnBrk="0" hangingPunct="1">
              <a:spcAft>
                <a:spcPts val="600"/>
              </a:spcAft>
            </a:pPr>
            <a:r>
              <a:rPr lang="ar-SA" sz="2400">
                <a:solidFill>
                  <a:schemeClr val="bg2">
                    <a:lumMod val="25000"/>
                  </a:schemeClr>
                </a:solidFill>
              </a:rPr>
              <a:t>أولًا قبل استخدام أي متغير يجب تعريفه كالتالي:</a:t>
            </a:r>
          </a:p>
        </p:txBody>
      </p:sp>
      <p:cxnSp>
        <p:nvCxnSpPr>
          <p:cNvPr id="10" name="Elbow Connector 9">
            <a:extLst>
              <a:ext uri="{FF2B5EF4-FFF2-40B4-BE49-F238E27FC236}">
                <a16:creationId xmlns:a16="http://schemas.microsoft.com/office/drawing/2014/main" id="{034DE14D-CF56-644E-A72E-82F6D1B5E7A2}"/>
              </a:ext>
            </a:extLst>
          </p:cNvPr>
          <p:cNvCxnSpPr>
            <a:cxnSpLocks/>
          </p:cNvCxnSpPr>
          <p:nvPr/>
        </p:nvCxnSpPr>
        <p:spPr>
          <a:xfrm rot="10800000">
            <a:off x="2735090" y="3880776"/>
            <a:ext cx="225633" cy="156998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7C3FA67D-9198-3F4B-B07D-36D01862FF4C}"/>
              </a:ext>
            </a:extLst>
          </p:cNvPr>
          <p:cNvSpPr/>
          <p:nvPr/>
        </p:nvSpPr>
        <p:spPr>
          <a:xfrm>
            <a:off x="2123747" y="3623167"/>
            <a:ext cx="6735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ar-SA" sz="1400">
                <a:solidFill>
                  <a:schemeClr val="accent2">
                    <a:lumMod val="75000"/>
                  </a:schemeClr>
                </a:solidFill>
              </a:rPr>
              <a:t>نوع</a:t>
            </a:r>
          </a:p>
          <a:p>
            <a:pPr algn="r" rtl="1"/>
            <a:r>
              <a:rPr lang="ar-SA" sz="1400">
                <a:solidFill>
                  <a:schemeClr val="accent2">
                    <a:lumMod val="75000"/>
                  </a:schemeClr>
                </a:solidFill>
              </a:rPr>
              <a:t>المتغير</a:t>
            </a:r>
            <a:endParaRPr lang="en-SA" sz="1400"/>
          </a:p>
        </p:txBody>
      </p:sp>
      <p:cxnSp>
        <p:nvCxnSpPr>
          <p:cNvPr id="13" name="Elbow Connector 12">
            <a:extLst>
              <a:ext uri="{FF2B5EF4-FFF2-40B4-BE49-F238E27FC236}">
                <a16:creationId xmlns:a16="http://schemas.microsoft.com/office/drawing/2014/main" id="{47DD7136-15F7-4046-9F28-84DF19A6DE88}"/>
              </a:ext>
            </a:extLst>
          </p:cNvPr>
          <p:cNvCxnSpPr>
            <a:cxnSpLocks/>
          </p:cNvCxnSpPr>
          <p:nvPr/>
        </p:nvCxnSpPr>
        <p:spPr>
          <a:xfrm flipV="1">
            <a:off x="3381963" y="3802277"/>
            <a:ext cx="803981" cy="156998"/>
          </a:xfrm>
          <a:prstGeom prst="bentConnector3">
            <a:avLst>
              <a:gd name="adj1" fmla="val -1697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>
            <a:extLst>
              <a:ext uri="{FF2B5EF4-FFF2-40B4-BE49-F238E27FC236}">
                <a16:creationId xmlns:a16="http://schemas.microsoft.com/office/drawing/2014/main" id="{10DA2FF7-8C7A-5249-95FA-690712FA2893}"/>
              </a:ext>
            </a:extLst>
          </p:cNvPr>
          <p:cNvSpPr/>
          <p:nvPr/>
        </p:nvSpPr>
        <p:spPr>
          <a:xfrm>
            <a:off x="4165350" y="3582717"/>
            <a:ext cx="15408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ar-SA" sz="1200">
                <a:solidFill>
                  <a:schemeClr val="accent2">
                    <a:lumMod val="75000"/>
                  </a:schemeClr>
                </a:solidFill>
              </a:rPr>
              <a:t>اسم المتغير، مثلًا هنا</a:t>
            </a:r>
            <a:endParaRPr lang="en-US" sz="1200">
              <a:solidFill>
                <a:schemeClr val="accent2">
                  <a:lumMod val="75000"/>
                </a:schemeClr>
              </a:solidFill>
            </a:endParaRPr>
          </a:p>
          <a:p>
            <a:pPr algn="r" rtl="1"/>
            <a:r>
              <a:rPr lang="ar-SA" sz="1200">
                <a:solidFill>
                  <a:schemeClr val="accent2">
                    <a:lumMod val="75000"/>
                  </a:schemeClr>
                </a:solidFill>
              </a:rPr>
              <a:t> قمنا بتسميته </a:t>
            </a:r>
            <a:r>
              <a:rPr lang="en-US" sz="1200">
                <a:solidFill>
                  <a:schemeClr val="accent2">
                    <a:lumMod val="75000"/>
                  </a:schemeClr>
                </a:solidFill>
              </a:rPr>
              <a:t>x</a:t>
            </a:r>
            <a:endParaRPr lang="ar-SA" sz="1200">
              <a:solidFill>
                <a:schemeClr val="accent2">
                  <a:lumMod val="75000"/>
                </a:schemeClr>
              </a:solidFill>
            </a:endParaRPr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233EC4CE-83DB-2344-9620-8B55C95D4A82}"/>
              </a:ext>
            </a:extLst>
          </p:cNvPr>
          <p:cNvCxnSpPr>
            <a:cxnSpLocks/>
          </p:cNvCxnSpPr>
          <p:nvPr/>
        </p:nvCxnSpPr>
        <p:spPr>
          <a:xfrm>
            <a:off x="3719333" y="4031801"/>
            <a:ext cx="229193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23535E59-5C00-D14D-BFA9-16F33A8C0961}"/>
              </a:ext>
            </a:extLst>
          </p:cNvPr>
          <p:cNvSpPr/>
          <p:nvPr/>
        </p:nvSpPr>
        <p:spPr>
          <a:xfrm>
            <a:off x="6096000" y="3905882"/>
            <a:ext cx="272011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algn="l" defTabSz="457200" rtl="0" eaLnBrk="1" latinLnBrk="0" hangingPunct="1"/>
            <a:r>
              <a:rPr lang="en-US" sz="1200">
                <a:solidFill>
                  <a:schemeClr val="accent2">
                    <a:lumMod val="75000"/>
                  </a:schemeClr>
                </a:solidFill>
              </a:rPr>
              <a:t>x</a:t>
            </a:r>
            <a:r>
              <a:rPr lang="ar-SA" sz="1200">
                <a:solidFill>
                  <a:schemeClr val="accent2">
                    <a:lumMod val="75000"/>
                  </a:schemeClr>
                </a:solidFill>
              </a:rPr>
              <a:t>قمنا بإسناد القيمة ٦ للمتغير </a:t>
            </a:r>
          </a:p>
        </p:txBody>
      </p:sp>
    </p:spTree>
    <p:extLst>
      <p:ext uri="{BB962C8B-B14F-4D97-AF65-F5344CB8AC3E}">
        <p14:creationId xmlns:p14="http://schemas.microsoft.com/office/powerpoint/2010/main" val="39000117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09B6D3E-AFEE-3E4A-9130-F79C31343847}"/>
              </a:ext>
            </a:extLst>
          </p:cNvPr>
          <p:cNvSpPr/>
          <p:nvPr/>
        </p:nvSpPr>
        <p:spPr>
          <a:xfrm>
            <a:off x="2491232" y="433572"/>
            <a:ext cx="59121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457200" rtl="0" eaLnBrk="1" latinLnBrk="0" hangingPunct="1"/>
            <a:r>
              <a:rPr lang="ar-SA" sz="2400" b="1">
                <a:solidFill>
                  <a:schemeClr val="accent2">
                    <a:lumMod val="75000"/>
                  </a:schemeClr>
                </a:solidFill>
              </a:rPr>
              <a:t>إجراء العمليات الحسابية على المتغيرات: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CC84694E-CFF4-8D45-B3EB-6400E7CCFB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4886644"/>
              </p:ext>
            </p:extLst>
          </p:nvPr>
        </p:nvGraphicFramePr>
        <p:xfrm>
          <a:off x="365478" y="1179136"/>
          <a:ext cx="4049556" cy="18288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024778">
                  <a:extLst>
                    <a:ext uri="{9D8B030D-6E8A-4147-A177-3AD203B41FA5}">
                      <a16:colId xmlns:a16="http://schemas.microsoft.com/office/drawing/2014/main" val="3712954419"/>
                    </a:ext>
                  </a:extLst>
                </a:gridCol>
                <a:gridCol w="2024778">
                  <a:extLst>
                    <a:ext uri="{9D8B030D-6E8A-4147-A177-3AD203B41FA5}">
                      <a16:colId xmlns:a16="http://schemas.microsoft.com/office/drawing/2014/main" val="851412179"/>
                    </a:ext>
                  </a:extLst>
                </a:gridCol>
              </a:tblGrid>
              <a:tr h="317639">
                <a:tc>
                  <a:txBody>
                    <a:bodyPr/>
                    <a:lstStyle/>
                    <a:p>
                      <a:pPr marL="0" algn="ctr" defTabSz="457200" rtl="1" eaLnBrk="1" latinLnBrk="0" hangingPunct="1"/>
                      <a:r>
                        <a:rPr lang="ar-SA"/>
                        <a:t>الرمز</a:t>
                      </a:r>
                      <a:endParaRPr lang="en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ar-SA"/>
                        <a:t>العملية</a:t>
                      </a:r>
                      <a:endParaRPr lang="en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112715"/>
                  </a:ext>
                </a:extLst>
              </a:tr>
              <a:tr h="317639">
                <a:tc>
                  <a:txBody>
                    <a:bodyPr/>
                    <a:lstStyle/>
                    <a:p>
                      <a:pPr marL="0" algn="ctr" defTabSz="457200" rtl="1" eaLnBrk="1" latinLnBrk="0" hangingPunct="1"/>
                      <a:r>
                        <a:rPr lang="ar-SA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+</a:t>
                      </a:r>
                      <a:endParaRPr lang="en-SA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457200" rtl="1" eaLnBrk="1" latinLnBrk="0" hangingPunct="1"/>
                      <a:r>
                        <a:rPr lang="ar-SA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الجمع</a:t>
                      </a:r>
                      <a:endParaRPr lang="en-SA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5154372"/>
                  </a:ext>
                </a:extLst>
              </a:tr>
              <a:tr h="317639">
                <a:tc>
                  <a:txBody>
                    <a:bodyPr/>
                    <a:lstStyle/>
                    <a:p>
                      <a:pPr marL="0" algn="ctr" defTabSz="457200" rtl="1" eaLnBrk="1" latinLnBrk="0" hangingPunct="1"/>
                      <a:r>
                        <a:rPr lang="ar-SA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-</a:t>
                      </a:r>
                      <a:endParaRPr lang="en-SA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457200" rtl="1" eaLnBrk="1" latinLnBrk="0" hangingPunct="1"/>
                      <a:r>
                        <a:rPr lang="ar-SA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الطرح</a:t>
                      </a:r>
                      <a:endParaRPr lang="en-SA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6508491"/>
                  </a:ext>
                </a:extLst>
              </a:tr>
              <a:tr h="317639">
                <a:tc>
                  <a:txBody>
                    <a:bodyPr/>
                    <a:lstStyle/>
                    <a:p>
                      <a:pPr marL="0" algn="ctr" defTabSz="457200" rtl="1" eaLnBrk="1" latinLnBrk="0" hangingPunct="1"/>
                      <a:r>
                        <a:rPr lang="ar-SA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*</a:t>
                      </a:r>
                      <a:endParaRPr lang="en-SA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457200" rtl="1" eaLnBrk="1" latinLnBrk="0" hangingPunct="1"/>
                      <a:r>
                        <a:rPr lang="ar-SA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الضرب</a:t>
                      </a:r>
                      <a:endParaRPr lang="en-SA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2440430"/>
                  </a:ext>
                </a:extLst>
              </a:tr>
              <a:tr h="317639">
                <a:tc>
                  <a:txBody>
                    <a:bodyPr/>
                    <a:lstStyle/>
                    <a:p>
                      <a:pPr marL="0" algn="ctr" defTabSz="457200" rtl="1" eaLnBrk="1" latinLnBrk="0" hangingPunct="1"/>
                      <a:r>
                        <a:rPr lang="ar-SA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/</a:t>
                      </a:r>
                      <a:endParaRPr lang="en-SA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457200" rtl="1" eaLnBrk="1" latinLnBrk="0" hangingPunct="1"/>
                      <a:r>
                        <a:rPr lang="ar-SA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القسمة</a:t>
                      </a:r>
                      <a:endParaRPr lang="en-SA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6839309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57E26A81-AE4E-7446-B7E4-093059DCB545}"/>
              </a:ext>
            </a:extLst>
          </p:cNvPr>
          <p:cNvSpPr/>
          <p:nvPr/>
        </p:nvSpPr>
        <p:spPr>
          <a:xfrm>
            <a:off x="4415034" y="2423160"/>
            <a:ext cx="5322290" cy="11695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spcAft>
                <a:spcPts val="600"/>
              </a:spcAft>
            </a:pPr>
            <a:r>
              <a:rPr lang="ar-SA" sz="2000" dirty="0">
                <a:solidFill>
                  <a:schemeClr val="accent2">
                    <a:lumMod val="75000"/>
                  </a:schemeClr>
                </a:solidFill>
              </a:rPr>
              <a:t>قم بتعريف متغيرين وأسند إليهم قيم ثم أكتب أمر </a:t>
            </a:r>
          </a:p>
          <a:p>
            <a:pPr algn="r" rtl="1">
              <a:spcAft>
                <a:spcPts val="600"/>
              </a:spcAft>
            </a:pPr>
            <a:r>
              <a:rPr lang="ar-SA" sz="2000" dirty="0">
                <a:solidFill>
                  <a:schemeClr val="accent2">
                    <a:lumMod val="75000"/>
                  </a:schemeClr>
                </a:solidFill>
              </a:rPr>
              <a:t>الطباعة مع العملية المراد إجراؤها</a:t>
            </a:r>
          </a:p>
          <a:p>
            <a:pPr algn="r" rtl="1">
              <a:spcAft>
                <a:spcPts val="600"/>
              </a:spcAft>
            </a:pPr>
            <a:r>
              <a:rPr lang="ar-SA" sz="2000" b="1" dirty="0">
                <a:solidFill>
                  <a:schemeClr val="accent2">
                    <a:lumMod val="75000"/>
                  </a:schemeClr>
                </a:solidFill>
              </a:rPr>
              <a:t>مثال: </a:t>
            </a:r>
          </a:p>
        </p:txBody>
      </p:sp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F3F3AD31-C367-634A-8F4A-CD1CDFCF62C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8934" b="5061"/>
          <a:stretch/>
        </p:blipFill>
        <p:spPr>
          <a:xfrm>
            <a:off x="885819" y="3291835"/>
            <a:ext cx="4660740" cy="3331549"/>
          </a:xfrm>
          <a:prstGeom prst="rect">
            <a:avLst/>
          </a:prstGeom>
        </p:spPr>
      </p:pic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460A7C26-0709-034F-AB75-40303559B6E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9857"/>
          <a:stretch/>
        </p:blipFill>
        <p:spPr>
          <a:xfrm>
            <a:off x="6200036" y="4513009"/>
            <a:ext cx="2910151" cy="1066800"/>
          </a:xfrm>
          <a:prstGeom prst="rect">
            <a:avLst/>
          </a:prstGeom>
        </p:spPr>
      </p:pic>
      <p:pic>
        <p:nvPicPr>
          <p:cNvPr id="7" name="Graphic 6" descr="Mathematics">
            <a:extLst>
              <a:ext uri="{FF2B5EF4-FFF2-40B4-BE49-F238E27FC236}">
                <a16:creationId xmlns:a16="http://schemas.microsoft.com/office/drawing/2014/main" id="{00EBEE09-4505-2C4E-8394-6C6BC8A74D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0416881">
            <a:off x="1575501" y="215715"/>
            <a:ext cx="803708" cy="803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4634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7AE50D8-F813-7449-A662-120C37DA9941}"/>
              </a:ext>
            </a:extLst>
          </p:cNvPr>
          <p:cNvSpPr/>
          <p:nvPr/>
        </p:nvSpPr>
        <p:spPr>
          <a:xfrm>
            <a:off x="1809380" y="130854"/>
            <a:ext cx="69862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457200" eaLnBrk="1" latinLnBrk="0" hangingPunct="1"/>
            <a:r>
              <a:rPr lang="ar-SA" sz="2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ar-SA" dirty="0">
                <a:solidFill>
                  <a:schemeClr val="accent2">
                    <a:lumMod val="75000"/>
                  </a:schemeClr>
                </a:solidFill>
              </a:rPr>
              <a:t>يحتوي على دوال رياضية كالقوى والجذور وغيرها الكثير.</a:t>
            </a:r>
            <a:r>
              <a:rPr lang="en-US" sz="2400" b="1" dirty="0">
                <a:solidFill>
                  <a:schemeClr val="accent2">
                    <a:lumMod val="75000"/>
                  </a:schemeClr>
                </a:solidFill>
              </a:rPr>
              <a:t>:Math class</a:t>
            </a:r>
            <a:endParaRPr lang="ar-SA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638A76C4-B8F0-2146-8BED-74B3C8BE71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5778714"/>
              </p:ext>
            </p:extLst>
          </p:nvPr>
        </p:nvGraphicFramePr>
        <p:xfrm>
          <a:off x="1377295" y="1178434"/>
          <a:ext cx="7311443" cy="2563726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5118009">
                  <a:extLst>
                    <a:ext uri="{9D8B030D-6E8A-4147-A177-3AD203B41FA5}">
                      <a16:colId xmlns:a16="http://schemas.microsoft.com/office/drawing/2014/main" val="4251255324"/>
                    </a:ext>
                  </a:extLst>
                </a:gridCol>
                <a:gridCol w="2193434">
                  <a:extLst>
                    <a:ext uri="{9D8B030D-6E8A-4147-A177-3AD203B41FA5}">
                      <a16:colId xmlns:a16="http://schemas.microsoft.com/office/drawing/2014/main" val="800623265"/>
                    </a:ext>
                  </a:extLst>
                </a:gridCol>
              </a:tblGrid>
              <a:tr h="299025">
                <a:tc>
                  <a:txBody>
                    <a:bodyPr/>
                    <a:lstStyle/>
                    <a:p>
                      <a:pPr marL="0" algn="r" defTabSz="457200" rtl="1" eaLnBrk="1" latinLnBrk="0" hangingPunct="1"/>
                      <a:r>
                        <a:rPr lang="en-US" sz="1400" err="1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Math.pow</a:t>
                      </a:r>
                      <a:r>
                        <a:rPr lang="en-US" sz="140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(</a:t>
                      </a:r>
                      <a:r>
                        <a:rPr lang="en-US" sz="1400" err="1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x,y</a:t>
                      </a:r>
                      <a:r>
                        <a:rPr lang="en-US" sz="140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)</a:t>
                      </a:r>
                      <a:r>
                        <a:rPr lang="ar-SA" sz="140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 </a:t>
                      </a:r>
                      <a:r>
                        <a:rPr lang="ar-SA" sz="1400" b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حيث أن </a:t>
                      </a:r>
                      <a:r>
                        <a:rPr lang="en-US" sz="1400" b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x</a:t>
                      </a:r>
                      <a:r>
                        <a:rPr lang="ar-SA" sz="1400" b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 هي الأساس و </a:t>
                      </a:r>
                      <a:r>
                        <a:rPr lang="en-US" sz="1400" b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y</a:t>
                      </a:r>
                      <a:r>
                        <a:rPr lang="ar-SA" sz="1400" b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 هي الأس</a:t>
                      </a:r>
                      <a:endParaRPr lang="en-SA" sz="1400" b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457200" rtl="1" eaLnBrk="1" latinLnBrk="0" hangingPunct="1"/>
                      <a:r>
                        <a:rPr lang="ar-SA" sz="160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القوى</a:t>
                      </a:r>
                      <a:endParaRPr lang="en-SA" sz="160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4048069"/>
                  </a:ext>
                </a:extLst>
              </a:tr>
              <a:tr h="299025">
                <a:tc>
                  <a:txBody>
                    <a:bodyPr/>
                    <a:lstStyle/>
                    <a:p>
                      <a:pPr marL="0" algn="r" defTabSz="457200" rtl="1" eaLnBrk="1" latinLnBrk="0" hangingPunct="1"/>
                      <a:r>
                        <a:rPr lang="en-SA" sz="160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Math.sqrt(x)</a:t>
                      </a:r>
                      <a:r>
                        <a:rPr lang="ar-SA" sz="160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 </a:t>
                      </a:r>
                      <a:endParaRPr lang="en-SA" sz="160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457200" rtl="1" eaLnBrk="1" latinLnBrk="0" hangingPunct="1"/>
                      <a:r>
                        <a:rPr lang="ar-SA" sz="1600" b="1" dirty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الجذر التربيعي</a:t>
                      </a:r>
                      <a:endParaRPr lang="en-SA" sz="1600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2354930"/>
                  </a:ext>
                </a:extLst>
              </a:tr>
              <a:tr h="516497">
                <a:tc>
                  <a:txBody>
                    <a:bodyPr/>
                    <a:lstStyle/>
                    <a:p>
                      <a:pPr marL="0" algn="r" defTabSz="457200" rtl="1" eaLnBrk="1" latinLnBrk="0" hangingPunct="1"/>
                      <a:r>
                        <a:rPr lang="en-SA" sz="160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Math.max(x,y)</a:t>
                      </a:r>
                      <a:r>
                        <a:rPr lang="ar-SA" sz="160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 حيث أن </a:t>
                      </a:r>
                      <a:r>
                        <a:rPr lang="en-US" sz="160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x</a:t>
                      </a:r>
                      <a:r>
                        <a:rPr lang="ar-SA" sz="160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 و </a:t>
                      </a:r>
                      <a:r>
                        <a:rPr lang="en-US" sz="160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y</a:t>
                      </a:r>
                      <a:r>
                        <a:rPr lang="ar-SA" sz="160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 قيمتين يتم تحديد الكبرى منهم</a:t>
                      </a:r>
                      <a:endParaRPr lang="en-SA" sz="160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A" sz="1600" b="1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تحديد القيمة الكبرى</a:t>
                      </a:r>
                      <a:endParaRPr lang="en-SA" sz="1600" b="1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0673801"/>
                  </a:ext>
                </a:extLst>
              </a:tr>
              <a:tr h="706785">
                <a:tc>
                  <a:txBody>
                    <a:bodyPr/>
                    <a:lstStyle/>
                    <a:p>
                      <a:pPr marL="0" marR="0" lvl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SA" sz="160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Math.min(x,y)</a:t>
                      </a:r>
                      <a:r>
                        <a:rPr lang="ar-SA" sz="160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 حيث أن </a:t>
                      </a:r>
                      <a:r>
                        <a:rPr lang="en-US" sz="160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x</a:t>
                      </a:r>
                      <a:r>
                        <a:rPr lang="ar-SA" sz="160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 و </a:t>
                      </a:r>
                      <a:r>
                        <a:rPr lang="en-US" sz="160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y</a:t>
                      </a:r>
                      <a:r>
                        <a:rPr lang="ar-SA" sz="160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 قيمتين يتم تحديد الصغرى منهم</a:t>
                      </a:r>
                      <a:endParaRPr lang="en-SA" sz="160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  <a:p>
                      <a:endParaRPr lang="en-SA" sz="140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600" b="1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تحديد القيمة الصغرى</a:t>
                      </a:r>
                      <a:endParaRPr lang="en-SA" sz="1600" b="1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  <a:p>
                      <a:pPr marL="0" algn="ctr" defTabSz="457200" rtl="1" eaLnBrk="1" latinLnBrk="0" hangingPunct="1"/>
                      <a:endParaRPr lang="en-SA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4216363"/>
                  </a:ext>
                </a:extLst>
              </a:tr>
              <a:tr h="521566">
                <a:tc>
                  <a:txBody>
                    <a:bodyPr/>
                    <a:lstStyle/>
                    <a:p>
                      <a:pPr marL="0" algn="r" defTabSz="457200" rtl="1" eaLnBrk="1" latinLnBrk="0" hangingPunct="1"/>
                      <a:r>
                        <a:rPr lang="en-SA" sz="160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Math.abs(x)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457200" rtl="1" eaLnBrk="1" latinLnBrk="0" hangingPunct="1"/>
                      <a:r>
                        <a:rPr lang="ar-SA" sz="1600" b="1" dirty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القيمة المطلقة</a:t>
                      </a:r>
                      <a:endParaRPr lang="en-SA" sz="1600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6242205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CE769B3F-5ACE-4F4A-ACD3-3F7F5478E59A}"/>
              </a:ext>
            </a:extLst>
          </p:cNvPr>
          <p:cNvSpPr/>
          <p:nvPr/>
        </p:nvSpPr>
        <p:spPr>
          <a:xfrm>
            <a:off x="5344001" y="716770"/>
            <a:ext cx="34515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ar-SA">
                <a:solidFill>
                  <a:schemeClr val="accent1">
                    <a:lumMod val="75000"/>
                  </a:schemeClr>
                </a:solidFill>
              </a:rPr>
              <a:t>بعض الدوال التابعة ل </a:t>
            </a:r>
            <a:r>
              <a:rPr lang="en-US" b="1">
                <a:solidFill>
                  <a:schemeClr val="accent1">
                    <a:lumMod val="75000"/>
                  </a:schemeClr>
                </a:solidFill>
              </a:rPr>
              <a:t>Math class</a:t>
            </a:r>
            <a:r>
              <a:rPr lang="ar-SA" b="1">
                <a:solidFill>
                  <a:schemeClr val="accent1">
                    <a:lumMod val="75000"/>
                  </a:schemeClr>
                </a:solidFill>
              </a:rPr>
              <a:t>:</a:t>
            </a:r>
            <a:r>
              <a:rPr lang="ar-SA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en-SA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8" name="Picture 7" descr="A screen shot of a smart phone&#10;&#10;Description automatically generated">
            <a:extLst>
              <a:ext uri="{FF2B5EF4-FFF2-40B4-BE49-F238E27FC236}">
                <a16:creationId xmlns:a16="http://schemas.microsoft.com/office/drawing/2014/main" id="{80F0543F-04DF-4044-B6C4-30690226B67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11" r="3558" b="11724"/>
          <a:stretch/>
        </p:blipFill>
        <p:spPr>
          <a:xfrm>
            <a:off x="697197" y="3990662"/>
            <a:ext cx="3934962" cy="2683454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75B7E4D-85CE-B843-AE5F-25F37E603FA3}"/>
              </a:ext>
            </a:extLst>
          </p:cNvPr>
          <p:cNvSpPr/>
          <p:nvPr/>
        </p:nvSpPr>
        <p:spPr>
          <a:xfrm>
            <a:off x="6843175" y="3990662"/>
            <a:ext cx="162756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ar-SA" sz="2400" b="1">
                <a:solidFill>
                  <a:schemeClr val="accent2">
                    <a:lumMod val="75000"/>
                  </a:schemeClr>
                </a:solidFill>
              </a:rPr>
              <a:t>مثال:</a:t>
            </a:r>
          </a:p>
          <a:p>
            <a:pPr algn="r" rtl="1"/>
            <a:r>
              <a:rPr lang="ar-SA" sz="2400">
                <a:solidFill>
                  <a:schemeClr val="accent2">
                    <a:lumMod val="75000"/>
                  </a:schemeClr>
                </a:solidFill>
              </a:rPr>
              <a:t>نريد ناتج </a:t>
            </a:r>
            <a:r>
              <a:rPr lang="en-US" sz="2400">
                <a:solidFill>
                  <a:schemeClr val="accent2">
                    <a:lumMod val="75000"/>
                  </a:schemeClr>
                </a:solidFill>
              </a:rPr>
              <a:t>4³</a:t>
            </a:r>
            <a:endParaRPr lang="en-SA" sz="2400"/>
          </a:p>
        </p:txBody>
      </p:sp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C5083B10-46E8-314B-8EAF-4BCD6C73E7E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6795" b="24310"/>
          <a:stretch/>
        </p:blipFill>
        <p:spPr>
          <a:xfrm>
            <a:off x="5344001" y="5197751"/>
            <a:ext cx="2101144" cy="730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6229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08A1CF53-825B-C647-8D85-0C5EFC498580}"/>
              </a:ext>
            </a:extLst>
          </p:cNvPr>
          <p:cNvSpPr/>
          <p:nvPr/>
        </p:nvSpPr>
        <p:spPr>
          <a:xfrm>
            <a:off x="2491395" y="359105"/>
            <a:ext cx="53783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457200" rtl="0" eaLnBrk="1" latinLnBrk="0" hangingPunct="1"/>
            <a:r>
              <a:rPr lang="ar-SA" sz="2400" b="1">
                <a:solidFill>
                  <a:schemeClr val="accent2">
                    <a:lumMod val="75000"/>
                  </a:schemeClr>
                </a:solidFill>
              </a:rPr>
              <a:t>الدمج بين متغيرات الأرقام والنصوص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6627AC7-9242-CD49-8FA4-E8A8F9D719BC}"/>
              </a:ext>
            </a:extLst>
          </p:cNvPr>
          <p:cNvSpPr/>
          <p:nvPr/>
        </p:nvSpPr>
        <p:spPr>
          <a:xfrm>
            <a:off x="4318460" y="1063599"/>
            <a:ext cx="511229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r" defTabSz="457200" rtl="0" eaLnBrk="1" latinLnBrk="0" hangingPunct="1"/>
            <a:r>
              <a:rPr lang="ar-SA" sz="2000">
                <a:solidFill>
                  <a:schemeClr val="accent2">
                    <a:lumMod val="75000"/>
                  </a:schemeClr>
                </a:solidFill>
              </a:rPr>
              <a:t>نفترض أننا أردنا طباعة ناتج عملية حسابية</a:t>
            </a:r>
          </a:p>
          <a:p>
            <a:pPr marL="0" algn="r" defTabSz="457200" rtl="0" eaLnBrk="1" latinLnBrk="0" hangingPunct="1"/>
            <a:r>
              <a:rPr lang="ar-SA" sz="2000">
                <a:solidFill>
                  <a:schemeClr val="accent2">
                    <a:lumMod val="75000"/>
                  </a:schemeClr>
                </a:solidFill>
              </a:rPr>
              <a:t>بالإضافة إلى هذه الجملة "ناتج العملية يساوي"</a:t>
            </a:r>
          </a:p>
          <a:p>
            <a:pPr marL="0" algn="r" defTabSz="457200" rtl="0" eaLnBrk="1" latinLnBrk="0" hangingPunct="1"/>
            <a:r>
              <a:rPr lang="ar-SA" sz="2000">
                <a:solidFill>
                  <a:schemeClr val="accent2">
                    <a:lumMod val="75000"/>
                  </a:schemeClr>
                </a:solidFill>
              </a:rPr>
              <a:t>سنقوم بتنفيذ ذلك كالتالي: </a:t>
            </a:r>
          </a:p>
        </p:txBody>
      </p:sp>
      <p:pic>
        <p:nvPicPr>
          <p:cNvPr id="12" name="Picture 11" descr="A screenshot of a cell phone&#10;&#10;Description automatically generated">
            <a:extLst>
              <a:ext uri="{FF2B5EF4-FFF2-40B4-BE49-F238E27FC236}">
                <a16:creationId xmlns:a16="http://schemas.microsoft.com/office/drawing/2014/main" id="{207D0C6F-59F3-1544-B6B4-328541AB7B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930" y="2079262"/>
            <a:ext cx="4838700" cy="4546600"/>
          </a:xfrm>
          <a:prstGeom prst="rect">
            <a:avLst/>
          </a:prstGeom>
        </p:spPr>
      </p:pic>
      <p:pic>
        <p:nvPicPr>
          <p:cNvPr id="14" name="Picture 13" descr="A picture containing clock&#10;&#10;Description automatically generated">
            <a:extLst>
              <a:ext uri="{FF2B5EF4-FFF2-40B4-BE49-F238E27FC236}">
                <a16:creationId xmlns:a16="http://schemas.microsoft.com/office/drawing/2014/main" id="{21CF4D30-7076-E14D-914F-50F85DA0F3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9819" y="3712524"/>
            <a:ext cx="3975682" cy="965111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EB2C0F6E-95EB-A140-86A1-98ECF3A3A6D3}"/>
              </a:ext>
            </a:extLst>
          </p:cNvPr>
          <p:cNvSpPr/>
          <p:nvPr/>
        </p:nvSpPr>
        <p:spPr>
          <a:xfrm>
            <a:off x="3143250" y="4543424"/>
            <a:ext cx="285750" cy="271463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SA"/>
          </a:p>
        </p:txBody>
      </p:sp>
      <p:cxnSp>
        <p:nvCxnSpPr>
          <p:cNvPr id="17" name="Elbow Connector 16">
            <a:extLst>
              <a:ext uri="{FF2B5EF4-FFF2-40B4-BE49-F238E27FC236}">
                <a16:creationId xmlns:a16="http://schemas.microsoft.com/office/drawing/2014/main" id="{40D205BF-E271-4E4E-8D8C-8B1F5B2D32AD}"/>
              </a:ext>
            </a:extLst>
          </p:cNvPr>
          <p:cNvCxnSpPr/>
          <p:nvPr/>
        </p:nvCxnSpPr>
        <p:spPr>
          <a:xfrm>
            <a:off x="3300413" y="4814887"/>
            <a:ext cx="514350" cy="457201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6C1AB58A-1D27-F548-A858-ED051C3632A7}"/>
              </a:ext>
            </a:extLst>
          </p:cNvPr>
          <p:cNvSpPr/>
          <p:nvPr/>
        </p:nvSpPr>
        <p:spPr>
          <a:xfrm>
            <a:off x="3814763" y="4979700"/>
            <a:ext cx="13372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ar-SA" sz="1600">
                <a:solidFill>
                  <a:schemeClr val="accent2">
                    <a:lumMod val="75000"/>
                  </a:schemeClr>
                </a:solidFill>
              </a:rPr>
              <a:t>مسافة بين</a:t>
            </a:r>
          </a:p>
          <a:p>
            <a:pPr algn="r"/>
            <a:r>
              <a:rPr lang="ar-SA" sz="1600">
                <a:solidFill>
                  <a:schemeClr val="accent2">
                    <a:lumMod val="75000"/>
                  </a:schemeClr>
                </a:solidFill>
              </a:rPr>
              <a:t>الجملة والناتج</a:t>
            </a:r>
            <a:endParaRPr lang="en-SA" sz="1600"/>
          </a:p>
        </p:txBody>
      </p:sp>
    </p:spTree>
    <p:extLst>
      <p:ext uri="{BB962C8B-B14F-4D97-AF65-F5344CB8AC3E}">
        <p14:creationId xmlns:p14="http://schemas.microsoft.com/office/powerpoint/2010/main" val="31458556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0B1525FC-CCA3-8A4A-9F44-36BB28ED9EB0}"/>
              </a:ext>
            </a:extLst>
          </p:cNvPr>
          <p:cNvSpPr/>
          <p:nvPr/>
        </p:nvSpPr>
        <p:spPr>
          <a:xfrm>
            <a:off x="7501040" y="3338839"/>
            <a:ext cx="15953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spcAft>
                <a:spcPts val="600"/>
              </a:spcAft>
            </a:pPr>
            <a:r>
              <a:rPr lang="ar-SA" sz="2800" b="1">
                <a:solidFill>
                  <a:schemeClr val="accent2">
                    <a:lumMod val="75000"/>
                  </a:schemeClr>
                </a:solidFill>
              </a:rPr>
              <a:t>الشروط 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B50D33A-845D-DD4A-B93A-64500311F4BC}"/>
              </a:ext>
            </a:extLst>
          </p:cNvPr>
          <p:cNvCxnSpPr>
            <a:cxnSpLocks/>
          </p:cNvCxnSpPr>
          <p:nvPr/>
        </p:nvCxnSpPr>
        <p:spPr>
          <a:xfrm>
            <a:off x="7318356" y="2149703"/>
            <a:ext cx="0" cy="29014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>
            <a:extLst>
              <a:ext uri="{FF2B5EF4-FFF2-40B4-BE49-F238E27FC236}">
                <a16:creationId xmlns:a16="http://schemas.microsoft.com/office/drawing/2014/main" id="{2AA49023-28ED-DD42-8890-4D21A9DA0B5F}"/>
              </a:ext>
            </a:extLst>
          </p:cNvPr>
          <p:cNvSpPr/>
          <p:nvPr/>
        </p:nvSpPr>
        <p:spPr>
          <a:xfrm>
            <a:off x="1220756" y="1768470"/>
            <a:ext cx="57322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spcAft>
                <a:spcPts val="600"/>
              </a:spcAft>
            </a:pPr>
            <a:r>
              <a:rPr lang="ar-SA" sz="2800">
                <a:solidFill>
                  <a:schemeClr val="accent2">
                    <a:lumMod val="75000"/>
                  </a:schemeClr>
                </a:solidFill>
              </a:rPr>
              <a:t>نستخدم الشروط عندما نريد تقييد تنفيذ أمر معين بشرط.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2D7E12B-48A7-5C42-9030-FA248B0759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395979"/>
              </p:ext>
            </p:extLst>
          </p:nvPr>
        </p:nvGraphicFramePr>
        <p:xfrm>
          <a:off x="709312" y="2980053"/>
          <a:ext cx="6243676" cy="28346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969807">
                  <a:extLst>
                    <a:ext uri="{9D8B030D-6E8A-4147-A177-3AD203B41FA5}">
                      <a16:colId xmlns:a16="http://schemas.microsoft.com/office/drawing/2014/main" val="2694869297"/>
                    </a:ext>
                  </a:extLst>
                </a:gridCol>
                <a:gridCol w="3273869">
                  <a:extLst>
                    <a:ext uri="{9D8B030D-6E8A-4147-A177-3AD203B41FA5}">
                      <a16:colId xmlns:a16="http://schemas.microsoft.com/office/drawing/2014/main" val="1945353327"/>
                    </a:ext>
                  </a:extLst>
                </a:gridCol>
              </a:tblGrid>
              <a:tr h="349658">
                <a:tc>
                  <a:txBody>
                    <a:bodyPr/>
                    <a:lstStyle/>
                    <a:p>
                      <a:pPr marL="0" algn="ctr" defTabSz="457200" rtl="1" eaLnBrk="1" latinLnBrk="0" hangingPunct="1"/>
                      <a:r>
                        <a:rPr lang="ar-SA"/>
                        <a:t>الاستخدام</a:t>
                      </a:r>
                      <a:endParaRPr lang="en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457200" rtl="1" eaLnBrk="1" latinLnBrk="0" hangingPunct="1"/>
                      <a:r>
                        <a:rPr lang="ar-SA"/>
                        <a:t>العبارة الشرطية</a:t>
                      </a:r>
                      <a:endParaRPr lang="en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3367392"/>
                  </a:ext>
                </a:extLst>
              </a:tr>
              <a:tr h="349658"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ar-SA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أول شرط يوضع داخلها</a:t>
                      </a:r>
                      <a:endParaRPr lang="en-SA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457200" rtl="1" eaLnBrk="1" latinLnBrk="0" hangingPunct="1"/>
                      <a:r>
                        <a:rPr lang="en-US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I</a:t>
                      </a:r>
                      <a:r>
                        <a:rPr lang="en-SA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f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4463626"/>
                  </a:ext>
                </a:extLst>
              </a:tr>
              <a:tr h="1136389">
                <a:tc>
                  <a:txBody>
                    <a:bodyPr/>
                    <a:lstStyle/>
                    <a:p>
                      <a:pPr marL="0" algn="r" defTabSz="457200" rtl="1" eaLnBrk="1" latinLnBrk="0" hangingPunct="1"/>
                      <a:r>
                        <a:rPr lang="ar-SA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تعني (غير ذلك)، لا يوجد داخلها شرط، توضع في الأخير ليتم تنفيذها عندما لا تتحقق جميع الشروط</a:t>
                      </a:r>
                      <a:endParaRPr lang="en-SA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e</a:t>
                      </a:r>
                      <a:r>
                        <a:rPr lang="en-SA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lse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8042967"/>
                  </a:ext>
                </a:extLst>
              </a:tr>
              <a:tr h="874145">
                <a:tc>
                  <a:txBody>
                    <a:bodyPr/>
                    <a:lstStyle/>
                    <a:p>
                      <a:pPr marL="0" algn="r" defTabSz="457200" rtl="1" eaLnBrk="1" latinLnBrk="0" hangingPunct="1"/>
                      <a:r>
                        <a:rPr lang="ar-SA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تعني (شرط آخر)، نضع داخلها الشرط الآخر، و توضع بعد </a:t>
                      </a:r>
                      <a:r>
                        <a:rPr lang="en-US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if</a:t>
                      </a:r>
                      <a:r>
                        <a:rPr lang="ar-SA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إذا كان لدينا أكثر من شرط  </a:t>
                      </a:r>
                      <a:endParaRPr lang="en-SA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e</a:t>
                      </a:r>
                      <a:r>
                        <a:rPr lang="en-SA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lse if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87996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7420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0382733-ECAF-8D43-A29F-55F4CFE05260}"/>
              </a:ext>
            </a:extLst>
          </p:cNvPr>
          <p:cNvSpPr/>
          <p:nvPr/>
        </p:nvSpPr>
        <p:spPr>
          <a:xfrm>
            <a:off x="500459" y="198559"/>
            <a:ext cx="8760732" cy="153888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spcAft>
                <a:spcPts val="600"/>
              </a:spcAft>
            </a:pPr>
            <a:r>
              <a:rPr lang="ar-SA" sz="2800" b="1">
                <a:solidFill>
                  <a:schemeClr val="accent2">
                    <a:lumMod val="75000"/>
                  </a:schemeClr>
                </a:solidFill>
              </a:rPr>
              <a:t>مثال:</a:t>
            </a:r>
          </a:p>
          <a:p>
            <a:pPr algn="r" rtl="1">
              <a:spcAft>
                <a:spcPts val="600"/>
              </a:spcAft>
            </a:pPr>
            <a:r>
              <a:rPr lang="ar-SA" sz="2800">
                <a:solidFill>
                  <a:schemeClr val="accent2">
                    <a:lumMod val="75000"/>
                  </a:schemeClr>
                </a:solidFill>
              </a:rPr>
              <a:t>هنا نريد طباعة قيمة </a:t>
            </a:r>
            <a:r>
              <a:rPr lang="en-US" sz="2800">
                <a:solidFill>
                  <a:schemeClr val="accent2">
                    <a:lumMod val="75000"/>
                  </a:schemeClr>
                </a:solidFill>
              </a:rPr>
              <a:t>x</a:t>
            </a:r>
            <a:r>
              <a:rPr lang="ar-SA" sz="2800">
                <a:solidFill>
                  <a:schemeClr val="accent2">
                    <a:lumMod val="75000"/>
                  </a:schemeClr>
                </a:solidFill>
              </a:rPr>
              <a:t> بشرط أن تكون أقل من أو تساوي ٦ </a:t>
            </a:r>
          </a:p>
          <a:p>
            <a:pPr algn="r" rtl="1">
              <a:spcAft>
                <a:spcPts val="600"/>
              </a:spcAft>
            </a:pPr>
            <a:r>
              <a:rPr lang="ar-SA" sz="2800">
                <a:solidFill>
                  <a:schemeClr val="accent2">
                    <a:lumMod val="75000"/>
                  </a:schemeClr>
                </a:solidFill>
              </a:rPr>
              <a:t>سنقوم  </a:t>
            </a:r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9B74559D-41C5-EB40-8740-B83FC0E569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6812" y="5477473"/>
            <a:ext cx="3305751" cy="802483"/>
          </a:xfrm>
          <a:prstGeom prst="rect">
            <a:avLst/>
          </a:prstGeom>
        </p:spPr>
      </p:pic>
      <p:pic>
        <p:nvPicPr>
          <p:cNvPr id="16" name="Picture 15" descr="A close up of a logo&#10;&#10;Description automatically generated">
            <a:extLst>
              <a:ext uri="{FF2B5EF4-FFF2-40B4-BE49-F238E27FC236}">
                <a16:creationId xmlns:a16="http://schemas.microsoft.com/office/drawing/2014/main" id="{02B851A9-545C-964E-8522-3749AE721C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6481" y="5517529"/>
            <a:ext cx="3305750" cy="802483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08ED9A3-00F0-FE45-B185-42BEC3C0E1E6}"/>
              </a:ext>
            </a:extLst>
          </p:cNvPr>
          <p:cNvSpPr/>
          <p:nvPr/>
        </p:nvSpPr>
        <p:spPr>
          <a:xfrm>
            <a:off x="6776267" y="5517076"/>
            <a:ext cx="1782860" cy="7232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r" defTabSz="457200" rtl="0" eaLnBrk="1" latinLnBrk="0" hangingPunct="1">
              <a:spcAft>
                <a:spcPts val="600"/>
              </a:spcAft>
            </a:pPr>
            <a:r>
              <a:rPr lang="ar-SA">
                <a:solidFill>
                  <a:schemeClr val="accent2">
                    <a:lumMod val="75000"/>
                  </a:schemeClr>
                </a:solidFill>
              </a:rPr>
              <a:t>تم تنفيذ الأمر</a:t>
            </a:r>
          </a:p>
          <a:p>
            <a:pPr marL="0" algn="r" defTabSz="457200" rtl="0" eaLnBrk="1" latinLnBrk="0" hangingPunct="1">
              <a:spcAft>
                <a:spcPts val="600"/>
              </a:spcAft>
            </a:pPr>
            <a:r>
              <a:rPr lang="ar-SA">
                <a:solidFill>
                  <a:schemeClr val="accent2">
                    <a:lumMod val="75000"/>
                  </a:schemeClr>
                </a:solidFill>
              </a:rPr>
              <a:t>لأن الشرط تحقق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ADA132F-7E41-A946-9FE4-3A7B5CD8B017}"/>
              </a:ext>
            </a:extLst>
          </p:cNvPr>
          <p:cNvSpPr/>
          <p:nvPr/>
        </p:nvSpPr>
        <p:spPr>
          <a:xfrm>
            <a:off x="2112664" y="5527371"/>
            <a:ext cx="2159567" cy="7232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r" defTabSz="457200" rtl="0" eaLnBrk="1" latinLnBrk="0" hangingPunct="1">
              <a:spcAft>
                <a:spcPts val="600"/>
              </a:spcAft>
            </a:pPr>
            <a:r>
              <a:rPr lang="ar-SA">
                <a:solidFill>
                  <a:schemeClr val="accent2">
                    <a:lumMod val="75000"/>
                  </a:schemeClr>
                </a:solidFill>
              </a:rPr>
              <a:t>لم يتم تنفيذ الأمر</a:t>
            </a:r>
          </a:p>
          <a:p>
            <a:pPr marL="0" algn="r" defTabSz="457200" rtl="0" eaLnBrk="1" latinLnBrk="0" hangingPunct="1">
              <a:spcAft>
                <a:spcPts val="600"/>
              </a:spcAft>
            </a:pPr>
            <a:r>
              <a:rPr lang="ar-SA">
                <a:solidFill>
                  <a:schemeClr val="accent2">
                    <a:lumMod val="75000"/>
                  </a:schemeClr>
                </a:solidFill>
              </a:rPr>
              <a:t>لأن الشرط لم يتحقق</a:t>
            </a:r>
          </a:p>
        </p:txBody>
      </p:sp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76EB7B86-700A-5946-B52D-EC6F6A7AC6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3710" y="1340471"/>
            <a:ext cx="4237797" cy="3929386"/>
          </a:xfrm>
          <a:prstGeom prst="rect">
            <a:avLst/>
          </a:prstGeom>
        </p:spPr>
      </p:pic>
      <p:pic>
        <p:nvPicPr>
          <p:cNvPr id="7" name="Picture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3E4DC4C4-A859-C943-AA6F-82136A37525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0458" y="1340471"/>
            <a:ext cx="4237797" cy="3929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8930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47B3E438-8E4A-214D-891E-30FC3BE2736E}"/>
              </a:ext>
            </a:extLst>
          </p:cNvPr>
          <p:cNvSpPr/>
          <p:nvPr/>
        </p:nvSpPr>
        <p:spPr>
          <a:xfrm>
            <a:off x="154380" y="1742660"/>
            <a:ext cx="9191500" cy="1923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spcAft>
                <a:spcPts val="600"/>
              </a:spcAft>
            </a:pPr>
            <a:r>
              <a:rPr lang="ar-SA" sz="2800" b="1">
                <a:solidFill>
                  <a:schemeClr val="accent2">
                    <a:lumMod val="75000"/>
                  </a:schemeClr>
                </a:solidFill>
              </a:rPr>
              <a:t>مثال</a:t>
            </a:r>
            <a:r>
              <a:rPr lang="en-US" sz="2800" b="1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ar-SA" sz="2800" b="1">
                <a:solidFill>
                  <a:schemeClr val="accent2">
                    <a:lumMod val="75000"/>
                  </a:schemeClr>
                </a:solidFill>
              </a:rPr>
              <a:t>آخر:</a:t>
            </a:r>
          </a:p>
          <a:p>
            <a:pPr algn="r" rtl="1">
              <a:spcAft>
                <a:spcPts val="600"/>
              </a:spcAft>
            </a:pPr>
            <a:endParaRPr lang="ar-SA" sz="2800" b="1">
              <a:solidFill>
                <a:schemeClr val="accent2">
                  <a:lumMod val="75000"/>
                </a:schemeClr>
              </a:solidFill>
            </a:endParaRPr>
          </a:p>
          <a:p>
            <a:pPr algn="r" rtl="1">
              <a:spcAft>
                <a:spcPts val="600"/>
              </a:spcAft>
            </a:pPr>
            <a:r>
              <a:rPr lang="ar-SA" sz="2400">
                <a:solidFill>
                  <a:schemeClr val="accent2">
                    <a:lumMod val="75000"/>
                  </a:schemeClr>
                </a:solidFill>
              </a:rPr>
              <a:t>نفترض أننا نريد طباعة قيمة </a:t>
            </a:r>
            <a:r>
              <a:rPr lang="en-US" sz="2400">
                <a:solidFill>
                  <a:schemeClr val="accent2">
                    <a:lumMod val="75000"/>
                  </a:schemeClr>
                </a:solidFill>
              </a:rPr>
              <a:t>x</a:t>
            </a:r>
            <a:r>
              <a:rPr lang="ar-SA" sz="2400">
                <a:solidFill>
                  <a:schemeClr val="accent2">
                    <a:lumMod val="75000"/>
                  </a:schemeClr>
                </a:solidFill>
              </a:rPr>
              <a:t> بشرط أن تكون أكبر من ١٢</a:t>
            </a:r>
          </a:p>
          <a:p>
            <a:pPr algn="r" rtl="1">
              <a:spcAft>
                <a:spcPts val="600"/>
              </a:spcAft>
            </a:pPr>
            <a:r>
              <a:rPr lang="ar-SA" sz="2400">
                <a:solidFill>
                  <a:schemeClr val="accent2">
                    <a:lumMod val="75000"/>
                  </a:schemeClr>
                </a:solidFill>
              </a:rPr>
              <a:t>بالإضافة إلى طباعة هذه العبارة ”قيمة </a:t>
            </a:r>
            <a:r>
              <a:rPr lang="en-US" sz="2400">
                <a:solidFill>
                  <a:schemeClr val="accent2">
                    <a:lumMod val="75000"/>
                  </a:schemeClr>
                </a:solidFill>
              </a:rPr>
              <a:t>x</a:t>
            </a:r>
            <a:r>
              <a:rPr lang="ar-SA" sz="2400">
                <a:solidFill>
                  <a:schemeClr val="accent2">
                    <a:lumMod val="75000"/>
                  </a:schemeClr>
                </a:solidFill>
              </a:rPr>
              <a:t> &lt; ١٢" إذا لم يتحقق الشرط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21FD214-E974-DD4C-A42F-4EA364E695CB}"/>
              </a:ext>
            </a:extLst>
          </p:cNvPr>
          <p:cNvSpPr/>
          <p:nvPr/>
        </p:nvSpPr>
        <p:spPr>
          <a:xfrm>
            <a:off x="1711584" y="4272292"/>
            <a:ext cx="66319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ar-SA" sz="2400">
                <a:solidFill>
                  <a:schemeClr val="accent2">
                    <a:lumMod val="50000"/>
                  </a:schemeClr>
                </a:solidFill>
              </a:rPr>
              <a:t>في هذه الحالة سنقوم بإضافة العبارة الشرطية </a:t>
            </a:r>
            <a:r>
              <a:rPr lang="en-US" sz="2400" b="1">
                <a:solidFill>
                  <a:schemeClr val="accent2">
                    <a:lumMod val="50000"/>
                  </a:schemeClr>
                </a:solidFill>
                <a:highlight>
                  <a:srgbClr val="FFFF00"/>
                </a:highlight>
              </a:rPr>
              <a:t>else</a:t>
            </a:r>
            <a:endParaRPr lang="en-SA" sz="2400" b="1">
              <a:solidFill>
                <a:schemeClr val="accent2">
                  <a:lumMod val="50000"/>
                </a:schemeClr>
              </a:solidFill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4509285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45D0C9DD-7BB1-614D-9196-79813DC0E9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2421" y="1036721"/>
            <a:ext cx="3465458" cy="410063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8DAE9D9-5706-2A47-9B17-AA7281BD677C}"/>
              </a:ext>
            </a:extLst>
          </p:cNvPr>
          <p:cNvSpPr/>
          <p:nvPr/>
        </p:nvSpPr>
        <p:spPr>
          <a:xfrm>
            <a:off x="3915595" y="228003"/>
            <a:ext cx="21804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spcAft>
                <a:spcPts val="600"/>
              </a:spcAft>
            </a:pPr>
            <a:r>
              <a:rPr lang="ar-SA" sz="2400" b="1">
                <a:solidFill>
                  <a:schemeClr val="accent2">
                    <a:lumMod val="75000"/>
                  </a:schemeClr>
                </a:solidFill>
              </a:rPr>
              <a:t>تطبيق المثال: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007BC09-8E89-4040-AE89-5A33228C9E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034" y="1036721"/>
            <a:ext cx="3465458" cy="410063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200EF18-6FA3-6543-81DF-0EAAD4778F9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-3821" r="16082" b="9815"/>
          <a:stretch/>
        </p:blipFill>
        <p:spPr>
          <a:xfrm>
            <a:off x="6096000" y="5315486"/>
            <a:ext cx="2698602" cy="50579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8B9E08D-4A54-C349-A058-B3E50CDC021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16649" b="-2733"/>
          <a:stretch/>
        </p:blipFill>
        <p:spPr>
          <a:xfrm>
            <a:off x="1123502" y="5315486"/>
            <a:ext cx="2720521" cy="534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4642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C139DB7C-1687-BB4B-BCB2-F6336AA901E1}"/>
              </a:ext>
            </a:extLst>
          </p:cNvPr>
          <p:cNvSpPr/>
          <p:nvPr/>
        </p:nvSpPr>
        <p:spPr>
          <a:xfrm>
            <a:off x="249383" y="2145874"/>
            <a:ext cx="9191500" cy="2292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spcAft>
                <a:spcPts val="600"/>
              </a:spcAft>
            </a:pPr>
            <a:r>
              <a:rPr lang="ar-SA" sz="2800" b="1">
                <a:solidFill>
                  <a:schemeClr val="accent2">
                    <a:lumMod val="75000"/>
                  </a:schemeClr>
                </a:solidFill>
              </a:rPr>
              <a:t>مثال</a:t>
            </a:r>
            <a:r>
              <a:rPr lang="en-US" sz="2800" b="1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ar-SA" sz="2800" b="1">
                <a:solidFill>
                  <a:schemeClr val="accent2">
                    <a:lumMod val="75000"/>
                  </a:schemeClr>
                </a:solidFill>
              </a:rPr>
              <a:t>آخر:</a:t>
            </a:r>
          </a:p>
          <a:p>
            <a:pPr algn="r" rtl="1">
              <a:spcAft>
                <a:spcPts val="600"/>
              </a:spcAft>
            </a:pPr>
            <a:endParaRPr lang="ar-SA" sz="2800" b="1">
              <a:solidFill>
                <a:schemeClr val="accent2">
                  <a:lumMod val="75000"/>
                </a:schemeClr>
              </a:solidFill>
            </a:endParaRPr>
          </a:p>
          <a:p>
            <a:pPr algn="r" rtl="1">
              <a:spcAft>
                <a:spcPts val="600"/>
              </a:spcAft>
            </a:pPr>
            <a:r>
              <a:rPr lang="ar-SA" sz="2400">
                <a:solidFill>
                  <a:schemeClr val="accent2">
                    <a:lumMod val="75000"/>
                  </a:schemeClr>
                </a:solidFill>
              </a:rPr>
              <a:t>نفترض أننا نريد تحديد ما إذا كانت </a:t>
            </a:r>
            <a:r>
              <a:rPr lang="en-US" sz="2400" i="1">
                <a:solidFill>
                  <a:srgbClr val="002060"/>
                </a:solidFill>
              </a:rPr>
              <a:t>x</a:t>
            </a:r>
            <a:r>
              <a:rPr lang="ar-SA" sz="2400" i="1">
                <a:solidFill>
                  <a:srgbClr val="002060"/>
                </a:solidFill>
              </a:rPr>
              <a:t> أكبر من </a:t>
            </a:r>
            <a:r>
              <a:rPr lang="en-US" sz="2400" i="1">
                <a:solidFill>
                  <a:srgbClr val="002060"/>
                </a:solidFill>
              </a:rPr>
              <a:t>y</a:t>
            </a:r>
            <a:r>
              <a:rPr lang="ar-SA" sz="2400">
                <a:solidFill>
                  <a:srgbClr val="002060"/>
                </a:solidFill>
              </a:rPr>
              <a:t> </a:t>
            </a:r>
            <a:r>
              <a:rPr lang="ar-SA" sz="2400">
                <a:solidFill>
                  <a:schemeClr val="accent2">
                    <a:lumMod val="75000"/>
                  </a:schemeClr>
                </a:solidFill>
              </a:rPr>
              <a:t>أم </a:t>
            </a:r>
            <a:r>
              <a:rPr lang="en-US" sz="2400" i="1">
                <a:solidFill>
                  <a:srgbClr val="002060"/>
                </a:solidFill>
              </a:rPr>
              <a:t>y</a:t>
            </a:r>
            <a:r>
              <a:rPr lang="ar-SA" sz="2400" i="1">
                <a:solidFill>
                  <a:srgbClr val="002060"/>
                </a:solidFill>
              </a:rPr>
              <a:t>  أكبر من </a:t>
            </a:r>
            <a:r>
              <a:rPr lang="en-US" sz="2400" i="1">
                <a:solidFill>
                  <a:srgbClr val="002060"/>
                </a:solidFill>
              </a:rPr>
              <a:t>x</a:t>
            </a:r>
            <a:r>
              <a:rPr lang="ar-SA" sz="2400" i="1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ar-SA" sz="2400">
                <a:solidFill>
                  <a:schemeClr val="accent2">
                    <a:lumMod val="75000"/>
                  </a:schemeClr>
                </a:solidFill>
              </a:rPr>
              <a:t>أم </a:t>
            </a:r>
            <a:r>
              <a:rPr lang="ar-SA" sz="2400">
                <a:solidFill>
                  <a:srgbClr val="002060"/>
                </a:solidFill>
              </a:rPr>
              <a:t>القيمتان متساويتان. </a:t>
            </a:r>
          </a:p>
          <a:p>
            <a:pPr algn="r" rtl="1">
              <a:spcAft>
                <a:spcPts val="600"/>
              </a:spcAft>
            </a:pPr>
            <a:r>
              <a:rPr lang="ar-SA" sz="2400">
                <a:solidFill>
                  <a:schemeClr val="accent2">
                    <a:lumMod val="75000"/>
                  </a:schemeClr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568594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 shot of a smart phone&#10;&#10;Description automatically generated">
            <a:extLst>
              <a:ext uri="{FF2B5EF4-FFF2-40B4-BE49-F238E27FC236}">
                <a16:creationId xmlns:a16="http://schemas.microsoft.com/office/drawing/2014/main" id="{C040A54D-EDE6-CB47-BBF7-AAFD4D4532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527" y="603571"/>
            <a:ext cx="3717924" cy="527426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297990D-2C98-924A-9CA9-33B50AA8BC95}"/>
              </a:ext>
            </a:extLst>
          </p:cNvPr>
          <p:cNvSpPr/>
          <p:nvPr/>
        </p:nvSpPr>
        <p:spPr>
          <a:xfrm>
            <a:off x="7075615" y="141906"/>
            <a:ext cx="21804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spcAft>
                <a:spcPts val="600"/>
              </a:spcAft>
            </a:pPr>
            <a:r>
              <a:rPr lang="ar-SA" sz="2400" b="1">
                <a:solidFill>
                  <a:schemeClr val="accent2">
                    <a:lumMod val="75000"/>
                  </a:schemeClr>
                </a:solidFill>
              </a:rPr>
              <a:t>تطبيق المثال: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1E74C76-C6B4-B441-BF1F-EA706D9F24AD}"/>
              </a:ext>
            </a:extLst>
          </p:cNvPr>
          <p:cNvSpPr/>
          <p:nvPr/>
        </p:nvSpPr>
        <p:spPr>
          <a:xfrm>
            <a:off x="4514575" y="2289479"/>
            <a:ext cx="4395755" cy="7232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spcAft>
                <a:spcPts val="600"/>
              </a:spcAft>
            </a:pPr>
            <a:r>
              <a:rPr lang="ar-SA">
                <a:solidFill>
                  <a:schemeClr val="accent2">
                    <a:lumMod val="75000"/>
                  </a:schemeClr>
                </a:solidFill>
              </a:rPr>
              <a:t>هنا</a:t>
            </a:r>
            <a:r>
              <a:rPr lang="ar-SA" b="1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ar-SA">
                <a:solidFill>
                  <a:schemeClr val="accent2">
                    <a:lumMod val="75000"/>
                  </a:schemeClr>
                </a:solidFill>
              </a:rPr>
              <a:t>وضعنا الشرط الأول، إذا كانت </a:t>
            </a:r>
            <a:r>
              <a:rPr lang="en-US">
                <a:solidFill>
                  <a:schemeClr val="accent2">
                    <a:lumMod val="75000"/>
                  </a:schemeClr>
                </a:solidFill>
              </a:rPr>
              <a:t>x</a:t>
            </a:r>
            <a:r>
              <a:rPr lang="ar-SA">
                <a:solidFill>
                  <a:schemeClr val="accent2">
                    <a:lumMod val="75000"/>
                  </a:schemeClr>
                </a:solidFill>
              </a:rPr>
              <a:t> أكبر من </a:t>
            </a:r>
            <a:r>
              <a:rPr lang="en-US">
                <a:solidFill>
                  <a:schemeClr val="accent2">
                    <a:lumMod val="75000"/>
                  </a:schemeClr>
                </a:solidFill>
              </a:rPr>
              <a:t>y</a:t>
            </a:r>
            <a:endParaRPr lang="ar-SA">
              <a:solidFill>
                <a:schemeClr val="accent2">
                  <a:lumMod val="75000"/>
                </a:schemeClr>
              </a:solidFill>
            </a:endParaRPr>
          </a:p>
          <a:p>
            <a:pPr algn="r" rtl="1">
              <a:spcAft>
                <a:spcPts val="600"/>
              </a:spcAft>
            </a:pPr>
            <a:r>
              <a:rPr lang="ar-SA">
                <a:solidFill>
                  <a:schemeClr val="accent2">
                    <a:lumMod val="75000"/>
                  </a:schemeClr>
                </a:solidFill>
              </a:rPr>
              <a:t> قم بطباعة هذه العبارة "</a:t>
            </a:r>
            <a:r>
              <a:rPr lang="en-US">
                <a:solidFill>
                  <a:schemeClr val="accent2">
                    <a:lumMod val="75000"/>
                  </a:schemeClr>
                </a:solidFill>
              </a:rPr>
              <a:t>x</a:t>
            </a:r>
            <a:r>
              <a:rPr lang="ar-SA">
                <a:solidFill>
                  <a:schemeClr val="accent2">
                    <a:lumMod val="75000"/>
                  </a:schemeClr>
                </a:solidFill>
              </a:rPr>
              <a:t> أكبر من </a:t>
            </a:r>
            <a:r>
              <a:rPr lang="en-US">
                <a:solidFill>
                  <a:schemeClr val="accent2">
                    <a:lumMod val="75000"/>
                  </a:schemeClr>
                </a:solidFill>
              </a:rPr>
              <a:t>y</a:t>
            </a:r>
            <a:r>
              <a:rPr lang="ar-SA">
                <a:solidFill>
                  <a:schemeClr val="accent2">
                    <a:lumMod val="75000"/>
                  </a:schemeClr>
                </a:solidFill>
              </a:rPr>
              <a:t> "  </a:t>
            </a:r>
            <a:endParaRPr lang="ar-SA" b="1">
              <a:solidFill>
                <a:schemeClr val="accent2">
                  <a:lumMod val="75000"/>
                </a:schemeClr>
              </a:solidFill>
            </a:endParaRPr>
          </a:p>
        </p:txBody>
      </p:sp>
      <p:cxnSp>
        <p:nvCxnSpPr>
          <p:cNvPr id="9" name="Elbow Connector 8">
            <a:extLst>
              <a:ext uri="{FF2B5EF4-FFF2-40B4-BE49-F238E27FC236}">
                <a16:creationId xmlns:a16="http://schemas.microsoft.com/office/drawing/2014/main" id="{CD7C9AAF-6E86-7E41-84B5-2B69D3C79131}"/>
              </a:ext>
            </a:extLst>
          </p:cNvPr>
          <p:cNvCxnSpPr/>
          <p:nvPr/>
        </p:nvCxnSpPr>
        <p:spPr>
          <a:xfrm flipV="1">
            <a:off x="2113808" y="2517569"/>
            <a:ext cx="2375065" cy="261257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>
            <a:extLst>
              <a:ext uri="{FF2B5EF4-FFF2-40B4-BE49-F238E27FC236}">
                <a16:creationId xmlns:a16="http://schemas.microsoft.com/office/drawing/2014/main" id="{B291A2AB-F170-BD4C-A30D-C852A7BFB80D}"/>
              </a:ext>
            </a:extLst>
          </p:cNvPr>
          <p:cNvSpPr/>
          <p:nvPr/>
        </p:nvSpPr>
        <p:spPr>
          <a:xfrm>
            <a:off x="4726941" y="3240703"/>
            <a:ext cx="3971022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spcAft>
                <a:spcPts val="600"/>
              </a:spcAft>
            </a:pPr>
            <a:r>
              <a:rPr lang="ar-SA">
                <a:solidFill>
                  <a:schemeClr val="accent2">
                    <a:lumMod val="75000"/>
                  </a:schemeClr>
                </a:solidFill>
              </a:rPr>
              <a:t>إذا لم يتحقق الشرط الأول سيتم </a:t>
            </a:r>
            <a:r>
              <a:rPr lang="ar-SA" err="1">
                <a:solidFill>
                  <a:schemeClr val="accent2">
                    <a:lumMod val="75000"/>
                  </a:schemeClr>
                </a:solidFill>
              </a:rPr>
              <a:t>الإنتقال</a:t>
            </a:r>
            <a:endParaRPr lang="ar-SA">
              <a:solidFill>
                <a:schemeClr val="accent2">
                  <a:lumMod val="75000"/>
                </a:schemeClr>
              </a:solidFill>
            </a:endParaRPr>
          </a:p>
          <a:p>
            <a:pPr algn="r" rtl="1">
              <a:spcAft>
                <a:spcPts val="600"/>
              </a:spcAft>
            </a:pPr>
            <a:r>
              <a:rPr lang="ar-SA">
                <a:solidFill>
                  <a:schemeClr val="accent2">
                    <a:lumMod val="75000"/>
                  </a:schemeClr>
                </a:solidFill>
              </a:rPr>
              <a:t> إلى الشرط الثاني</a:t>
            </a:r>
          </a:p>
          <a:p>
            <a:pPr algn="r" rtl="1">
              <a:spcAft>
                <a:spcPts val="600"/>
              </a:spcAft>
            </a:pPr>
            <a:endParaRPr lang="ar-SA">
              <a:solidFill>
                <a:schemeClr val="accent2">
                  <a:lumMod val="75000"/>
                </a:schemeClr>
              </a:solidFill>
            </a:endParaRPr>
          </a:p>
        </p:txBody>
      </p:sp>
      <p:cxnSp>
        <p:nvCxnSpPr>
          <p:cNvPr id="11" name="Elbow Connector 10">
            <a:extLst>
              <a:ext uri="{FF2B5EF4-FFF2-40B4-BE49-F238E27FC236}">
                <a16:creationId xmlns:a16="http://schemas.microsoft.com/office/drawing/2014/main" id="{82DD1C72-E39D-194E-AC88-7D019AAE69D6}"/>
              </a:ext>
            </a:extLst>
          </p:cNvPr>
          <p:cNvCxnSpPr>
            <a:cxnSpLocks/>
          </p:cNvCxnSpPr>
          <p:nvPr/>
        </p:nvCxnSpPr>
        <p:spPr>
          <a:xfrm flipV="1">
            <a:off x="2510641" y="3429000"/>
            <a:ext cx="1978232" cy="181690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5E9FAEAA-8838-E845-97C6-E921A6C2A4FD}"/>
              </a:ext>
            </a:extLst>
          </p:cNvPr>
          <p:cNvSpPr/>
          <p:nvPr/>
        </p:nvSpPr>
        <p:spPr>
          <a:xfrm>
            <a:off x="4350451" y="4282597"/>
            <a:ext cx="537461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SA">
                <a:solidFill>
                  <a:schemeClr val="accent2">
                    <a:lumMod val="75000"/>
                  </a:schemeClr>
                </a:solidFill>
              </a:rPr>
              <a:t>سيتم </a:t>
            </a:r>
            <a:r>
              <a:rPr lang="ar-SA" err="1">
                <a:solidFill>
                  <a:schemeClr val="accent2">
                    <a:lumMod val="75000"/>
                  </a:schemeClr>
                </a:solidFill>
              </a:rPr>
              <a:t>الإنتقال</a:t>
            </a:r>
            <a:r>
              <a:rPr lang="ar-SA">
                <a:solidFill>
                  <a:schemeClr val="accent2">
                    <a:lumMod val="75000"/>
                  </a:schemeClr>
                </a:solidFill>
              </a:rPr>
              <a:t> إلى عبارة (غير ذلك) إذا لم يتحقق الشرط</a:t>
            </a:r>
          </a:p>
          <a:p>
            <a:pPr algn="r" rtl="1"/>
            <a:r>
              <a:rPr lang="ar-SA">
                <a:solidFill>
                  <a:schemeClr val="accent2">
                    <a:lumMod val="75000"/>
                  </a:schemeClr>
                </a:solidFill>
              </a:rPr>
              <a:t>الثاني أيضًا، وهذا يعني أن لا قيمة أكبر من الأخرى </a:t>
            </a:r>
          </a:p>
          <a:p>
            <a:pPr algn="r" rtl="1"/>
            <a:r>
              <a:rPr lang="ar-SA">
                <a:solidFill>
                  <a:schemeClr val="accent2">
                    <a:lumMod val="75000"/>
                  </a:schemeClr>
                </a:solidFill>
              </a:rPr>
              <a:t>وبالتالي فإن القيمتان متساويتان  </a:t>
            </a:r>
            <a:endParaRPr lang="en-SA"/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62F6198F-0A55-BE4F-AC15-0320257A1BDE}"/>
              </a:ext>
            </a:extLst>
          </p:cNvPr>
          <p:cNvCxnSpPr>
            <a:cxnSpLocks/>
          </p:cNvCxnSpPr>
          <p:nvPr/>
        </p:nvCxnSpPr>
        <p:spPr>
          <a:xfrm>
            <a:off x="1828800" y="4429496"/>
            <a:ext cx="243444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23" descr="A picture containing meter&#10;&#10;Description automatically generated">
            <a:extLst>
              <a:ext uri="{FF2B5EF4-FFF2-40B4-BE49-F238E27FC236}">
                <a16:creationId xmlns:a16="http://schemas.microsoft.com/office/drawing/2014/main" id="{E19721AE-2DBD-E746-B591-93E8CB78CFC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26023"/>
          <a:stretch/>
        </p:blipFill>
        <p:spPr>
          <a:xfrm>
            <a:off x="1342241" y="6080167"/>
            <a:ext cx="2336800" cy="497939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1F17DD86-2A98-4F48-B375-3620A7911F22}"/>
              </a:ext>
            </a:extLst>
          </p:cNvPr>
          <p:cNvSpPr/>
          <p:nvPr/>
        </p:nvSpPr>
        <p:spPr>
          <a:xfrm>
            <a:off x="4282304" y="5829439"/>
            <a:ext cx="38106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ar-SA">
                <a:solidFill>
                  <a:schemeClr val="accent2">
                    <a:lumMod val="75000"/>
                  </a:schemeClr>
                </a:solidFill>
              </a:rPr>
              <a:t>وبما أننا أسندنا القيمة الأكبر إلى </a:t>
            </a:r>
            <a:r>
              <a:rPr lang="en-US">
                <a:solidFill>
                  <a:schemeClr val="accent2">
                    <a:lumMod val="75000"/>
                  </a:schemeClr>
                </a:solidFill>
              </a:rPr>
              <a:t>y</a:t>
            </a:r>
            <a:r>
              <a:rPr lang="ar-SA">
                <a:solidFill>
                  <a:schemeClr val="accent2">
                    <a:lumMod val="75000"/>
                  </a:schemeClr>
                </a:solidFill>
              </a:rPr>
              <a:t> فإن</a:t>
            </a:r>
          </a:p>
          <a:p>
            <a:pPr algn="r" rtl="1"/>
            <a:r>
              <a:rPr lang="ar-SA">
                <a:solidFill>
                  <a:schemeClr val="accent2">
                    <a:lumMod val="75000"/>
                  </a:schemeClr>
                </a:solidFill>
              </a:rPr>
              <a:t>الشرط الثاني هو المتحقق </a:t>
            </a:r>
            <a:endParaRPr lang="en-SA"/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81FDDA45-5C16-5245-A831-879D3E4A64C2}"/>
              </a:ext>
            </a:extLst>
          </p:cNvPr>
          <p:cNvCxnSpPr>
            <a:endCxn id="25" idx="1"/>
          </p:cNvCxnSpPr>
          <p:nvPr/>
        </p:nvCxnSpPr>
        <p:spPr>
          <a:xfrm>
            <a:off x="3679041" y="6152604"/>
            <a:ext cx="603263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50029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E7C118D-2BBD-7449-8413-4D917E77B64D}"/>
              </a:ext>
            </a:extLst>
          </p:cNvPr>
          <p:cNvSpPr/>
          <p:nvPr/>
        </p:nvSpPr>
        <p:spPr>
          <a:xfrm>
            <a:off x="7738579" y="3167390"/>
            <a:ext cx="14863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ar-SA" sz="2800" b="1">
                <a:solidFill>
                  <a:schemeClr val="accent2">
                    <a:lumMod val="75000"/>
                  </a:schemeClr>
                </a:solidFill>
              </a:rPr>
              <a:t>الحلَقات</a:t>
            </a:r>
            <a:endParaRPr lang="en-SA" sz="2800" b="1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9DC87BEE-D2FF-9C41-A6B2-C97454577B1F}"/>
              </a:ext>
            </a:extLst>
          </p:cNvPr>
          <p:cNvCxnSpPr>
            <a:cxnSpLocks/>
          </p:cNvCxnSpPr>
          <p:nvPr/>
        </p:nvCxnSpPr>
        <p:spPr>
          <a:xfrm>
            <a:off x="7555863" y="2074074"/>
            <a:ext cx="0" cy="27098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E4BA2093-A79C-3647-BA44-81AFE5BDDCB8}"/>
              </a:ext>
            </a:extLst>
          </p:cNvPr>
          <p:cNvSpPr/>
          <p:nvPr/>
        </p:nvSpPr>
        <p:spPr>
          <a:xfrm>
            <a:off x="1391500" y="2373993"/>
            <a:ext cx="590578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ar-SA" sz="2400">
                <a:solidFill>
                  <a:schemeClr val="accent2">
                    <a:lumMod val="75000"/>
                  </a:schemeClr>
                </a:solidFill>
              </a:rPr>
              <a:t>تستخدم الحلقات لتكرار تنفيذ الأوامر البرمجية </a:t>
            </a:r>
          </a:p>
          <a:p>
            <a:pPr algn="r" rtl="1"/>
            <a:r>
              <a:rPr lang="ar-SA" sz="2400">
                <a:solidFill>
                  <a:schemeClr val="accent2">
                    <a:lumMod val="75000"/>
                  </a:schemeClr>
                </a:solidFill>
              </a:rPr>
              <a:t>وهي ثلاثة أنواع:</a:t>
            </a:r>
            <a:endParaRPr lang="en-SA" sz="240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377DFE59-0F34-D143-92E5-CE36AE3362B7}"/>
              </a:ext>
            </a:extLst>
          </p:cNvPr>
          <p:cNvSpPr/>
          <p:nvPr/>
        </p:nvSpPr>
        <p:spPr>
          <a:xfrm>
            <a:off x="5346500" y="3548742"/>
            <a:ext cx="1620210" cy="1129146"/>
          </a:xfrm>
          <a:prstGeom prst="ellipse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algn="ctr" defTabSz="457200" rtl="1" eaLnBrk="1" latinLnBrk="0" hangingPunct="1"/>
            <a:r>
              <a:rPr lang="en-US">
                <a:solidFill>
                  <a:schemeClr val="bg2">
                    <a:lumMod val="25000"/>
                  </a:schemeClr>
                </a:solidFill>
              </a:rPr>
              <a:t>do-while</a:t>
            </a:r>
            <a:endParaRPr lang="en-SA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4DE9BA67-319B-A743-BDCD-0FCB0819E211}"/>
              </a:ext>
            </a:extLst>
          </p:cNvPr>
          <p:cNvSpPr/>
          <p:nvPr/>
        </p:nvSpPr>
        <p:spPr>
          <a:xfrm>
            <a:off x="958275" y="3505693"/>
            <a:ext cx="1667453" cy="1068779"/>
          </a:xfrm>
          <a:prstGeom prst="ellipse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algn="ctr" defTabSz="457200" rtl="1" eaLnBrk="1" latinLnBrk="0" hangingPunct="1"/>
            <a:r>
              <a:rPr lang="en-US">
                <a:solidFill>
                  <a:schemeClr val="bg2">
                    <a:lumMod val="25000"/>
                  </a:schemeClr>
                </a:solidFill>
              </a:rPr>
              <a:t>for</a:t>
            </a:r>
            <a:endParaRPr lang="en-SA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F93D8BA6-0B14-7545-BC35-D886CAE35F52}"/>
              </a:ext>
            </a:extLst>
          </p:cNvPr>
          <p:cNvSpPr/>
          <p:nvPr/>
        </p:nvSpPr>
        <p:spPr>
          <a:xfrm>
            <a:off x="3214881" y="3548742"/>
            <a:ext cx="1667455" cy="1129146"/>
          </a:xfrm>
          <a:prstGeom prst="ellipse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algn="ctr" defTabSz="457200" rtl="1" eaLnBrk="1" latinLnBrk="0" hangingPunct="1"/>
            <a:r>
              <a:rPr lang="en-US">
                <a:solidFill>
                  <a:schemeClr val="bg2">
                    <a:lumMod val="25000"/>
                  </a:schemeClr>
                </a:solidFill>
              </a:rPr>
              <a:t>while</a:t>
            </a:r>
            <a:endParaRPr lang="en-SA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10" name="Graphic 9" descr="Arrow circle">
            <a:extLst>
              <a:ext uri="{FF2B5EF4-FFF2-40B4-BE49-F238E27FC236}">
                <a16:creationId xmlns:a16="http://schemas.microsoft.com/office/drawing/2014/main" id="{774781B9-6592-6E47-ABD2-A4D5E934AD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28911" y="2271610"/>
            <a:ext cx="685346" cy="685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6768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2A27EF9-F45F-0646-B7AE-9BA33413EB29}"/>
              </a:ext>
            </a:extLst>
          </p:cNvPr>
          <p:cNvSpPr/>
          <p:nvPr/>
        </p:nvSpPr>
        <p:spPr>
          <a:xfrm>
            <a:off x="2139818" y="427522"/>
            <a:ext cx="7071168" cy="12234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800" b="1">
                <a:solidFill>
                  <a:schemeClr val="accent2">
                    <a:lumMod val="75000"/>
                  </a:schemeClr>
                </a:solidFill>
              </a:rPr>
              <a:t>الحلقة </a:t>
            </a:r>
            <a:r>
              <a:rPr lang="en-US" sz="2800" b="1">
                <a:solidFill>
                  <a:schemeClr val="accent2">
                    <a:lumMod val="75000"/>
                  </a:schemeClr>
                </a:solidFill>
              </a:rPr>
              <a:t>for</a:t>
            </a:r>
            <a:endParaRPr lang="ar-SA" sz="2800" b="1">
              <a:solidFill>
                <a:schemeClr val="accent2">
                  <a:lumMod val="75000"/>
                </a:schemeClr>
              </a:solidFill>
            </a:endParaRPr>
          </a:p>
          <a:p>
            <a:pPr algn="r" rtl="1">
              <a:lnSpc>
                <a:spcPct val="150000"/>
              </a:lnSpc>
            </a:pPr>
            <a:r>
              <a:rPr lang="ar-SA" sz="2400">
                <a:solidFill>
                  <a:schemeClr val="accent2">
                    <a:lumMod val="75000"/>
                  </a:schemeClr>
                </a:solidFill>
              </a:rPr>
              <a:t>تقوم بتنفيذ الأوامر لعدد من التكرارات يكون غالبًا معروف.</a:t>
            </a:r>
            <a:endParaRPr lang="en-SA" sz="240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FACE6D6-ECA7-2146-9748-C6953BE4C858}"/>
              </a:ext>
            </a:extLst>
          </p:cNvPr>
          <p:cNvSpPr/>
          <p:nvPr/>
        </p:nvSpPr>
        <p:spPr>
          <a:xfrm>
            <a:off x="2220611" y="2818445"/>
            <a:ext cx="544892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sz="2000" b="1">
                <a:solidFill>
                  <a:schemeClr val="accent2">
                    <a:lumMod val="75000"/>
                  </a:schemeClr>
                </a:solidFill>
              </a:rPr>
              <a:t>for</a:t>
            </a:r>
            <a:r>
              <a:rPr lang="ar-SA" sz="2000" b="1">
                <a:solidFill>
                  <a:schemeClr val="accent2">
                    <a:lumMod val="75000"/>
                  </a:schemeClr>
                </a:solidFill>
              </a:rPr>
              <a:t>) </a:t>
            </a:r>
            <a:r>
              <a:rPr lang="en-US" sz="2000" b="1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ar-SA" sz="2000" b="1">
                <a:solidFill>
                  <a:schemeClr val="accent2">
                    <a:lumMod val="75000"/>
                  </a:schemeClr>
                </a:solidFill>
              </a:rPr>
              <a:t>  } (</a:t>
            </a:r>
            <a:r>
              <a:rPr lang="ar-SA" sz="2000" b="1">
                <a:solidFill>
                  <a:srgbClr val="00B050"/>
                </a:solidFill>
              </a:rPr>
              <a:t>تحديث للمتغير </a:t>
            </a:r>
            <a:r>
              <a:rPr lang="ar-SA" sz="2000" b="1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ar-SA" sz="2000" b="1">
                <a:solidFill>
                  <a:srgbClr val="FFC000"/>
                </a:solidFill>
              </a:rPr>
              <a:t>شرط</a:t>
            </a:r>
            <a:r>
              <a:rPr lang="ar-SA" sz="2000" b="1">
                <a:solidFill>
                  <a:schemeClr val="accent2">
                    <a:lumMod val="75000"/>
                  </a:schemeClr>
                </a:solidFill>
              </a:rPr>
              <a:t>  </a:t>
            </a:r>
            <a:r>
              <a:rPr lang="ar-SA" sz="2000" b="1">
                <a:solidFill>
                  <a:schemeClr val="accent2">
                    <a:lumMod val="50000"/>
                  </a:schemeClr>
                </a:solidFill>
              </a:rPr>
              <a:t>تعريف متغير</a:t>
            </a:r>
            <a:endParaRPr lang="en-SA" sz="2000" b="1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97FA134-72B3-8D4F-9433-4502D2044F5C}"/>
              </a:ext>
            </a:extLst>
          </p:cNvPr>
          <p:cNvSpPr/>
          <p:nvPr/>
        </p:nvSpPr>
        <p:spPr>
          <a:xfrm>
            <a:off x="2303968" y="3909106"/>
            <a:ext cx="3023648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ar-SA" b="1">
                <a:solidFill>
                  <a:schemeClr val="accent2">
                    <a:lumMod val="75000"/>
                  </a:schemeClr>
                </a:solidFill>
              </a:rPr>
              <a:t>أمر أو عدة أوامر برمجية</a:t>
            </a:r>
          </a:p>
          <a:p>
            <a:pPr algn="r" rtl="1"/>
            <a:endParaRPr lang="ar-SA" b="1">
              <a:solidFill>
                <a:schemeClr val="accent2">
                  <a:lumMod val="75000"/>
                </a:schemeClr>
              </a:solidFill>
            </a:endParaRPr>
          </a:p>
          <a:p>
            <a:pPr algn="r" rtl="1"/>
            <a:endParaRPr lang="ar-SA" b="1">
              <a:solidFill>
                <a:schemeClr val="accent2">
                  <a:lumMod val="75000"/>
                </a:schemeClr>
              </a:solidFill>
            </a:endParaRPr>
          </a:p>
          <a:p>
            <a:pPr algn="r" rtl="1"/>
            <a:endParaRPr lang="ar-SA" b="1">
              <a:solidFill>
                <a:schemeClr val="accent2">
                  <a:lumMod val="75000"/>
                </a:schemeClr>
              </a:solidFill>
            </a:endParaRPr>
          </a:p>
          <a:p>
            <a:pPr algn="r" rtl="1"/>
            <a:r>
              <a:rPr lang="ar-SA" b="1">
                <a:solidFill>
                  <a:schemeClr val="accent2">
                    <a:lumMod val="75000"/>
                  </a:schemeClr>
                </a:solidFill>
              </a:rPr>
              <a:t>                                  </a:t>
            </a:r>
            <a:r>
              <a:rPr lang="en-US" b="1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ar-SA" b="1">
                <a:solidFill>
                  <a:schemeClr val="accent2">
                    <a:lumMod val="75000"/>
                  </a:schemeClr>
                </a:solidFill>
              </a:rPr>
              <a:t>     {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468C144-508D-3A4D-9486-134F91C29286}"/>
              </a:ext>
            </a:extLst>
          </p:cNvPr>
          <p:cNvSpPr/>
          <p:nvPr/>
        </p:nvSpPr>
        <p:spPr>
          <a:xfrm>
            <a:off x="4263016" y="2818445"/>
            <a:ext cx="2696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>
                <a:solidFill>
                  <a:schemeClr val="accent2">
                    <a:lumMod val="75000"/>
                  </a:schemeClr>
                </a:solidFill>
              </a:rPr>
              <a:t>;</a:t>
            </a:r>
            <a:endParaRPr lang="en-SA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1C31E34-031C-A143-B75A-E93C102953E3}"/>
              </a:ext>
            </a:extLst>
          </p:cNvPr>
          <p:cNvSpPr/>
          <p:nvPr/>
        </p:nvSpPr>
        <p:spPr>
          <a:xfrm>
            <a:off x="5057990" y="2818445"/>
            <a:ext cx="2696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>
                <a:solidFill>
                  <a:schemeClr val="accent2">
                    <a:lumMod val="75000"/>
                  </a:schemeClr>
                </a:solidFill>
              </a:rPr>
              <a:t>;</a:t>
            </a:r>
            <a:endParaRPr lang="en-SA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15C1D0D-B870-6048-946E-E025DDA2DF1C}"/>
              </a:ext>
            </a:extLst>
          </p:cNvPr>
          <p:cNvSpPr/>
          <p:nvPr/>
        </p:nvSpPr>
        <p:spPr>
          <a:xfrm>
            <a:off x="6128091" y="1977803"/>
            <a:ext cx="308289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000">
                <a:solidFill>
                  <a:schemeClr val="accent2">
                    <a:lumMod val="75000"/>
                  </a:schemeClr>
                </a:solidFill>
              </a:rPr>
              <a:t>تركيب الحلقة يكون كالتالي:</a:t>
            </a:r>
            <a:endParaRPr lang="en-SA" sz="200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80EA46B-4B3C-F94C-8F0F-A8D2AE7541A7}"/>
              </a:ext>
            </a:extLst>
          </p:cNvPr>
          <p:cNvSpPr/>
          <p:nvPr/>
        </p:nvSpPr>
        <p:spPr>
          <a:xfrm>
            <a:off x="1860697" y="2712071"/>
            <a:ext cx="5983243" cy="2838963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marL="0" algn="ctr" defTabSz="457200" rtl="1" eaLnBrk="1" latinLnBrk="0" hangingPunct="1"/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29859390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751DEB8-65F2-B046-967D-57BC13F5AEF0}"/>
              </a:ext>
            </a:extLst>
          </p:cNvPr>
          <p:cNvSpPr/>
          <p:nvPr/>
        </p:nvSpPr>
        <p:spPr>
          <a:xfrm>
            <a:off x="8193401" y="118690"/>
            <a:ext cx="10679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800" b="1">
                <a:solidFill>
                  <a:schemeClr val="accent2">
                    <a:lumMod val="75000"/>
                  </a:schemeClr>
                </a:solidFill>
              </a:rPr>
              <a:t>مثال:</a:t>
            </a:r>
          </a:p>
        </p:txBody>
      </p:sp>
      <p:pic>
        <p:nvPicPr>
          <p:cNvPr id="20" name="Picture 19" descr="A screenshot of a cell phone&#10;&#10;Description automatically generated">
            <a:extLst>
              <a:ext uri="{FF2B5EF4-FFF2-40B4-BE49-F238E27FC236}">
                <a16:creationId xmlns:a16="http://schemas.microsoft.com/office/drawing/2014/main" id="{CEC6A301-84BC-5E43-AE36-0C46F6F37F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439"/>
          <a:stretch/>
        </p:blipFill>
        <p:spPr>
          <a:xfrm>
            <a:off x="2689955" y="641910"/>
            <a:ext cx="4241800" cy="3997785"/>
          </a:xfrm>
          <a:prstGeom prst="rect">
            <a:avLst/>
          </a:prstGeom>
        </p:spPr>
      </p:pic>
      <p:cxnSp>
        <p:nvCxnSpPr>
          <p:cNvPr id="10" name="Elbow Connector 9">
            <a:extLst>
              <a:ext uri="{FF2B5EF4-FFF2-40B4-BE49-F238E27FC236}">
                <a16:creationId xmlns:a16="http://schemas.microsoft.com/office/drawing/2014/main" id="{FDABCA8C-AD3D-334A-91DC-F874B86898F2}"/>
              </a:ext>
            </a:extLst>
          </p:cNvPr>
          <p:cNvCxnSpPr>
            <a:cxnSpLocks/>
            <a:stCxn id="27" idx="0"/>
            <a:endCxn id="34" idx="1"/>
          </p:cNvCxnSpPr>
          <p:nvPr/>
        </p:nvCxnSpPr>
        <p:spPr>
          <a:xfrm rot="16200000" flipH="1">
            <a:off x="6255421" y="1863446"/>
            <a:ext cx="3546" cy="1805313"/>
          </a:xfrm>
          <a:prstGeom prst="bentConnector4">
            <a:avLst>
              <a:gd name="adj1" fmla="val -6446701"/>
              <a:gd name="adj2" fmla="val 53985"/>
            </a:avLst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9B662D7-5F50-2E4E-8089-DABC0508E671}"/>
              </a:ext>
            </a:extLst>
          </p:cNvPr>
          <p:cNvSpPr/>
          <p:nvPr/>
        </p:nvSpPr>
        <p:spPr>
          <a:xfrm>
            <a:off x="3831080" y="2705045"/>
            <a:ext cx="736269" cy="273135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marL="0" algn="ctr" defTabSz="457200" rtl="1" eaLnBrk="1" latinLnBrk="0" hangingPunct="1"/>
            <a:endParaRPr lang="en-SA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E6293AC-9A52-6344-BA85-D6BD700B9BE3}"/>
              </a:ext>
            </a:extLst>
          </p:cNvPr>
          <p:cNvSpPr/>
          <p:nvPr/>
        </p:nvSpPr>
        <p:spPr>
          <a:xfrm>
            <a:off x="538321" y="1479340"/>
            <a:ext cx="14590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ar-SA" sz="1400">
                <a:solidFill>
                  <a:schemeClr val="accent2">
                    <a:lumMod val="75000"/>
                  </a:schemeClr>
                </a:solidFill>
              </a:rPr>
              <a:t>قمنا بتعريف متغير</a:t>
            </a:r>
          </a:p>
          <a:p>
            <a:pPr algn="r" rtl="1"/>
            <a:r>
              <a:rPr lang="ar-SA" sz="1400">
                <a:solidFill>
                  <a:schemeClr val="accent2">
                    <a:lumMod val="75000"/>
                  </a:schemeClr>
                </a:solidFill>
              </a:rPr>
              <a:t> اسمه </a:t>
            </a:r>
            <a:r>
              <a:rPr lang="en-US" sz="1400" err="1">
                <a:solidFill>
                  <a:schemeClr val="accent2">
                    <a:lumMod val="75000"/>
                  </a:schemeClr>
                </a:solidFill>
              </a:rPr>
              <a:t>i</a:t>
            </a:r>
            <a:r>
              <a:rPr lang="ar-SA" sz="1400">
                <a:solidFill>
                  <a:schemeClr val="accent2">
                    <a:lumMod val="75000"/>
                  </a:schemeClr>
                </a:solidFill>
              </a:rPr>
              <a:t> قيمته </a:t>
            </a:r>
            <a:r>
              <a:rPr lang="en-US" sz="1400">
                <a:solidFill>
                  <a:schemeClr val="accent2">
                    <a:lumMod val="75000"/>
                  </a:schemeClr>
                </a:solidFill>
              </a:rPr>
              <a:t>0</a:t>
            </a:r>
            <a:endParaRPr lang="ar-SA" sz="140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22" name="Picture 21" descr="A picture containing clock, meter&#10;&#10;Description automatically generated">
            <a:extLst>
              <a:ext uri="{FF2B5EF4-FFF2-40B4-BE49-F238E27FC236}">
                <a16:creationId xmlns:a16="http://schemas.microsoft.com/office/drawing/2014/main" id="{4D235BBB-93F1-7047-AB2C-34774674EB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321" y="2681416"/>
            <a:ext cx="1358900" cy="2006600"/>
          </a:xfrm>
          <a:prstGeom prst="rect">
            <a:avLst/>
          </a:prstGeom>
        </p:spPr>
      </p:pic>
      <p:cxnSp>
        <p:nvCxnSpPr>
          <p:cNvPr id="23" name="Elbow Connector 22">
            <a:extLst>
              <a:ext uri="{FF2B5EF4-FFF2-40B4-BE49-F238E27FC236}">
                <a16:creationId xmlns:a16="http://schemas.microsoft.com/office/drawing/2014/main" id="{6D2E0CDE-4C37-E04F-A6F3-4211CC18B64E}"/>
              </a:ext>
            </a:extLst>
          </p:cNvPr>
          <p:cNvCxnSpPr>
            <a:cxnSpLocks/>
          </p:cNvCxnSpPr>
          <p:nvPr/>
        </p:nvCxnSpPr>
        <p:spPr>
          <a:xfrm rot="10800000">
            <a:off x="1997375" y="1752537"/>
            <a:ext cx="1920941" cy="957211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5" name="Rectangle 24">
            <a:extLst>
              <a:ext uri="{FF2B5EF4-FFF2-40B4-BE49-F238E27FC236}">
                <a16:creationId xmlns:a16="http://schemas.microsoft.com/office/drawing/2014/main" id="{7DAE4870-4A9E-424C-8FD7-AD4BE9890624}"/>
              </a:ext>
            </a:extLst>
          </p:cNvPr>
          <p:cNvSpPr/>
          <p:nvPr/>
        </p:nvSpPr>
        <p:spPr>
          <a:xfrm flipV="1">
            <a:off x="4657208" y="2705046"/>
            <a:ext cx="439388" cy="273134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marL="0" algn="ctr" defTabSz="457200" rtl="1" eaLnBrk="1" latinLnBrk="0" hangingPunct="1"/>
            <a:endParaRPr lang="en-SA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E1997FC1-837E-D740-B276-6DE1E64EDE87}"/>
              </a:ext>
            </a:extLst>
          </p:cNvPr>
          <p:cNvSpPr/>
          <p:nvPr/>
        </p:nvSpPr>
        <p:spPr>
          <a:xfrm>
            <a:off x="5210644" y="2764329"/>
            <a:ext cx="287788" cy="188212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marL="0" algn="ctr" defTabSz="457200" rtl="0" eaLnBrk="1" latinLnBrk="0" hangingPunct="1"/>
            <a:endParaRPr lang="en-SA"/>
          </a:p>
        </p:txBody>
      </p:sp>
      <p:cxnSp>
        <p:nvCxnSpPr>
          <p:cNvPr id="29" name="Elbow Connector 28">
            <a:extLst>
              <a:ext uri="{FF2B5EF4-FFF2-40B4-BE49-F238E27FC236}">
                <a16:creationId xmlns:a16="http://schemas.microsoft.com/office/drawing/2014/main" id="{FFB432D1-7E4D-0B4B-8D82-A44846E5A5C0}"/>
              </a:ext>
            </a:extLst>
          </p:cNvPr>
          <p:cNvCxnSpPr>
            <a:cxnSpLocks/>
          </p:cNvCxnSpPr>
          <p:nvPr/>
        </p:nvCxnSpPr>
        <p:spPr>
          <a:xfrm rot="16200000" flipH="1">
            <a:off x="4565878" y="3178254"/>
            <a:ext cx="1888306" cy="1535773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angle 33">
            <a:extLst>
              <a:ext uri="{FF2B5EF4-FFF2-40B4-BE49-F238E27FC236}">
                <a16:creationId xmlns:a16="http://schemas.microsoft.com/office/drawing/2014/main" id="{45012F69-F203-D548-9EB0-6EDE7EA04730}"/>
              </a:ext>
            </a:extLst>
          </p:cNvPr>
          <p:cNvSpPr/>
          <p:nvPr/>
        </p:nvSpPr>
        <p:spPr>
          <a:xfrm>
            <a:off x="7159851" y="2583209"/>
            <a:ext cx="25218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ar-SA">
                <a:solidFill>
                  <a:schemeClr val="accent2">
                    <a:lumMod val="75000"/>
                  </a:schemeClr>
                </a:solidFill>
              </a:rPr>
              <a:t>قيمة </a:t>
            </a:r>
            <a:r>
              <a:rPr lang="en-US" err="1">
                <a:solidFill>
                  <a:schemeClr val="accent2">
                    <a:lumMod val="75000"/>
                  </a:schemeClr>
                </a:solidFill>
              </a:rPr>
              <a:t>i</a:t>
            </a:r>
            <a:r>
              <a:rPr lang="ar-SA">
                <a:solidFill>
                  <a:schemeClr val="accent2">
                    <a:lumMod val="75000"/>
                  </a:schemeClr>
                </a:solidFill>
              </a:rPr>
              <a:t> تزداد واحد كل مرة</a:t>
            </a:r>
            <a:endParaRPr lang="en-SA"/>
          </a:p>
        </p:txBody>
      </p: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CF7BD07A-600F-1340-AD50-773AC9BAC3CD}"/>
              </a:ext>
            </a:extLst>
          </p:cNvPr>
          <p:cNvCxnSpPr/>
          <p:nvPr/>
        </p:nvCxnSpPr>
        <p:spPr>
          <a:xfrm>
            <a:off x="1997374" y="5890161"/>
            <a:ext cx="100206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AFAEDC61-9BAB-A648-B894-DE87DB87D5E7}"/>
              </a:ext>
            </a:extLst>
          </p:cNvPr>
          <p:cNvSpPr/>
          <p:nvPr/>
        </p:nvSpPr>
        <p:spPr>
          <a:xfrm>
            <a:off x="2990785" y="5649353"/>
            <a:ext cx="8402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ar-SA">
                <a:solidFill>
                  <a:schemeClr val="accent2">
                    <a:lumMod val="75000"/>
                  </a:schemeClr>
                </a:solidFill>
              </a:rPr>
              <a:t>النتيجة</a:t>
            </a:r>
            <a:endParaRPr lang="en-SA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1DA53C0C-86F6-EC4E-894E-801BF9D7E2D1}"/>
              </a:ext>
            </a:extLst>
          </p:cNvPr>
          <p:cNvSpPr/>
          <p:nvPr/>
        </p:nvSpPr>
        <p:spPr>
          <a:xfrm>
            <a:off x="2659514" y="180245"/>
            <a:ext cx="55338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ar-SA" sz="2000">
                <a:solidFill>
                  <a:schemeClr val="accent2">
                    <a:lumMod val="75000"/>
                  </a:schemeClr>
                </a:solidFill>
              </a:rPr>
              <a:t>سنستخدم الحلقة </a:t>
            </a:r>
            <a:r>
              <a:rPr lang="en-US" sz="2000">
                <a:solidFill>
                  <a:schemeClr val="accent2">
                    <a:lumMod val="75000"/>
                  </a:schemeClr>
                </a:solidFill>
              </a:rPr>
              <a:t>for</a:t>
            </a:r>
            <a:r>
              <a:rPr lang="ar-SA" sz="2000">
                <a:solidFill>
                  <a:schemeClr val="accent2">
                    <a:lumMod val="75000"/>
                  </a:schemeClr>
                </a:solidFill>
              </a:rPr>
              <a:t> لطباعة الأرقام من ٠ إلى ٩  </a:t>
            </a:r>
            <a:endParaRPr lang="en-SA" sz="2000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500EA9FF-A087-BA47-B854-DA93F01669B9}"/>
              </a:ext>
            </a:extLst>
          </p:cNvPr>
          <p:cNvSpPr/>
          <p:nvPr/>
        </p:nvSpPr>
        <p:spPr>
          <a:xfrm>
            <a:off x="812678" y="4855440"/>
            <a:ext cx="7017757" cy="1724462"/>
          </a:xfrm>
          <a:prstGeom prst="rect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r" rtl="1"/>
            <a:r>
              <a:rPr lang="ar-SA">
                <a:solidFill>
                  <a:schemeClr val="accent1">
                    <a:lumMod val="50000"/>
                  </a:schemeClr>
                </a:solidFill>
              </a:rPr>
              <a:t>طالما أن </a:t>
            </a:r>
            <a:r>
              <a:rPr lang="en-US" err="1">
                <a:solidFill>
                  <a:schemeClr val="accent1">
                    <a:lumMod val="50000"/>
                  </a:schemeClr>
                </a:solidFill>
              </a:rPr>
              <a:t>i</a:t>
            </a:r>
            <a:r>
              <a:rPr lang="ar-SA">
                <a:solidFill>
                  <a:schemeClr val="accent1">
                    <a:lumMod val="50000"/>
                  </a:schemeClr>
                </a:solidFill>
              </a:rPr>
              <a:t> أقل من أو تساوي ٩ أستمر في تنفيذ أمر الطباعة</a:t>
            </a:r>
          </a:p>
          <a:p>
            <a:pPr algn="r" rtl="1"/>
            <a:endParaRPr lang="ar-SA">
              <a:solidFill>
                <a:schemeClr val="accent1">
                  <a:lumMod val="50000"/>
                </a:schemeClr>
              </a:solidFill>
            </a:endParaRPr>
          </a:p>
          <a:p>
            <a:pPr algn="r" rtl="1"/>
            <a:r>
              <a:rPr lang="ar-SA" sz="1600">
                <a:solidFill>
                  <a:schemeClr val="accent1">
                    <a:lumMod val="50000"/>
                  </a:schemeClr>
                </a:solidFill>
              </a:rPr>
              <a:t>بعد طباعة الرقم ٨ سيتم التحقق من أن قيمة </a:t>
            </a:r>
            <a:r>
              <a:rPr lang="en-US" sz="1600" err="1">
                <a:solidFill>
                  <a:schemeClr val="accent1">
                    <a:lumMod val="50000"/>
                  </a:schemeClr>
                </a:solidFill>
              </a:rPr>
              <a:t>i</a:t>
            </a:r>
            <a:r>
              <a:rPr lang="ar-SA" sz="1600">
                <a:solidFill>
                  <a:schemeClr val="accent1">
                    <a:lumMod val="50000"/>
                  </a:schemeClr>
                </a:solidFill>
              </a:rPr>
              <a:t> الحالية تنتمي للشرط، ٨ تنتمي </a:t>
            </a:r>
            <a:r>
              <a:rPr lang="en-US" sz="1600">
                <a:solidFill>
                  <a:srgbClr val="00B050"/>
                </a:solidFill>
              </a:rPr>
              <a:t>✓</a:t>
            </a:r>
            <a:r>
              <a:rPr lang="ar-SA" sz="160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pPr algn="r" rtl="1"/>
            <a:r>
              <a:rPr lang="ar-SA" sz="1600">
                <a:solidFill>
                  <a:schemeClr val="accent1">
                    <a:lumMod val="50000"/>
                  </a:schemeClr>
                </a:solidFill>
              </a:rPr>
              <a:t>إذًا سيتم زيادة ١وتصبح ٩ وسيتم طباعتها بعد ذلك سيتم التحقق من القيمة الحالية سيجد أن القيمة وصلت القيمة القصوى في الشرط ولا يمكن زيادتها لتصبح ١٠ فذلك سينافي الشرط </a:t>
            </a:r>
          </a:p>
        </p:txBody>
      </p:sp>
    </p:spTree>
    <p:extLst>
      <p:ext uri="{BB962C8B-B14F-4D97-AF65-F5344CB8AC3E}">
        <p14:creationId xmlns:p14="http://schemas.microsoft.com/office/powerpoint/2010/main" val="11335653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95A2767-4750-8444-8B3C-F2F64E88764B}"/>
              </a:ext>
            </a:extLst>
          </p:cNvPr>
          <p:cNvSpPr/>
          <p:nvPr/>
        </p:nvSpPr>
        <p:spPr>
          <a:xfrm>
            <a:off x="461444" y="279285"/>
            <a:ext cx="8717451" cy="12234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800" b="1">
                <a:solidFill>
                  <a:schemeClr val="accent2">
                    <a:lumMod val="75000"/>
                  </a:schemeClr>
                </a:solidFill>
              </a:rPr>
              <a:t>الحلقة </a:t>
            </a:r>
            <a:r>
              <a:rPr lang="en-US" sz="2800" b="1">
                <a:solidFill>
                  <a:schemeClr val="accent2">
                    <a:lumMod val="75000"/>
                  </a:schemeClr>
                </a:solidFill>
              </a:rPr>
              <a:t>while</a:t>
            </a:r>
            <a:endParaRPr lang="ar-SA" sz="2800" b="1">
              <a:solidFill>
                <a:schemeClr val="accent2">
                  <a:lumMod val="75000"/>
                </a:schemeClr>
              </a:solidFill>
            </a:endParaRPr>
          </a:p>
          <a:p>
            <a:pPr algn="r" rtl="1">
              <a:lnSpc>
                <a:spcPct val="150000"/>
              </a:lnSpc>
            </a:pPr>
            <a:r>
              <a:rPr lang="ar-SA" sz="2400">
                <a:solidFill>
                  <a:schemeClr val="accent2">
                    <a:lumMod val="75000"/>
                  </a:schemeClr>
                </a:solidFill>
              </a:rPr>
              <a:t>تقوم بتنفيذ الأوامر طالما أن الشرط صحيح وتتوقف عندما يصبح خاطئ</a:t>
            </a:r>
            <a:endParaRPr lang="en-SA" sz="240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7C9F147-6A6B-8743-A873-27E16B0795D7}"/>
              </a:ext>
            </a:extLst>
          </p:cNvPr>
          <p:cNvSpPr/>
          <p:nvPr/>
        </p:nvSpPr>
        <p:spPr>
          <a:xfrm>
            <a:off x="6096000" y="2088653"/>
            <a:ext cx="308289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000">
                <a:solidFill>
                  <a:schemeClr val="accent2">
                    <a:lumMod val="50000"/>
                  </a:schemeClr>
                </a:solidFill>
              </a:rPr>
              <a:t>تركيب الحلقة يكون كالتالي:</a:t>
            </a:r>
            <a:endParaRPr lang="en-SA" sz="200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0E39FAF-7635-0940-B323-778008C820FC}"/>
              </a:ext>
            </a:extLst>
          </p:cNvPr>
          <p:cNvSpPr/>
          <p:nvPr/>
        </p:nvSpPr>
        <p:spPr>
          <a:xfrm>
            <a:off x="2830063" y="2713473"/>
            <a:ext cx="21355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457200" eaLnBrk="1" latinLnBrk="0" hangingPunct="1"/>
            <a:r>
              <a:rPr lang="en-US" sz="2400">
                <a:solidFill>
                  <a:schemeClr val="accent2">
                    <a:lumMod val="75000"/>
                  </a:schemeClr>
                </a:solidFill>
              </a:rPr>
              <a:t>while (</a:t>
            </a:r>
            <a:r>
              <a:rPr lang="ar-SA" sz="2400">
                <a:solidFill>
                  <a:schemeClr val="accent2">
                    <a:lumMod val="75000"/>
                  </a:schemeClr>
                </a:solidFill>
              </a:rPr>
              <a:t>} (</a:t>
            </a:r>
            <a:r>
              <a:rPr lang="ar-SA" sz="2400">
                <a:solidFill>
                  <a:srgbClr val="D6A300"/>
                </a:solidFill>
              </a:rPr>
              <a:t>شرط</a:t>
            </a:r>
            <a:endParaRPr lang="en-SA" sz="2400">
              <a:solidFill>
                <a:srgbClr val="D6A3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C05DA96-9BB4-EE4E-948A-9BE8AFD7126C}"/>
              </a:ext>
            </a:extLst>
          </p:cNvPr>
          <p:cNvSpPr/>
          <p:nvPr/>
        </p:nvSpPr>
        <p:spPr>
          <a:xfrm>
            <a:off x="2830063" y="2599936"/>
            <a:ext cx="4024488" cy="2838963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marL="0" algn="ctr" defTabSz="457200" rtl="1" eaLnBrk="1" latinLnBrk="0" hangingPunct="1"/>
            <a:endParaRPr lang="en-SA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5AA4EA7-35EC-8845-B47B-A5203D6C6A06}"/>
              </a:ext>
            </a:extLst>
          </p:cNvPr>
          <p:cNvSpPr/>
          <p:nvPr/>
        </p:nvSpPr>
        <p:spPr>
          <a:xfrm>
            <a:off x="2818548" y="3682863"/>
            <a:ext cx="3023648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ar-SA" b="1">
                <a:solidFill>
                  <a:schemeClr val="accent2">
                    <a:lumMod val="75000"/>
                  </a:schemeClr>
                </a:solidFill>
              </a:rPr>
              <a:t>أمر أو عدة أوامر برمجية</a:t>
            </a:r>
          </a:p>
          <a:p>
            <a:pPr algn="r" rtl="1"/>
            <a:endParaRPr lang="ar-SA" b="1">
              <a:solidFill>
                <a:schemeClr val="accent2">
                  <a:lumMod val="75000"/>
                </a:schemeClr>
              </a:solidFill>
            </a:endParaRPr>
          </a:p>
          <a:p>
            <a:pPr algn="r" rtl="1"/>
            <a:endParaRPr lang="ar-SA" b="1">
              <a:solidFill>
                <a:schemeClr val="accent2">
                  <a:lumMod val="75000"/>
                </a:schemeClr>
              </a:solidFill>
            </a:endParaRPr>
          </a:p>
          <a:p>
            <a:pPr algn="r" rtl="1"/>
            <a:endParaRPr lang="ar-SA" b="1">
              <a:solidFill>
                <a:schemeClr val="accent2">
                  <a:lumMod val="75000"/>
                </a:schemeClr>
              </a:solidFill>
            </a:endParaRPr>
          </a:p>
          <a:p>
            <a:pPr algn="r" rtl="1"/>
            <a:r>
              <a:rPr lang="ar-SA" b="1">
                <a:solidFill>
                  <a:schemeClr val="accent2">
                    <a:lumMod val="75000"/>
                  </a:schemeClr>
                </a:solidFill>
              </a:rPr>
              <a:t>                                  </a:t>
            </a:r>
            <a:r>
              <a:rPr lang="en-US" b="1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ar-SA" b="1">
                <a:solidFill>
                  <a:schemeClr val="accent2">
                    <a:lumMod val="75000"/>
                  </a:schemeClr>
                </a:solidFill>
              </a:rPr>
              <a:t>     {</a:t>
            </a:r>
          </a:p>
        </p:txBody>
      </p:sp>
    </p:spTree>
    <p:extLst>
      <p:ext uri="{BB962C8B-B14F-4D97-AF65-F5344CB8AC3E}">
        <p14:creationId xmlns:p14="http://schemas.microsoft.com/office/powerpoint/2010/main" val="98536639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0C9F5BF-A8C7-3849-B877-37150625FC30}"/>
              </a:ext>
            </a:extLst>
          </p:cNvPr>
          <p:cNvSpPr/>
          <p:nvPr/>
        </p:nvSpPr>
        <p:spPr>
          <a:xfrm>
            <a:off x="8193401" y="118690"/>
            <a:ext cx="10679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800" b="1">
                <a:solidFill>
                  <a:schemeClr val="accent2">
                    <a:lumMod val="75000"/>
                  </a:schemeClr>
                </a:solidFill>
              </a:rPr>
              <a:t>مثال: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303EF69-D395-774A-BD50-E23FF0068853}"/>
              </a:ext>
            </a:extLst>
          </p:cNvPr>
          <p:cNvSpPr/>
          <p:nvPr/>
        </p:nvSpPr>
        <p:spPr>
          <a:xfrm>
            <a:off x="1254002" y="641910"/>
            <a:ext cx="800732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ar-SA" sz="2000">
                <a:solidFill>
                  <a:schemeClr val="accent2">
                    <a:lumMod val="75000"/>
                  </a:schemeClr>
                </a:solidFill>
              </a:rPr>
              <a:t>سنقوم بتطبيق المثال السابق ولكن بحلقة </a:t>
            </a:r>
            <a:r>
              <a:rPr lang="en-US" sz="2000">
                <a:solidFill>
                  <a:schemeClr val="accent2">
                    <a:lumMod val="75000"/>
                  </a:schemeClr>
                </a:solidFill>
              </a:rPr>
              <a:t>while</a:t>
            </a:r>
            <a:r>
              <a:rPr lang="ar-SA" sz="2000">
                <a:solidFill>
                  <a:schemeClr val="accent2">
                    <a:lumMod val="75000"/>
                  </a:schemeClr>
                </a:solidFill>
              </a:rPr>
              <a:t> حتى نلاحظ الفروق بينهم</a:t>
            </a:r>
          </a:p>
        </p:txBody>
      </p:sp>
      <p:pic>
        <p:nvPicPr>
          <p:cNvPr id="5" name="Picture 4" descr="A picture containing clock&#10;&#10;Description automatically generated">
            <a:extLst>
              <a:ext uri="{FF2B5EF4-FFF2-40B4-BE49-F238E27FC236}">
                <a16:creationId xmlns:a16="http://schemas.microsoft.com/office/drawing/2014/main" id="{E1FF1426-8FFB-2843-BEF3-00624B8652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5368"/>
          <a:stretch/>
        </p:blipFill>
        <p:spPr>
          <a:xfrm>
            <a:off x="1783908" y="4958168"/>
            <a:ext cx="1117600" cy="1814771"/>
          </a:xfrm>
          <a:prstGeom prst="rect">
            <a:avLst/>
          </a:prstGeom>
        </p:spPr>
      </p:pic>
      <p:pic>
        <p:nvPicPr>
          <p:cNvPr id="7" name="Picture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795E7BCE-9652-3347-8102-E98932FD08B6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4316" y="1207474"/>
            <a:ext cx="4330700" cy="3670300"/>
          </a:xfrm>
          <a:prstGeom prst="rect">
            <a:avLst/>
          </a:prstGeom>
        </p:spPr>
      </p:pic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FEA9544E-5792-8A41-BF50-E79EF61398E7}"/>
              </a:ext>
            </a:extLst>
          </p:cNvPr>
          <p:cNvCxnSpPr>
            <a:cxnSpLocks/>
          </p:cNvCxnSpPr>
          <p:nvPr/>
        </p:nvCxnSpPr>
        <p:spPr>
          <a:xfrm flipH="1">
            <a:off x="1903229" y="2753833"/>
            <a:ext cx="335443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8DAE4941-C4AF-164F-8D91-9DC19CD09BDA}"/>
              </a:ext>
            </a:extLst>
          </p:cNvPr>
          <p:cNvSpPr/>
          <p:nvPr/>
        </p:nvSpPr>
        <p:spPr>
          <a:xfrm>
            <a:off x="5444796" y="2399890"/>
            <a:ext cx="372249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000">
                <a:solidFill>
                  <a:schemeClr val="accent2">
                    <a:lumMod val="75000"/>
                  </a:schemeClr>
                </a:solidFill>
              </a:rPr>
              <a:t>نلاحظ أن المتغير تم تعريفه مسبقًا</a:t>
            </a:r>
          </a:p>
          <a:p>
            <a:pPr algn="r"/>
            <a:r>
              <a:rPr lang="ar-SA" sz="2000">
                <a:solidFill>
                  <a:schemeClr val="accent2">
                    <a:lumMod val="75000"/>
                  </a:schemeClr>
                </a:solidFill>
              </a:rPr>
              <a:t> وليس داخل الحلقة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53BC56C8-46F2-5148-A883-775DDF96B551}"/>
              </a:ext>
            </a:extLst>
          </p:cNvPr>
          <p:cNvCxnSpPr>
            <a:cxnSpLocks/>
          </p:cNvCxnSpPr>
          <p:nvPr/>
        </p:nvCxnSpPr>
        <p:spPr>
          <a:xfrm flipH="1">
            <a:off x="1783908" y="3841898"/>
            <a:ext cx="335443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78769159-8677-2C40-9621-20F94F7DA4D7}"/>
              </a:ext>
            </a:extLst>
          </p:cNvPr>
          <p:cNvSpPr/>
          <p:nvPr/>
        </p:nvSpPr>
        <p:spPr>
          <a:xfrm>
            <a:off x="5298641" y="3438665"/>
            <a:ext cx="466185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ar-SA" sz="1600">
                <a:solidFill>
                  <a:schemeClr val="accent2">
                    <a:lumMod val="75000"/>
                  </a:schemeClr>
                </a:solidFill>
              </a:rPr>
              <a:t>ونلاحظ أيضًا أن </a:t>
            </a:r>
            <a:r>
              <a:rPr lang="en-US" sz="1600">
                <a:solidFill>
                  <a:schemeClr val="accent2">
                    <a:lumMod val="75000"/>
                  </a:schemeClr>
                </a:solidFill>
              </a:rPr>
              <a:t> while</a:t>
            </a:r>
            <a:r>
              <a:rPr lang="ar-SA" sz="1600">
                <a:solidFill>
                  <a:schemeClr val="accent2">
                    <a:lumMod val="75000"/>
                  </a:schemeClr>
                </a:solidFill>
              </a:rPr>
              <a:t>لا تتطلب وضع تحديث للمتغير</a:t>
            </a:r>
          </a:p>
          <a:p>
            <a:pPr algn="r" rtl="1"/>
            <a:r>
              <a:rPr lang="ar-SA" sz="1600">
                <a:solidFill>
                  <a:schemeClr val="accent2">
                    <a:lumMod val="75000"/>
                  </a:schemeClr>
                </a:solidFill>
              </a:rPr>
              <a:t> ولكننا نريد أن تزيد قيمة </a:t>
            </a:r>
            <a:r>
              <a:rPr lang="en-US" sz="1600" err="1">
                <a:solidFill>
                  <a:schemeClr val="accent2">
                    <a:lumMod val="75000"/>
                  </a:schemeClr>
                </a:solidFill>
              </a:rPr>
              <a:t>i</a:t>
            </a:r>
            <a:r>
              <a:rPr lang="ar-SA" sz="1600">
                <a:solidFill>
                  <a:schemeClr val="accent2">
                    <a:lumMod val="75000"/>
                  </a:schemeClr>
                </a:solidFill>
              </a:rPr>
              <a:t> في كل مرة لذا وضعناه في</a:t>
            </a:r>
          </a:p>
          <a:p>
            <a:pPr algn="r" rtl="1"/>
            <a:r>
              <a:rPr lang="ar-SA" sz="1600">
                <a:solidFill>
                  <a:schemeClr val="accent2">
                    <a:lumMod val="75000"/>
                  </a:schemeClr>
                </a:solidFill>
              </a:rPr>
              <a:t> مكان الأوامر، لذلك في القوس فقط نضع الشرط.</a:t>
            </a:r>
          </a:p>
        </p:txBody>
      </p:sp>
    </p:spTree>
    <p:extLst>
      <p:ext uri="{BB962C8B-B14F-4D97-AF65-F5344CB8AC3E}">
        <p14:creationId xmlns:p14="http://schemas.microsoft.com/office/powerpoint/2010/main" val="174178021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4E046B51-B12A-5B44-9F22-C47BC61CE71F}"/>
              </a:ext>
            </a:extLst>
          </p:cNvPr>
          <p:cNvSpPr/>
          <p:nvPr/>
        </p:nvSpPr>
        <p:spPr>
          <a:xfrm>
            <a:off x="756510" y="198660"/>
            <a:ext cx="8411277" cy="17774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800" b="1">
                <a:solidFill>
                  <a:schemeClr val="accent2">
                    <a:lumMod val="75000"/>
                  </a:schemeClr>
                </a:solidFill>
              </a:rPr>
              <a:t>الحلقة </a:t>
            </a:r>
            <a:r>
              <a:rPr lang="en-US" sz="2800" b="1">
                <a:solidFill>
                  <a:schemeClr val="accent2">
                    <a:lumMod val="75000"/>
                  </a:schemeClr>
                </a:solidFill>
              </a:rPr>
              <a:t>while-do</a:t>
            </a:r>
            <a:endParaRPr lang="ar-SA" sz="2800" b="1">
              <a:solidFill>
                <a:schemeClr val="accent2">
                  <a:lumMod val="75000"/>
                </a:schemeClr>
              </a:solidFill>
            </a:endParaRPr>
          </a:p>
          <a:p>
            <a:pPr algn="r" rtl="1">
              <a:lnSpc>
                <a:spcPct val="150000"/>
              </a:lnSpc>
            </a:pPr>
            <a:r>
              <a:rPr lang="ar-SA" sz="2400">
                <a:solidFill>
                  <a:schemeClr val="accent2">
                    <a:lumMod val="75000"/>
                  </a:schemeClr>
                </a:solidFill>
              </a:rPr>
              <a:t>يتم فيها تنفيذ الأوامر مرة واحدة على الأقل حتى لو لم يكن الشرط</a:t>
            </a:r>
          </a:p>
          <a:p>
            <a:pPr algn="r" rtl="1">
              <a:lnSpc>
                <a:spcPct val="150000"/>
              </a:lnSpc>
            </a:pPr>
            <a:r>
              <a:rPr lang="ar-SA" sz="2400">
                <a:solidFill>
                  <a:schemeClr val="accent2">
                    <a:lumMod val="75000"/>
                  </a:schemeClr>
                </a:solidFill>
              </a:rPr>
              <a:t> صحيح، وذلك لأن الأوامر البرمجية تسبق التحقق من الشرط</a:t>
            </a:r>
            <a:endParaRPr lang="en-SA" sz="240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8CFD809-DFD0-6C49-BE0C-E40441C1B91B}"/>
              </a:ext>
            </a:extLst>
          </p:cNvPr>
          <p:cNvSpPr/>
          <p:nvPr/>
        </p:nvSpPr>
        <p:spPr>
          <a:xfrm>
            <a:off x="6084892" y="2343043"/>
            <a:ext cx="308289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000">
                <a:solidFill>
                  <a:schemeClr val="accent2">
                    <a:lumMod val="50000"/>
                  </a:schemeClr>
                </a:solidFill>
              </a:rPr>
              <a:t>تركيب الحلقة يكون كالتالي:</a:t>
            </a:r>
            <a:endParaRPr lang="en-SA" sz="200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99E0D13-1267-DA42-91D3-59FFE903DA20}"/>
              </a:ext>
            </a:extLst>
          </p:cNvPr>
          <p:cNvSpPr/>
          <p:nvPr/>
        </p:nvSpPr>
        <p:spPr>
          <a:xfrm>
            <a:off x="2649586" y="2935954"/>
            <a:ext cx="105551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algn="r" defTabSz="457200" rtl="1" eaLnBrk="1" latinLnBrk="0" hangingPunct="1"/>
            <a:r>
              <a:rPr lang="en-US" sz="2800">
                <a:solidFill>
                  <a:schemeClr val="accent2">
                    <a:lumMod val="75000"/>
                  </a:schemeClr>
                </a:solidFill>
              </a:rPr>
              <a:t>do {</a:t>
            </a:r>
          </a:p>
          <a:p>
            <a:pPr marL="0" algn="r" defTabSz="457200" rtl="1" eaLnBrk="1" latinLnBrk="0" hangingPunct="1"/>
            <a:endParaRPr lang="en-US" sz="2800">
              <a:solidFill>
                <a:schemeClr val="accent2">
                  <a:lumMod val="75000"/>
                </a:schemeClr>
              </a:solidFill>
            </a:endParaRPr>
          </a:p>
          <a:p>
            <a:pPr marL="0" algn="r" defTabSz="457200" rtl="1" eaLnBrk="1" latinLnBrk="0" hangingPunct="1"/>
            <a:endParaRPr lang="en-US" sz="2800">
              <a:solidFill>
                <a:schemeClr val="accent2">
                  <a:lumMod val="75000"/>
                </a:schemeClr>
              </a:solidFill>
            </a:endParaRPr>
          </a:p>
          <a:p>
            <a:pPr marL="0" algn="r" defTabSz="457200" rtl="1" eaLnBrk="1" latinLnBrk="0" hangingPunct="1"/>
            <a:endParaRPr lang="en-US" sz="2800">
              <a:solidFill>
                <a:schemeClr val="accent2">
                  <a:lumMod val="75000"/>
                </a:schemeClr>
              </a:solidFill>
            </a:endParaRPr>
          </a:p>
          <a:p>
            <a:pPr marL="0" algn="r" defTabSz="457200" rtl="1" eaLnBrk="1" latinLnBrk="0" hangingPunct="1"/>
            <a:endParaRPr lang="en-SA" sz="280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DE1F343-A0A6-AF49-B984-78306CDEFFFF}"/>
              </a:ext>
            </a:extLst>
          </p:cNvPr>
          <p:cNvSpPr/>
          <p:nvPr/>
        </p:nvSpPr>
        <p:spPr>
          <a:xfrm>
            <a:off x="2847332" y="2950461"/>
            <a:ext cx="4024488" cy="2838963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marL="0" algn="ctr" defTabSz="457200" rtl="1" eaLnBrk="1" latinLnBrk="0" hangingPunct="1"/>
            <a:endParaRPr lang="en-SA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1C4025C-CE79-BE42-87D0-9AD9204770AD}"/>
              </a:ext>
            </a:extLst>
          </p:cNvPr>
          <p:cNvSpPr/>
          <p:nvPr/>
        </p:nvSpPr>
        <p:spPr>
          <a:xfrm>
            <a:off x="2847332" y="3690007"/>
            <a:ext cx="3052502" cy="1631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ar-SA" b="1">
                <a:solidFill>
                  <a:schemeClr val="accent2">
                    <a:lumMod val="75000"/>
                  </a:schemeClr>
                </a:solidFill>
              </a:rPr>
              <a:t>أمر أو عدة أوامر برمجية</a:t>
            </a:r>
          </a:p>
          <a:p>
            <a:pPr algn="r" rtl="1"/>
            <a:endParaRPr lang="ar-SA" b="1">
              <a:solidFill>
                <a:schemeClr val="accent2">
                  <a:lumMod val="75000"/>
                </a:schemeClr>
              </a:solidFill>
            </a:endParaRPr>
          </a:p>
          <a:p>
            <a:pPr algn="r" rtl="1"/>
            <a:endParaRPr lang="ar-SA" b="1">
              <a:solidFill>
                <a:schemeClr val="accent2">
                  <a:lumMod val="75000"/>
                </a:schemeClr>
              </a:solidFill>
            </a:endParaRPr>
          </a:p>
          <a:p>
            <a:pPr algn="r" rtl="1"/>
            <a:endParaRPr lang="ar-SA" b="1">
              <a:solidFill>
                <a:schemeClr val="accent2">
                  <a:lumMod val="75000"/>
                </a:schemeClr>
              </a:solidFill>
            </a:endParaRPr>
          </a:p>
          <a:p>
            <a:pPr algn="r" rtl="1"/>
            <a:r>
              <a:rPr lang="ar-SA" b="1">
                <a:solidFill>
                  <a:schemeClr val="accent2">
                    <a:lumMod val="75000"/>
                  </a:schemeClr>
                </a:solidFill>
              </a:rPr>
              <a:t>                                  </a:t>
            </a:r>
            <a:r>
              <a:rPr lang="en-US" b="1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ar-SA" b="1">
                <a:solidFill>
                  <a:schemeClr val="accent2">
                    <a:lumMod val="75000"/>
                  </a:schemeClr>
                </a:solidFill>
              </a:rPr>
              <a:t>     </a:t>
            </a:r>
            <a:r>
              <a:rPr lang="ar-SA" sz="2800">
                <a:solidFill>
                  <a:schemeClr val="accent2">
                    <a:lumMod val="75000"/>
                  </a:schemeClr>
                </a:solidFill>
              </a:rPr>
              <a:t>{</a:t>
            </a:r>
            <a:endParaRPr lang="ar-SA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B951B88-5CDF-BB47-8613-E12E142EE994}"/>
              </a:ext>
            </a:extLst>
          </p:cNvPr>
          <p:cNvSpPr/>
          <p:nvPr/>
        </p:nvSpPr>
        <p:spPr>
          <a:xfrm>
            <a:off x="3177342" y="4874947"/>
            <a:ext cx="179247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>
                <a:solidFill>
                  <a:srgbClr val="D6A300"/>
                </a:solidFill>
              </a:rPr>
              <a:t>While</a:t>
            </a:r>
            <a:r>
              <a:rPr lang="en-US" sz="2000">
                <a:solidFill>
                  <a:schemeClr val="accent2">
                    <a:lumMod val="75000"/>
                  </a:schemeClr>
                </a:solidFill>
              </a:rPr>
              <a:t> (</a:t>
            </a:r>
            <a:r>
              <a:rPr lang="ar-SA" sz="2000">
                <a:solidFill>
                  <a:schemeClr val="accent2">
                    <a:lumMod val="75000"/>
                  </a:schemeClr>
                </a:solidFill>
              </a:rPr>
              <a:t>  (</a:t>
            </a:r>
            <a:r>
              <a:rPr lang="ar-SA" sz="2000">
                <a:solidFill>
                  <a:srgbClr val="00B050"/>
                </a:solidFill>
              </a:rPr>
              <a:t>شرط</a:t>
            </a:r>
            <a:endParaRPr lang="en-SA" sz="2000">
              <a:solidFill>
                <a:srgbClr val="00B050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BE29A0B-8CE1-424D-A742-D24B284A408F}"/>
              </a:ext>
            </a:extLst>
          </p:cNvPr>
          <p:cNvSpPr/>
          <p:nvPr/>
        </p:nvSpPr>
        <p:spPr>
          <a:xfrm>
            <a:off x="4692522" y="4874947"/>
            <a:ext cx="2696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>
                <a:solidFill>
                  <a:schemeClr val="accent2">
                    <a:lumMod val="75000"/>
                  </a:schemeClr>
                </a:solidFill>
              </a:rPr>
              <a:t>;</a:t>
            </a:r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392977720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E819CE4-DD2C-7F48-941C-7ED6674B4226}"/>
              </a:ext>
            </a:extLst>
          </p:cNvPr>
          <p:cNvSpPr/>
          <p:nvPr/>
        </p:nvSpPr>
        <p:spPr>
          <a:xfrm>
            <a:off x="3131118" y="726971"/>
            <a:ext cx="613020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ar-SA" sz="2000">
                <a:solidFill>
                  <a:schemeClr val="accent2">
                    <a:lumMod val="75000"/>
                  </a:schemeClr>
                </a:solidFill>
              </a:rPr>
              <a:t>سنقوم بتطبيق المثال نفسه حتى يتضح الفرق هنا أيضًا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51D3C70-FF6E-F243-A5A7-43C3BFD5AE9B}"/>
              </a:ext>
            </a:extLst>
          </p:cNvPr>
          <p:cNvSpPr/>
          <p:nvPr/>
        </p:nvSpPr>
        <p:spPr>
          <a:xfrm>
            <a:off x="8193401" y="118690"/>
            <a:ext cx="10679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800" b="1">
                <a:solidFill>
                  <a:schemeClr val="accent2">
                    <a:lumMod val="75000"/>
                  </a:schemeClr>
                </a:solidFill>
              </a:rPr>
              <a:t>مثال:</a:t>
            </a:r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AD49D384-2137-014B-B3FB-52F88A1BA4A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594"/>
          <a:stretch/>
        </p:blipFill>
        <p:spPr>
          <a:xfrm>
            <a:off x="2657550" y="1483256"/>
            <a:ext cx="4318000" cy="4040343"/>
          </a:xfrm>
          <a:prstGeom prst="rect">
            <a:avLst/>
          </a:prstGeom>
        </p:spPr>
      </p:pic>
      <p:pic>
        <p:nvPicPr>
          <p:cNvPr id="7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id="{8BBAE960-510E-7143-B0BE-299EEDD6C3C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732" b="12199"/>
          <a:stretch/>
        </p:blipFill>
        <p:spPr>
          <a:xfrm>
            <a:off x="667488" y="4853777"/>
            <a:ext cx="1016000" cy="1803579"/>
          </a:xfrm>
          <a:prstGeom prst="rect">
            <a:avLst/>
          </a:prstGeom>
        </p:spPr>
      </p:pic>
      <p:cxnSp>
        <p:nvCxnSpPr>
          <p:cNvPr id="11" name="Elbow Connector 10">
            <a:extLst>
              <a:ext uri="{FF2B5EF4-FFF2-40B4-BE49-F238E27FC236}">
                <a16:creationId xmlns:a16="http://schemas.microsoft.com/office/drawing/2014/main" id="{637BB3BC-F166-6944-884B-6621D3248076}"/>
              </a:ext>
            </a:extLst>
          </p:cNvPr>
          <p:cNvCxnSpPr>
            <a:cxnSpLocks/>
          </p:cNvCxnSpPr>
          <p:nvPr/>
        </p:nvCxnSpPr>
        <p:spPr>
          <a:xfrm flipV="1">
            <a:off x="4832498" y="4242391"/>
            <a:ext cx="2456121" cy="435937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5D5580EA-ED2E-6D48-8E2A-4A6AD4F85907}"/>
              </a:ext>
            </a:extLst>
          </p:cNvPr>
          <p:cNvCxnSpPr/>
          <p:nvPr/>
        </p:nvCxnSpPr>
        <p:spPr>
          <a:xfrm>
            <a:off x="6342321" y="4051005"/>
            <a:ext cx="94629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1334FBF-4BF4-964B-B8D3-ED6796E0B541}"/>
              </a:ext>
            </a:extLst>
          </p:cNvPr>
          <p:cNvCxnSpPr/>
          <p:nvPr/>
        </p:nvCxnSpPr>
        <p:spPr>
          <a:xfrm>
            <a:off x="7299252" y="4051005"/>
            <a:ext cx="0" cy="1913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8690C6DF-4FAE-B042-BB52-7F42399917A7}"/>
              </a:ext>
            </a:extLst>
          </p:cNvPr>
          <p:cNvCxnSpPr>
            <a:cxnSpLocks/>
          </p:cNvCxnSpPr>
          <p:nvPr/>
        </p:nvCxnSpPr>
        <p:spPr>
          <a:xfrm>
            <a:off x="7299252" y="4146698"/>
            <a:ext cx="19138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34AFFBA-1293-EE4E-B73C-FACC85B5F680}"/>
              </a:ext>
            </a:extLst>
          </p:cNvPr>
          <p:cNvSpPr/>
          <p:nvPr/>
        </p:nvSpPr>
        <p:spPr>
          <a:xfrm>
            <a:off x="6975550" y="3703782"/>
            <a:ext cx="3055645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ar-SA" sz="1600">
                <a:solidFill>
                  <a:schemeClr val="accent2">
                    <a:lumMod val="75000"/>
                  </a:schemeClr>
                </a:solidFill>
              </a:rPr>
              <a:t>نلاحظ هنا أن تنفيذ الأوامر</a:t>
            </a:r>
          </a:p>
          <a:p>
            <a:pPr algn="r"/>
            <a:r>
              <a:rPr lang="ar-SA" sz="1600">
                <a:solidFill>
                  <a:schemeClr val="accent2">
                    <a:lumMod val="75000"/>
                  </a:schemeClr>
                </a:solidFill>
              </a:rPr>
              <a:t> يتم قبل التحقق من الشرط </a:t>
            </a:r>
          </a:p>
          <a:p>
            <a:pPr algn="r"/>
            <a:r>
              <a:rPr lang="ar-SA" sz="1600">
                <a:solidFill>
                  <a:schemeClr val="accent2">
                    <a:lumMod val="75000"/>
                  </a:schemeClr>
                </a:solidFill>
              </a:rPr>
              <a:t>  إذًا حتى لو لم يتحقق الشرط </a:t>
            </a:r>
          </a:p>
          <a:p>
            <a:pPr algn="r"/>
            <a:r>
              <a:rPr lang="ar-SA" sz="1600">
                <a:solidFill>
                  <a:schemeClr val="accent2">
                    <a:lumMod val="75000"/>
                  </a:schemeClr>
                </a:solidFill>
              </a:rPr>
              <a:t>    سيتم تنفيذ الأوامر مرة واحدة   </a:t>
            </a:r>
          </a:p>
        </p:txBody>
      </p:sp>
    </p:spTree>
    <p:extLst>
      <p:ext uri="{BB962C8B-B14F-4D97-AF65-F5344CB8AC3E}">
        <p14:creationId xmlns:p14="http://schemas.microsoft.com/office/powerpoint/2010/main" val="338545102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972C0B2-3D53-AF4E-A928-3044ABB4ECFA}"/>
              </a:ext>
            </a:extLst>
          </p:cNvPr>
          <p:cNvSpPr/>
          <p:nvPr/>
        </p:nvSpPr>
        <p:spPr>
          <a:xfrm>
            <a:off x="6633038" y="671842"/>
            <a:ext cx="18473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ar-SA" sz="2000" b="1">
              <a:solidFill>
                <a:schemeClr val="accent3">
                  <a:lumMod val="75000"/>
                </a:schemeClr>
              </a:solidFill>
              <a:latin typeface="Helvetica" pitchFamily="2" charset="0"/>
            </a:endParaRPr>
          </a:p>
          <a:p>
            <a:endParaRPr lang="en-US" sz="2000" b="1">
              <a:solidFill>
                <a:schemeClr val="accent3">
                  <a:lumMod val="75000"/>
                </a:schemeClr>
              </a:solidFill>
              <a:effectLst/>
              <a:latin typeface="Helvetica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BC37109-8F9B-714F-9197-8002A990BFA3}"/>
              </a:ext>
            </a:extLst>
          </p:cNvPr>
          <p:cNvSpPr/>
          <p:nvPr/>
        </p:nvSpPr>
        <p:spPr>
          <a:xfrm>
            <a:off x="5842679" y="317899"/>
            <a:ext cx="366158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000" b="1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إيقاف الحلقة عند شرط معين</a:t>
            </a:r>
          </a:p>
          <a:p>
            <a:endParaRPr lang="en-US" sz="2000" b="1">
              <a:solidFill>
                <a:schemeClr val="accent3">
                  <a:lumMod val="75000"/>
                </a:schemeClr>
              </a:solidFill>
              <a:effectLst/>
              <a:latin typeface="Helvetica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A8CA7DA-B09D-ED4B-BA37-9692A352B869}"/>
              </a:ext>
            </a:extLst>
          </p:cNvPr>
          <p:cNvSpPr/>
          <p:nvPr/>
        </p:nvSpPr>
        <p:spPr>
          <a:xfrm>
            <a:off x="0" y="835844"/>
            <a:ext cx="9422644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ar-SA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نفترض أننا نريد أن تتوقف الحلقة عندما تصبح قيمة </a:t>
            </a:r>
            <a:r>
              <a:rPr lang="en-US" err="1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i</a:t>
            </a:r>
            <a:r>
              <a:rPr lang="en-US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=5</a:t>
            </a:r>
            <a:r>
              <a:rPr lang="ar-SA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 في المثال السابق</a:t>
            </a:r>
          </a:p>
          <a:p>
            <a:pPr algn="r" rtl="1"/>
            <a:endParaRPr lang="ar-SA">
              <a:solidFill>
                <a:schemeClr val="accent3">
                  <a:lumMod val="75000"/>
                </a:schemeClr>
              </a:solidFill>
              <a:latin typeface="Helvetica" pitchFamily="2" charset="0"/>
            </a:endParaRPr>
          </a:p>
          <a:p>
            <a:pPr algn="r" rtl="1"/>
            <a:r>
              <a:rPr lang="ar-SA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سنقوم باستخدام الشروط داخل الحلقة بالإضافة إلى الأمر المسؤول عن توقف الحلقة: </a:t>
            </a:r>
            <a:endParaRPr lang="en-US">
              <a:solidFill>
                <a:schemeClr val="accent3">
                  <a:lumMod val="75000"/>
                </a:schemeClr>
              </a:solidFill>
              <a:latin typeface="Helvetica" pitchFamily="2" charset="0"/>
            </a:endParaRPr>
          </a:p>
          <a:p>
            <a:pPr algn="r" rtl="1"/>
            <a:endParaRPr lang="ar-SA">
              <a:solidFill>
                <a:schemeClr val="accent3">
                  <a:lumMod val="75000"/>
                </a:schemeClr>
              </a:solidFill>
              <a:latin typeface="Helvetica" pitchFamily="2" charset="0"/>
            </a:endParaRPr>
          </a:p>
          <a:p>
            <a:endParaRPr lang="en-US">
              <a:solidFill>
                <a:schemeClr val="accent3">
                  <a:lumMod val="75000"/>
                </a:schemeClr>
              </a:solidFill>
              <a:effectLst/>
              <a:latin typeface="Helvetica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7D0E3DC-DF69-C84D-B229-A31449B4C5E2}"/>
              </a:ext>
            </a:extLst>
          </p:cNvPr>
          <p:cNvSpPr/>
          <p:nvPr/>
        </p:nvSpPr>
        <p:spPr>
          <a:xfrm>
            <a:off x="0" y="1266697"/>
            <a:ext cx="147490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en-US" sz="2800" b="1">
                <a:solidFill>
                  <a:srgbClr val="D6A300"/>
                </a:solidFill>
                <a:latin typeface="Helvetica" pitchFamily="2" charset="0"/>
              </a:rPr>
              <a:t>break;</a:t>
            </a:r>
          </a:p>
        </p:txBody>
      </p:sp>
      <p:pic>
        <p:nvPicPr>
          <p:cNvPr id="9" name="Picture 8" descr="A screenshot of a cell phone&#10;&#10;Description automatically generated">
            <a:extLst>
              <a:ext uri="{FF2B5EF4-FFF2-40B4-BE49-F238E27FC236}">
                <a16:creationId xmlns:a16="http://schemas.microsoft.com/office/drawing/2014/main" id="{F7E885DF-60BF-014E-A1B0-7769647BBBC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57904" y="2036179"/>
            <a:ext cx="4222904" cy="4435929"/>
          </a:xfrm>
          <a:prstGeom prst="rect">
            <a:avLst/>
          </a:prstGeom>
        </p:spPr>
      </p:pic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9A804E85-80C1-0943-AF0D-E261F57D51E0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259551" y="3574912"/>
            <a:ext cx="2418803" cy="123222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AC8754E-EC7D-3541-867B-18524FFC6EFF}"/>
              </a:ext>
            </a:extLst>
          </p:cNvPr>
          <p:cNvSpPr/>
          <p:nvPr/>
        </p:nvSpPr>
        <p:spPr>
          <a:xfrm>
            <a:off x="4923933" y="2698314"/>
            <a:ext cx="445558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SA" sz="1600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نلاحظ أنه عندما أصبحت</a:t>
            </a:r>
            <a:r>
              <a:rPr lang="en-US" sz="1600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 </a:t>
            </a:r>
            <a:r>
              <a:rPr lang="ar-SA" sz="1600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قيمة </a:t>
            </a:r>
            <a:r>
              <a:rPr lang="en-US" sz="1600" err="1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i</a:t>
            </a:r>
            <a:r>
              <a:rPr lang="en-US" sz="1600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=5</a:t>
            </a:r>
            <a:r>
              <a:rPr lang="ar-SA" sz="1600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 لم تتم طباعة الرقم </a:t>
            </a:r>
            <a:r>
              <a:rPr lang="en-US" sz="1600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5</a:t>
            </a:r>
            <a:r>
              <a:rPr lang="ar-SA" sz="1600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 وتوقفت الحلقة </a:t>
            </a:r>
            <a:endParaRPr lang="en-SA" sz="1600"/>
          </a:p>
        </p:txBody>
      </p:sp>
    </p:spTree>
    <p:extLst>
      <p:ext uri="{BB962C8B-B14F-4D97-AF65-F5344CB8AC3E}">
        <p14:creationId xmlns:p14="http://schemas.microsoft.com/office/powerpoint/2010/main" val="308200380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AAFE008-1469-584C-8F8C-A54BC6AFA02E}"/>
              </a:ext>
            </a:extLst>
          </p:cNvPr>
          <p:cNvSpPr/>
          <p:nvPr/>
        </p:nvSpPr>
        <p:spPr>
          <a:xfrm>
            <a:off x="5361416" y="233678"/>
            <a:ext cx="389080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000" b="1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إضافة عدة شروط داخل الحلقة </a:t>
            </a:r>
          </a:p>
          <a:p>
            <a:endParaRPr lang="en-US" sz="2000" b="1">
              <a:solidFill>
                <a:schemeClr val="accent3">
                  <a:lumMod val="75000"/>
                </a:schemeClr>
              </a:solidFill>
              <a:effectLst/>
              <a:latin typeface="Helvetica" pitchFamily="2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F0FE7F31-E29A-B748-819C-3ADFF4C561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470055"/>
              </p:ext>
            </p:extLst>
          </p:nvPr>
        </p:nvGraphicFramePr>
        <p:xfrm>
          <a:off x="1129631" y="801070"/>
          <a:ext cx="5223042" cy="741680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2611521">
                  <a:extLst>
                    <a:ext uri="{9D8B030D-6E8A-4147-A177-3AD203B41FA5}">
                      <a16:colId xmlns:a16="http://schemas.microsoft.com/office/drawing/2014/main" val="2115374592"/>
                    </a:ext>
                  </a:extLst>
                </a:gridCol>
                <a:gridCol w="2611521">
                  <a:extLst>
                    <a:ext uri="{9D8B030D-6E8A-4147-A177-3AD203B41FA5}">
                      <a16:colId xmlns:a16="http://schemas.microsoft.com/office/drawing/2014/main" val="3228872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algn="ctr" defTabSz="457200" rtl="1" eaLnBrk="1" latinLnBrk="0" hangingPunct="1"/>
                      <a:r>
                        <a:rPr lang="ar-SA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أو</a:t>
                      </a:r>
                      <a:endParaRPr lang="en-SA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457200" rtl="1" eaLnBrk="1" latinLnBrk="0" hangingPunct="1"/>
                      <a:r>
                        <a:rPr lang="ar-SA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||</a:t>
                      </a:r>
                      <a:endParaRPr lang="en-SA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35825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457200" rtl="1" eaLnBrk="1" latinLnBrk="0" hangingPunct="1"/>
                      <a:r>
                        <a:rPr lang="ar-SA" b="1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و</a:t>
                      </a:r>
                      <a:endParaRPr lang="en-SA" b="1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457200" rtl="1" eaLnBrk="1" latinLnBrk="0" hangingPunct="1"/>
                      <a:r>
                        <a:rPr lang="ar-SA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&amp;&amp;</a:t>
                      </a:r>
                      <a:endParaRPr lang="en-SA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797116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F660AA1C-6FBA-7F48-908A-1680E2EE3AAB}"/>
              </a:ext>
            </a:extLst>
          </p:cNvPr>
          <p:cNvSpPr/>
          <p:nvPr/>
        </p:nvSpPr>
        <p:spPr>
          <a:xfrm>
            <a:off x="6704411" y="941564"/>
            <a:ext cx="23968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>
                <a:solidFill>
                  <a:schemeClr val="accent1">
                    <a:lumMod val="50000"/>
                  </a:schemeClr>
                </a:solidFill>
                <a:latin typeface="Helvetica" pitchFamily="2" charset="0"/>
              </a:rPr>
              <a:t>باستخدام الرموز التالية:</a:t>
            </a:r>
            <a:endParaRPr lang="en-US">
              <a:solidFill>
                <a:schemeClr val="accent1">
                  <a:lumMod val="50000"/>
                </a:schemeClr>
              </a:solidFill>
              <a:effectLst/>
              <a:latin typeface="Helvetica" pitchFamily="2" charset="0"/>
            </a:endParaRPr>
          </a:p>
        </p:txBody>
      </p:sp>
      <p:pic>
        <p:nvPicPr>
          <p:cNvPr id="8" name="Picture 7" descr="A screen shot of a computer&#10;&#10;Description automatically generated">
            <a:extLst>
              <a:ext uri="{FF2B5EF4-FFF2-40B4-BE49-F238E27FC236}">
                <a16:creationId xmlns:a16="http://schemas.microsoft.com/office/drawing/2014/main" id="{D04817BF-EAB7-0041-98DA-5ED023B1782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28" b="890"/>
          <a:stretch/>
        </p:blipFill>
        <p:spPr>
          <a:xfrm>
            <a:off x="433137" y="2110142"/>
            <a:ext cx="4483768" cy="342365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DAFD18FB-8530-9F4A-AA6F-3FDC74FC2C20}"/>
              </a:ext>
            </a:extLst>
          </p:cNvPr>
          <p:cNvSpPr/>
          <p:nvPr/>
        </p:nvSpPr>
        <p:spPr>
          <a:xfrm>
            <a:off x="4691128" y="2621639"/>
            <a:ext cx="4831199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r-SA" sz="2400" b="1">
                <a:solidFill>
                  <a:schemeClr val="accent1">
                    <a:lumMod val="50000"/>
                  </a:schemeClr>
                </a:solidFill>
                <a:latin typeface="Helvetica" pitchFamily="2" charset="0"/>
              </a:rPr>
              <a:t>مثال:</a:t>
            </a:r>
          </a:p>
          <a:p>
            <a:pPr algn="r" rtl="1"/>
            <a:r>
              <a:rPr lang="ar-SA">
                <a:solidFill>
                  <a:schemeClr val="accent1">
                    <a:lumMod val="50000"/>
                  </a:schemeClr>
                </a:solidFill>
                <a:latin typeface="Helvetica" pitchFamily="2" charset="0"/>
              </a:rPr>
              <a:t>استخدمنا الحلقة </a:t>
            </a:r>
            <a:r>
              <a:rPr lang="en-US">
                <a:solidFill>
                  <a:schemeClr val="accent1">
                    <a:lumMod val="50000"/>
                  </a:schemeClr>
                </a:solidFill>
                <a:latin typeface="Helvetica" pitchFamily="2" charset="0"/>
              </a:rPr>
              <a:t>while</a:t>
            </a:r>
            <a:r>
              <a:rPr lang="ar-SA">
                <a:solidFill>
                  <a:schemeClr val="accent1">
                    <a:lumMod val="50000"/>
                  </a:schemeClr>
                </a:solidFill>
                <a:latin typeface="Helvetica" pitchFamily="2" charset="0"/>
              </a:rPr>
              <a:t> لتقوم بطباعة قيم </a:t>
            </a:r>
            <a:r>
              <a:rPr lang="en-US">
                <a:solidFill>
                  <a:schemeClr val="accent1">
                    <a:lumMod val="50000"/>
                  </a:schemeClr>
                </a:solidFill>
                <a:latin typeface="Helvetica" pitchFamily="2" charset="0"/>
              </a:rPr>
              <a:t>y</a:t>
            </a:r>
            <a:r>
              <a:rPr lang="ar-SA">
                <a:solidFill>
                  <a:schemeClr val="accent1">
                    <a:lumMod val="50000"/>
                  </a:schemeClr>
                </a:solidFill>
                <a:latin typeface="Helvetica" pitchFamily="2" charset="0"/>
              </a:rPr>
              <a:t> بشرط أن تكون القيم أكبر من ١ </a:t>
            </a:r>
            <a:r>
              <a:rPr lang="ar-SA" b="1">
                <a:solidFill>
                  <a:schemeClr val="accent1">
                    <a:lumMod val="50000"/>
                  </a:schemeClr>
                </a:solidFill>
                <a:latin typeface="Helvetica" pitchFamily="2" charset="0"/>
              </a:rPr>
              <a:t>و </a:t>
            </a:r>
            <a:r>
              <a:rPr lang="ar-SA">
                <a:solidFill>
                  <a:schemeClr val="accent1">
                    <a:lumMod val="50000"/>
                  </a:schemeClr>
                </a:solidFill>
                <a:latin typeface="Helvetica" pitchFamily="2" charset="0"/>
              </a:rPr>
              <a:t>أقل من أو تساوي ٧</a:t>
            </a:r>
            <a:endParaRPr lang="en-US">
              <a:solidFill>
                <a:schemeClr val="accent1">
                  <a:lumMod val="50000"/>
                </a:schemeClr>
              </a:solidFill>
              <a:effectLst/>
              <a:latin typeface="Helvetica" pitchFamily="2" charset="0"/>
            </a:endParaRPr>
          </a:p>
        </p:txBody>
      </p:sp>
      <p:pic>
        <p:nvPicPr>
          <p:cNvPr id="11" name="Picture 10" descr="A picture containing meter&#10;&#10;Description automatically generated">
            <a:extLst>
              <a:ext uri="{FF2B5EF4-FFF2-40B4-BE49-F238E27FC236}">
                <a16:creationId xmlns:a16="http://schemas.microsoft.com/office/drawing/2014/main" id="{AE9799F8-3B39-F542-96C8-8859FD2A1E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8141" y="3821968"/>
            <a:ext cx="1272540" cy="1605852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70600BB0-10C1-DB46-BFC1-C2B476E08F5B}"/>
              </a:ext>
            </a:extLst>
          </p:cNvPr>
          <p:cNvSpPr/>
          <p:nvPr/>
        </p:nvSpPr>
        <p:spPr>
          <a:xfrm>
            <a:off x="2675021" y="5938916"/>
            <a:ext cx="4804825" cy="673768"/>
          </a:xfrm>
          <a:prstGeom prst="rect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ar-SA">
                <a:solidFill>
                  <a:schemeClr val="bg2">
                    <a:lumMod val="25000"/>
                  </a:schemeClr>
                </a:solidFill>
              </a:rPr>
              <a:t>ملاحظة: هذا ينطبق على الشروط داخل </a:t>
            </a:r>
            <a:r>
              <a:rPr lang="en-US">
                <a:solidFill>
                  <a:schemeClr val="bg2">
                    <a:lumMod val="25000"/>
                  </a:schemeClr>
                </a:solidFill>
              </a:rPr>
              <a:t>if</a:t>
            </a:r>
            <a:r>
              <a:rPr lang="ar-SA">
                <a:solidFill>
                  <a:schemeClr val="bg2">
                    <a:lumMod val="25000"/>
                  </a:schemeClr>
                </a:solidFill>
              </a:rPr>
              <a:t> أيضًا</a:t>
            </a:r>
            <a:endParaRPr lang="en-SA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74363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5357572-1A8A-1C42-B472-F1B75FDF99A9}"/>
              </a:ext>
            </a:extLst>
          </p:cNvPr>
          <p:cNvSpPr/>
          <p:nvPr/>
        </p:nvSpPr>
        <p:spPr>
          <a:xfrm>
            <a:off x="7140226" y="2951945"/>
            <a:ext cx="263886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ar-SA" sz="2800" b="1">
                <a:solidFill>
                  <a:schemeClr val="accent3">
                    <a:lumMod val="75000"/>
                  </a:schemeClr>
                </a:solidFill>
              </a:rPr>
              <a:t>استقبال بيانات</a:t>
            </a:r>
          </a:p>
          <a:p>
            <a:pPr algn="r"/>
            <a:r>
              <a:rPr lang="ar-SA" sz="2800" b="1">
                <a:solidFill>
                  <a:schemeClr val="accent3">
                    <a:lumMod val="75000"/>
                  </a:schemeClr>
                </a:solidFill>
              </a:rPr>
              <a:t>من المستخدم</a:t>
            </a:r>
            <a:endParaRPr lang="en-SA" sz="2800" b="1">
              <a:solidFill>
                <a:schemeClr val="accent3">
                  <a:lumMod val="75000"/>
                </a:schemeClr>
              </a:solidFill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196379F-94E0-6A43-B917-8F37FBB29911}"/>
              </a:ext>
            </a:extLst>
          </p:cNvPr>
          <p:cNvCxnSpPr>
            <a:cxnSpLocks/>
          </p:cNvCxnSpPr>
          <p:nvPr/>
        </p:nvCxnSpPr>
        <p:spPr>
          <a:xfrm>
            <a:off x="7140226" y="2074074"/>
            <a:ext cx="0" cy="27098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D233C662-FB3C-494F-B62B-6F57B4B9FE21}"/>
              </a:ext>
            </a:extLst>
          </p:cNvPr>
          <p:cNvSpPr/>
          <p:nvPr/>
        </p:nvSpPr>
        <p:spPr>
          <a:xfrm>
            <a:off x="803056" y="2951945"/>
            <a:ext cx="612860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ar-SA" sz="2800">
                <a:solidFill>
                  <a:schemeClr val="accent2">
                    <a:lumMod val="75000"/>
                  </a:schemeClr>
                </a:solidFill>
              </a:rPr>
              <a:t>ذلك يعني أننا لا نسند قيمة إلى المتغير </a:t>
            </a:r>
          </a:p>
          <a:p>
            <a:pPr algn="r" rtl="1"/>
            <a:r>
              <a:rPr lang="ar-SA" sz="2800">
                <a:solidFill>
                  <a:schemeClr val="accent2">
                    <a:lumMod val="75000"/>
                  </a:schemeClr>
                </a:solidFill>
              </a:rPr>
              <a:t>بل نجعل المستخدم هو من يدخل القيمة</a:t>
            </a:r>
            <a:endParaRPr lang="en-SA" sz="2800"/>
          </a:p>
        </p:txBody>
      </p:sp>
    </p:spTree>
    <p:extLst>
      <p:ext uri="{BB962C8B-B14F-4D97-AF65-F5344CB8AC3E}">
        <p14:creationId xmlns:p14="http://schemas.microsoft.com/office/powerpoint/2010/main" val="32023171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2592285-CD9E-154D-AAF2-AE251807F0F7}"/>
              </a:ext>
            </a:extLst>
          </p:cNvPr>
          <p:cNvSpPr/>
          <p:nvPr/>
        </p:nvSpPr>
        <p:spPr>
          <a:xfrm>
            <a:off x="213756" y="696829"/>
            <a:ext cx="8807959" cy="1304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20"/>
              </a:spcAft>
            </a:pPr>
            <a:r>
              <a:rPr lang="ar-SA" sz="2800">
                <a:solidFill>
                  <a:schemeClr val="accent3">
                    <a:lumMod val="50000"/>
                  </a:schemeClr>
                </a:solidFill>
              </a:rPr>
              <a:t>أولًا نحتاج إلى استيراد مكتبة تسمى</a:t>
            </a:r>
            <a:r>
              <a:rPr lang="en-US" sz="2800">
                <a:solidFill>
                  <a:schemeClr val="accent3">
                    <a:lumMod val="50000"/>
                  </a:schemeClr>
                </a:solidFill>
              </a:rPr>
              <a:t> (Scanner) </a:t>
            </a:r>
          </a:p>
          <a:p>
            <a:pPr algn="r" rtl="1">
              <a:lnSpc>
                <a:spcPct val="150000"/>
              </a:lnSpc>
              <a:spcAft>
                <a:spcPts val="20"/>
              </a:spcAft>
            </a:pPr>
            <a:r>
              <a:rPr lang="ar-SA" sz="2800">
                <a:solidFill>
                  <a:schemeClr val="accent3">
                    <a:lumMod val="50000"/>
                  </a:schemeClr>
                </a:solidFill>
              </a:rPr>
              <a:t>عن طريق الأمر التالي:</a:t>
            </a:r>
            <a:endParaRPr lang="en-SA" sz="280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36F9FA9-C0ED-A242-9C14-B1DDB06E711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523547" y="1520184"/>
            <a:ext cx="3864343" cy="61829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20844E5-2462-A646-9571-AC436F94C1B2}"/>
              </a:ext>
            </a:extLst>
          </p:cNvPr>
          <p:cNvSpPr/>
          <p:nvPr/>
        </p:nvSpPr>
        <p:spPr>
          <a:xfrm>
            <a:off x="778278" y="3047567"/>
            <a:ext cx="834393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r-SA" sz="2400">
                <a:solidFill>
                  <a:schemeClr val="accent3">
                    <a:lumMod val="50000"/>
                  </a:schemeClr>
                </a:solidFill>
              </a:rPr>
              <a:t>ثانيًا نقوم بإنشاء نموذج من هذه المكتبة وهو الذي سيقوم بقراءة بيانات المستخدم، عن طريق الأمر التالي:</a:t>
            </a:r>
            <a:endParaRPr lang="en-SA" sz="240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601FCD1-D6F1-3A41-B574-17581675F2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6858" y="4215358"/>
            <a:ext cx="6706772" cy="708306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488DCB3-6F25-7D4D-BD53-AB20B6A30DB8}"/>
              </a:ext>
            </a:extLst>
          </p:cNvPr>
          <p:cNvSpPr/>
          <p:nvPr/>
        </p:nvSpPr>
        <p:spPr>
          <a:xfrm>
            <a:off x="1596858" y="5260456"/>
            <a:ext cx="41472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>
                <a:solidFill>
                  <a:schemeClr val="accent3">
                    <a:lumMod val="50000"/>
                  </a:schemeClr>
                </a:solidFill>
              </a:rPr>
              <a:t>هذا اسم افتراضي للنموذج تستطيع تغييره</a:t>
            </a:r>
            <a:endParaRPr lang="en-SA"/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A6471DAE-23B2-5D46-BA93-B26B430EA445}"/>
              </a:ext>
            </a:extLst>
          </p:cNvPr>
          <p:cNvCxnSpPr/>
          <p:nvPr/>
        </p:nvCxnSpPr>
        <p:spPr>
          <a:xfrm>
            <a:off x="3455718" y="4923663"/>
            <a:ext cx="0" cy="33679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692A9DBC-8745-DA47-9811-FD508B799D76}"/>
              </a:ext>
            </a:extLst>
          </p:cNvPr>
          <p:cNvSpPr/>
          <p:nvPr/>
        </p:nvSpPr>
        <p:spPr>
          <a:xfrm>
            <a:off x="3078676" y="4310169"/>
            <a:ext cx="754083" cy="518683"/>
          </a:xfrm>
          <a:prstGeom prst="rect">
            <a:avLst/>
          </a:prstGeom>
          <a:noFill/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marL="0" algn="ctr" defTabSz="457200" rtl="1" eaLnBrk="1" latinLnBrk="0" hangingPunct="1"/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59252719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DB459F7-8823-564E-878C-9981C5F8BA8A}"/>
              </a:ext>
            </a:extLst>
          </p:cNvPr>
          <p:cNvSpPr/>
          <p:nvPr/>
        </p:nvSpPr>
        <p:spPr>
          <a:xfrm>
            <a:off x="1783341" y="370506"/>
            <a:ext cx="739657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ar-SA" sz="2400" b="1">
                <a:solidFill>
                  <a:schemeClr val="accent3">
                    <a:lumMod val="50000"/>
                  </a:schemeClr>
                </a:solidFill>
              </a:rPr>
              <a:t>مثال:</a:t>
            </a:r>
            <a:r>
              <a:rPr lang="ar-SA" sz="2400">
                <a:solidFill>
                  <a:schemeClr val="accent3">
                    <a:lumMod val="50000"/>
                  </a:schemeClr>
                </a:solidFill>
              </a:rPr>
              <a:t> </a:t>
            </a:r>
          </a:p>
          <a:p>
            <a:pPr algn="r" rtl="1"/>
            <a:r>
              <a:rPr lang="ar-SA" sz="2400">
                <a:solidFill>
                  <a:schemeClr val="accent3">
                    <a:lumMod val="50000"/>
                  </a:schemeClr>
                </a:solidFill>
              </a:rPr>
              <a:t>نفترض أننا نريد أن نظهر للمستخدم رسالة ترحيبية باسمه</a:t>
            </a:r>
            <a:endParaRPr lang="en-SA" sz="2400"/>
          </a:p>
        </p:txBody>
      </p:sp>
      <p:pic>
        <p:nvPicPr>
          <p:cNvPr id="6" name="Picture 5" descr="A screenshot of a cell phone&#10;&#10;Description automatically generated">
            <a:extLst>
              <a:ext uri="{FF2B5EF4-FFF2-40B4-BE49-F238E27FC236}">
                <a16:creationId xmlns:a16="http://schemas.microsoft.com/office/drawing/2014/main" id="{56B7E740-32DC-7745-BCFA-1F82C5A44B0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63"/>
          <a:stretch/>
        </p:blipFill>
        <p:spPr>
          <a:xfrm>
            <a:off x="463860" y="1366157"/>
            <a:ext cx="4711700" cy="43815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D91F92C-A1FE-8049-AC49-983EA4BFA243}"/>
              </a:ext>
            </a:extLst>
          </p:cNvPr>
          <p:cNvSpPr/>
          <p:nvPr/>
        </p:nvSpPr>
        <p:spPr>
          <a:xfrm>
            <a:off x="5275957" y="2964665"/>
            <a:ext cx="37785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ar-SA">
                <a:solidFill>
                  <a:schemeClr val="accent3">
                    <a:lumMod val="50000"/>
                  </a:schemeClr>
                </a:solidFill>
              </a:rPr>
              <a:t>هنا قمنا بتعريف متغير وأسميناه </a:t>
            </a:r>
            <a:r>
              <a:rPr lang="en-US">
                <a:solidFill>
                  <a:schemeClr val="accent3">
                    <a:lumMod val="50000"/>
                  </a:schemeClr>
                </a:solidFill>
              </a:rPr>
              <a:t>name</a:t>
            </a:r>
            <a:endParaRPr lang="en-SA"/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13252C71-B9B6-DF4F-BCBD-37FC59A9D3DB}"/>
              </a:ext>
            </a:extLst>
          </p:cNvPr>
          <p:cNvCxnSpPr>
            <a:endCxn id="8" idx="1"/>
          </p:cNvCxnSpPr>
          <p:nvPr/>
        </p:nvCxnSpPr>
        <p:spPr>
          <a:xfrm>
            <a:off x="2386940" y="3149331"/>
            <a:ext cx="288901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9821483C-F636-584E-9974-27AB9C785F73}"/>
              </a:ext>
            </a:extLst>
          </p:cNvPr>
          <p:cNvSpPr/>
          <p:nvPr/>
        </p:nvSpPr>
        <p:spPr>
          <a:xfrm>
            <a:off x="5171761" y="3896830"/>
            <a:ext cx="4493539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ar-SA" sz="1600">
                <a:solidFill>
                  <a:schemeClr val="accent3">
                    <a:lumMod val="50000"/>
                  </a:schemeClr>
                </a:solidFill>
              </a:rPr>
              <a:t>هنا قلنا أن المتغير          هو البيانات التي سيدخلها</a:t>
            </a:r>
            <a:endParaRPr lang="en-US" sz="1600">
              <a:solidFill>
                <a:schemeClr val="accent3">
                  <a:lumMod val="50000"/>
                </a:schemeClr>
              </a:solidFill>
            </a:endParaRPr>
          </a:p>
          <a:p>
            <a:pPr algn="r"/>
            <a:r>
              <a:rPr lang="ar-SA" sz="1600">
                <a:solidFill>
                  <a:schemeClr val="accent3">
                    <a:lumMod val="50000"/>
                  </a:schemeClr>
                </a:solidFill>
              </a:rPr>
              <a:t>المستخدم بعد ظهور جملة "ما هو اسمك؟”</a:t>
            </a:r>
            <a:endParaRPr lang="en-US" sz="1600">
              <a:solidFill>
                <a:schemeClr val="accent3">
                  <a:lumMod val="50000"/>
                </a:schemeClr>
              </a:solidFill>
            </a:endParaRPr>
          </a:p>
          <a:p>
            <a:pPr algn="r"/>
            <a:r>
              <a:rPr lang="ar-SA" sz="1600">
                <a:solidFill>
                  <a:schemeClr val="accent3">
                    <a:lumMod val="50000"/>
                  </a:schemeClr>
                </a:solidFill>
              </a:rPr>
              <a:t>ووضعنا اسم النموذج         الذي سيقوم بقراءة</a:t>
            </a:r>
          </a:p>
          <a:p>
            <a:pPr algn="r"/>
            <a:r>
              <a:rPr lang="ar-SA" sz="1600">
                <a:solidFill>
                  <a:schemeClr val="accent3">
                    <a:lumMod val="50000"/>
                  </a:schemeClr>
                </a:solidFill>
              </a:rPr>
              <a:t> البيانات المدخلة</a:t>
            </a:r>
            <a:endParaRPr lang="en-SA" sz="160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4453CF7-0AF8-334C-A3D5-5743F7025A98}"/>
              </a:ext>
            </a:extLst>
          </p:cNvPr>
          <p:cNvSpPr/>
          <p:nvPr/>
        </p:nvSpPr>
        <p:spPr>
          <a:xfrm>
            <a:off x="7418531" y="3912218"/>
            <a:ext cx="68640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en-US" sz="1600">
                <a:solidFill>
                  <a:schemeClr val="accent3">
                    <a:lumMod val="50000"/>
                  </a:schemeClr>
                </a:solidFill>
              </a:rPr>
              <a:t>name</a:t>
            </a:r>
            <a:endParaRPr lang="en-SA" sz="160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583133A-D2D8-0241-966F-072ED12607C9}"/>
              </a:ext>
            </a:extLst>
          </p:cNvPr>
          <p:cNvSpPr/>
          <p:nvPr/>
        </p:nvSpPr>
        <p:spPr>
          <a:xfrm>
            <a:off x="7248383" y="4435439"/>
            <a:ext cx="68640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algn="r" defTabSz="457200" rtl="1" eaLnBrk="1" latinLnBrk="0" hangingPunct="1"/>
            <a:r>
              <a:rPr lang="en-US" sz="1600">
                <a:solidFill>
                  <a:schemeClr val="accent3">
                    <a:lumMod val="50000"/>
                  </a:schemeClr>
                </a:solidFill>
              </a:rPr>
              <a:t>read</a:t>
            </a:r>
            <a:endParaRPr lang="en-SA" sz="1600"/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E4150CC7-965E-9242-AD49-7D1414B9C652}"/>
              </a:ext>
            </a:extLst>
          </p:cNvPr>
          <p:cNvCxnSpPr>
            <a:cxnSpLocks/>
          </p:cNvCxnSpPr>
          <p:nvPr/>
        </p:nvCxnSpPr>
        <p:spPr>
          <a:xfrm>
            <a:off x="2978727" y="4274913"/>
            <a:ext cx="229723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8104829F-B975-C446-8BA8-B132CCDE97E9}"/>
              </a:ext>
            </a:extLst>
          </p:cNvPr>
          <p:cNvSpPr/>
          <p:nvPr/>
        </p:nvSpPr>
        <p:spPr>
          <a:xfrm>
            <a:off x="5171761" y="5097159"/>
            <a:ext cx="4062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>
                <a:solidFill>
                  <a:schemeClr val="accent3">
                    <a:lumMod val="50000"/>
                  </a:schemeClr>
                </a:solidFill>
              </a:rPr>
              <a:t>هنا قلنا قم بطباعة كلمة "مرحبًا" بالإضافة</a:t>
            </a:r>
          </a:p>
          <a:p>
            <a:pPr algn="r"/>
            <a:r>
              <a:rPr lang="ar-SA">
                <a:solidFill>
                  <a:schemeClr val="accent3">
                    <a:lumMod val="50000"/>
                  </a:schemeClr>
                </a:solidFill>
              </a:rPr>
              <a:t> إلى اسم المستخدم</a:t>
            </a:r>
            <a:endParaRPr lang="en-SA"/>
          </a:p>
        </p:txBody>
      </p:sp>
      <p:cxnSp>
        <p:nvCxnSpPr>
          <p:cNvPr id="20" name="Elbow Connector 19">
            <a:extLst>
              <a:ext uri="{FF2B5EF4-FFF2-40B4-BE49-F238E27FC236}">
                <a16:creationId xmlns:a16="http://schemas.microsoft.com/office/drawing/2014/main" id="{5E9EF528-B0FA-8E4D-8D2F-20FBD956EA1E}"/>
              </a:ext>
            </a:extLst>
          </p:cNvPr>
          <p:cNvCxnSpPr>
            <a:cxnSpLocks/>
          </p:cNvCxnSpPr>
          <p:nvPr/>
        </p:nvCxnSpPr>
        <p:spPr>
          <a:xfrm>
            <a:off x="4127342" y="4821237"/>
            <a:ext cx="919671" cy="491365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065772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>
            <a:extLst>
              <a:ext uri="{FF2B5EF4-FFF2-40B4-BE49-F238E27FC236}">
                <a16:creationId xmlns:a16="http://schemas.microsoft.com/office/drawing/2014/main" id="{28460BD8-AE3F-4AC9-9D0B-717052AA5D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54420CFE-F482-466E-9E1E-C78513C0B8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5331032B-BD21-4BDA-920C-12E3580525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Rectangle 23">
              <a:extLst>
                <a:ext uri="{FF2B5EF4-FFF2-40B4-BE49-F238E27FC236}">
                  <a16:creationId xmlns:a16="http://schemas.microsoft.com/office/drawing/2014/main" id="{E7514DA3-59E7-409E-8A3B-AD097F6E56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7" name="Rectangle 25">
              <a:extLst>
                <a:ext uri="{FF2B5EF4-FFF2-40B4-BE49-F238E27FC236}">
                  <a16:creationId xmlns:a16="http://schemas.microsoft.com/office/drawing/2014/main" id="{57B9A2A6-3BE4-4599-9364-F71C5BFD61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8" name="Isosceles Triangle 47">
              <a:extLst>
                <a:ext uri="{FF2B5EF4-FFF2-40B4-BE49-F238E27FC236}">
                  <a16:creationId xmlns:a16="http://schemas.microsoft.com/office/drawing/2014/main" id="{4FD744C6-4ED8-4BC9-BF68-6BDF701C5D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9" name="Rectangle 27">
              <a:extLst>
                <a:ext uri="{FF2B5EF4-FFF2-40B4-BE49-F238E27FC236}">
                  <a16:creationId xmlns:a16="http://schemas.microsoft.com/office/drawing/2014/main" id="{092C5BAD-C911-4F8F-A1C5-470268BE66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0" name="Rectangle 28">
              <a:extLst>
                <a:ext uri="{FF2B5EF4-FFF2-40B4-BE49-F238E27FC236}">
                  <a16:creationId xmlns:a16="http://schemas.microsoft.com/office/drawing/2014/main" id="{B133D0C8-4EC4-424F-8E70-0482D5B1B6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1" name="Rectangle 29">
              <a:extLst>
                <a:ext uri="{FF2B5EF4-FFF2-40B4-BE49-F238E27FC236}">
                  <a16:creationId xmlns:a16="http://schemas.microsoft.com/office/drawing/2014/main" id="{7B1532A0-F4B3-4DE8-B18F-740CAAD25A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2" name="Isosceles Triangle 51">
              <a:extLst>
                <a:ext uri="{FF2B5EF4-FFF2-40B4-BE49-F238E27FC236}">
                  <a16:creationId xmlns:a16="http://schemas.microsoft.com/office/drawing/2014/main" id="{8EFDD162-BBBA-4062-8BBF-53DBA10913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3" name="Isosceles Triangle 52">
              <a:extLst>
                <a:ext uri="{FF2B5EF4-FFF2-40B4-BE49-F238E27FC236}">
                  <a16:creationId xmlns:a16="http://schemas.microsoft.com/office/drawing/2014/main" id="{DCFC9E65-3E19-4483-B952-25D29683CA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55" name="Rectangle 54">
            <a:extLst>
              <a:ext uri="{FF2B5EF4-FFF2-40B4-BE49-F238E27FC236}">
                <a16:creationId xmlns:a16="http://schemas.microsoft.com/office/drawing/2014/main" id="{0ADFFC45-3DC9-4433-926F-043E879D9D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5F26A87-0610-435F-AA13-BD658385C9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267230" y="-8468"/>
            <a:ext cx="4763558" cy="6866467"/>
            <a:chOff x="67175" y="-8467"/>
            <a:chExt cx="4763558" cy="6866467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E6321436-5AAD-4FB6-BB0D-316D4540E8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448300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94B0BD33-3D46-4F43-947A-825DFEF610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67175" y="3681413"/>
              <a:ext cx="4763558" cy="3176587"/>
            </a:xfrm>
            <a:prstGeom prst="line">
              <a:avLst/>
            </a:prstGeom>
            <a:ln w="9525">
              <a:solidFill>
                <a:schemeClr val="tx1">
                  <a:lumMod val="50000"/>
                  <a:lumOff val="50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Rectangle 23">
              <a:extLst>
                <a:ext uri="{FF2B5EF4-FFF2-40B4-BE49-F238E27FC236}">
                  <a16:creationId xmlns:a16="http://schemas.microsoft.com/office/drawing/2014/main" id="{92E26C27-E1F5-47DC-9F83-469D196C55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58764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Rectangle 25">
              <a:extLst>
                <a:ext uri="{FF2B5EF4-FFF2-40B4-BE49-F238E27FC236}">
                  <a16:creationId xmlns:a16="http://schemas.microsoft.com/office/drawing/2014/main" id="{95F944E7-2B4E-4AE2-B4DB-846FF8AE0B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80730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Isosceles Triangle 61">
              <a:extLst>
                <a:ext uri="{FF2B5EF4-FFF2-40B4-BE49-F238E27FC236}">
                  <a16:creationId xmlns:a16="http://schemas.microsoft.com/office/drawing/2014/main" id="{FF14952D-390F-46CC-B302-73DDD9C416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9621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Rectangle 27">
              <a:extLst>
                <a:ext uri="{FF2B5EF4-FFF2-40B4-BE49-F238E27FC236}">
                  <a16:creationId xmlns:a16="http://schemas.microsoft.com/office/drawing/2014/main" id="{867CDE55-B22A-40D0-882A-9452919EEC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411788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Isosceles Triangle 63">
              <a:extLst>
                <a:ext uri="{FF2B5EF4-FFF2-40B4-BE49-F238E27FC236}">
                  <a16:creationId xmlns:a16="http://schemas.microsoft.com/office/drawing/2014/main" id="{8C409231-C942-4808-B529-DAC32A7DB0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448954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4" name="Rectangle 3">
            <a:extLst>
              <a:ext uri="{FF2B5EF4-FFF2-40B4-BE49-F238E27FC236}">
                <a16:creationId xmlns:a16="http://schemas.microsoft.com/office/drawing/2014/main" id="{7549F014-2D6B-754D-BD02-279D5C7F5A21}"/>
              </a:ext>
            </a:extLst>
          </p:cNvPr>
          <p:cNvSpPr/>
          <p:nvPr/>
        </p:nvSpPr>
        <p:spPr>
          <a:xfrm>
            <a:off x="559567" y="1271191"/>
            <a:ext cx="5096060" cy="43071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1" dirty="0" err="1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الآن</a:t>
            </a:r>
            <a:r>
              <a:rPr lang="en-US" sz="5400" b="1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5400" b="1" dirty="0" err="1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نبدأ</a:t>
            </a:r>
            <a:r>
              <a:rPr lang="en-US" sz="5400" b="1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5400" b="1" dirty="0" err="1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بكتابة</a:t>
            </a:r>
            <a:r>
              <a:rPr lang="en-US" sz="5400" b="1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5400" b="1" dirty="0" err="1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برامج</a:t>
            </a:r>
            <a:r>
              <a:rPr lang="en-US" sz="5400" b="1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5400" b="1" dirty="0" err="1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بسيطة</a:t>
            </a:r>
            <a:r>
              <a:rPr lang="en-US" sz="5400" b="1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5400" b="1" dirty="0" err="1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بعدة</a:t>
            </a:r>
            <a:r>
              <a:rPr lang="en-US" sz="5400" b="1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5400" b="1" dirty="0" err="1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أفكار</a:t>
            </a:r>
            <a:endParaRPr lang="en-US" sz="5400" dirty="0">
              <a:solidFill>
                <a:schemeClr val="accent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6" name="Freeform: Shape 65">
            <a:extLst>
              <a:ext uri="{FF2B5EF4-FFF2-40B4-BE49-F238E27FC236}">
                <a16:creationId xmlns:a16="http://schemas.microsoft.com/office/drawing/2014/main" id="{69370F01-B8C9-4CE4-824C-92B2792E6E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36497" y="-8468"/>
            <a:ext cx="5074930" cy="6866468"/>
          </a:xfrm>
          <a:custGeom>
            <a:avLst/>
            <a:gdLst>
              <a:gd name="connsiteX0" fmla="*/ 0 w 5074930"/>
              <a:gd name="connsiteY0" fmla="*/ 0 h 6858000"/>
              <a:gd name="connsiteX1" fmla="*/ 1249825 w 5074930"/>
              <a:gd name="connsiteY1" fmla="*/ 0 h 6858000"/>
              <a:gd name="connsiteX2" fmla="*/ 1249825 w 5074930"/>
              <a:gd name="connsiteY2" fmla="*/ 8457 h 6858000"/>
              <a:gd name="connsiteX3" fmla="*/ 5074930 w 5074930"/>
              <a:gd name="connsiteY3" fmla="*/ 8457 h 6858000"/>
              <a:gd name="connsiteX4" fmla="*/ 5074930 w 5074930"/>
              <a:gd name="connsiteY4" fmla="*/ 6858000 h 6858000"/>
              <a:gd name="connsiteX5" fmla="*/ 1249825 w 5074930"/>
              <a:gd name="connsiteY5" fmla="*/ 6858000 h 6858000"/>
              <a:gd name="connsiteX6" fmla="*/ 1109383 w 5074930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074930" h="6858000">
                <a:moveTo>
                  <a:pt x="0" y="0"/>
                </a:moveTo>
                <a:lnTo>
                  <a:pt x="1249825" y="0"/>
                </a:lnTo>
                <a:lnTo>
                  <a:pt x="1249825" y="8457"/>
                </a:lnTo>
                <a:lnTo>
                  <a:pt x="5074930" y="8457"/>
                </a:lnTo>
                <a:lnTo>
                  <a:pt x="5074930" y="6858000"/>
                </a:lnTo>
                <a:lnTo>
                  <a:pt x="1249825" y="6858000"/>
                </a:lnTo>
                <a:lnTo>
                  <a:pt x="1109383" y="6858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8" name="Graphic 37" descr="Programmer">
            <a:extLst>
              <a:ext uri="{FF2B5EF4-FFF2-40B4-BE49-F238E27FC236}">
                <a16:creationId xmlns:a16="http://schemas.microsoft.com/office/drawing/2014/main" id="{4191397D-5DBC-2E46-8632-F3D2FACD98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81298" y="3424765"/>
            <a:ext cx="1100138" cy="1100138"/>
          </a:xfrm>
          <a:prstGeom prst="rect">
            <a:avLst/>
          </a:prstGeom>
        </p:spPr>
      </p:pic>
      <p:pic>
        <p:nvPicPr>
          <p:cNvPr id="65" name="Picture 64" descr="A close up of a logo&#10;&#10;Description automatically generated">
            <a:extLst>
              <a:ext uri="{FF2B5EF4-FFF2-40B4-BE49-F238E27FC236}">
                <a16:creationId xmlns:a16="http://schemas.microsoft.com/office/drawing/2014/main" id="{85B3D0D3-FB35-7E43-A6FB-23494272A107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alphaModFix amt="32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5000"/>
                    </a14:imgEffect>
                    <a14:imgEffect>
                      <a14:colorTemperature colorTemp="3709"/>
                    </a14:imgEffect>
                    <a14:imgEffect>
                      <a14:saturation sat="109000"/>
                    </a14:imgEffect>
                    <a14:imgEffect>
                      <a14:brightnessContrast bright="26000" contrast="2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89242" y="931776"/>
            <a:ext cx="4292156" cy="4292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75109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2354C9AA-C2F8-2947-BBB3-AD55AD8A1238}"/>
              </a:ext>
            </a:extLst>
          </p:cNvPr>
          <p:cNvCxnSpPr>
            <a:cxnSpLocks/>
          </p:cNvCxnSpPr>
          <p:nvPr/>
        </p:nvCxnSpPr>
        <p:spPr>
          <a:xfrm>
            <a:off x="7261206" y="2074074"/>
            <a:ext cx="0" cy="27098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>
            <a:extLst>
              <a:ext uri="{FF2B5EF4-FFF2-40B4-BE49-F238E27FC236}">
                <a16:creationId xmlns:a16="http://schemas.microsoft.com/office/drawing/2014/main" id="{9568E018-7A99-A54E-8DB8-68EB4AB05668}"/>
              </a:ext>
            </a:extLst>
          </p:cNvPr>
          <p:cNvSpPr/>
          <p:nvPr/>
        </p:nvSpPr>
        <p:spPr>
          <a:xfrm>
            <a:off x="7161192" y="3198166"/>
            <a:ext cx="22973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algn="r" defTabSz="457200" rtl="0" eaLnBrk="1" latinLnBrk="0" hangingPunct="1">
              <a:spcAft>
                <a:spcPts val="600"/>
              </a:spcAft>
            </a:pPr>
            <a:r>
              <a:rPr lang="ar-SA" sz="2400">
                <a:solidFill>
                  <a:schemeClr val="accent2">
                    <a:lumMod val="75000"/>
                  </a:schemeClr>
                </a:solidFill>
              </a:rPr>
              <a:t>البرنامج الأول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17DE90F-518A-EF4C-BA8E-84550F088813}"/>
              </a:ext>
            </a:extLst>
          </p:cNvPr>
          <p:cNvSpPr/>
          <p:nvPr/>
        </p:nvSpPr>
        <p:spPr>
          <a:xfrm>
            <a:off x="1868169" y="3013499"/>
            <a:ext cx="489108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400">
                <a:solidFill>
                  <a:schemeClr val="accent3">
                    <a:lumMod val="75000"/>
                  </a:schemeClr>
                </a:solidFill>
              </a:rPr>
              <a:t>فكرة البرنامج هي تحويل درجة الحرارة</a:t>
            </a:r>
          </a:p>
          <a:p>
            <a:pPr algn="ctr"/>
            <a:r>
              <a:rPr lang="ar-SA" sz="2400">
                <a:solidFill>
                  <a:schemeClr val="accent3">
                    <a:lumMod val="75000"/>
                  </a:schemeClr>
                </a:solidFill>
              </a:rPr>
              <a:t> من </a:t>
            </a:r>
            <a:r>
              <a:rPr lang="ar-SA" sz="2400" err="1">
                <a:solidFill>
                  <a:schemeClr val="accent3">
                    <a:lumMod val="75000"/>
                  </a:schemeClr>
                </a:solidFill>
              </a:rPr>
              <a:t>السيليسيوس</a:t>
            </a:r>
            <a:r>
              <a:rPr lang="ar-SA" sz="2400">
                <a:solidFill>
                  <a:schemeClr val="accent3">
                    <a:lumMod val="75000"/>
                  </a:schemeClr>
                </a:solidFill>
              </a:rPr>
              <a:t> إلى الكلفن</a:t>
            </a:r>
            <a:endParaRPr lang="en-SA" sz="240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396BE1B-7631-DA43-87CF-A39D8A1FFECF}"/>
              </a:ext>
            </a:extLst>
          </p:cNvPr>
          <p:cNvSpPr/>
          <p:nvPr/>
        </p:nvSpPr>
        <p:spPr>
          <a:xfrm>
            <a:off x="1678557" y="4292927"/>
            <a:ext cx="4987288" cy="1769424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457200" rtl="1" eaLnBrk="1" latinLnBrk="0" hangingPunct="1"/>
            <a:endParaRPr lang="en-SA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89E2BB6-EF72-CC40-BD5B-7063987A597B}"/>
              </a:ext>
            </a:extLst>
          </p:cNvPr>
          <p:cNvSpPr/>
          <p:nvPr/>
        </p:nvSpPr>
        <p:spPr>
          <a:xfrm>
            <a:off x="3172517" y="4515919"/>
            <a:ext cx="349332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ar-SA" sz="2000">
                <a:solidFill>
                  <a:schemeClr val="bg2">
                    <a:lumMod val="25000"/>
                  </a:schemeClr>
                </a:solidFill>
              </a:rPr>
              <a:t>أولًا حاول كتابة البرنامج بنفسك</a:t>
            </a:r>
          </a:p>
          <a:p>
            <a:pPr algn="r" rtl="1"/>
            <a:r>
              <a:rPr lang="ar-SA" sz="2000">
                <a:solidFill>
                  <a:schemeClr val="bg2">
                    <a:lumMod val="25000"/>
                  </a:schemeClr>
                </a:solidFill>
              </a:rPr>
              <a:t>ثم انتقل للشريحة التالية...</a:t>
            </a:r>
          </a:p>
          <a:p>
            <a:pPr algn="r" rtl="1"/>
            <a:endParaRPr lang="ar-SA" sz="2000">
              <a:solidFill>
                <a:schemeClr val="bg2">
                  <a:lumMod val="25000"/>
                </a:schemeClr>
              </a:solidFill>
            </a:endParaRPr>
          </a:p>
          <a:p>
            <a:pPr algn="r" rtl="1"/>
            <a:r>
              <a:rPr lang="en-US" sz="2000">
                <a:solidFill>
                  <a:schemeClr val="bg2">
                    <a:lumMod val="25000"/>
                  </a:schemeClr>
                </a:solidFill>
              </a:rPr>
              <a:t>      </a:t>
            </a:r>
            <a:r>
              <a:rPr lang="ar-SA" sz="2000">
                <a:solidFill>
                  <a:schemeClr val="bg2">
                    <a:lumMod val="25000"/>
                  </a:schemeClr>
                </a:solidFill>
              </a:rPr>
              <a:t> تلميح: </a:t>
            </a:r>
            <a:r>
              <a:rPr lang="en-US" sz="2000">
                <a:solidFill>
                  <a:schemeClr val="bg2">
                    <a:lumMod val="25000"/>
                  </a:schemeClr>
                </a:solidFill>
              </a:rPr>
              <a:t>= ℃+273.15</a:t>
            </a:r>
            <a:r>
              <a:rPr lang="ar-SA" sz="200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000">
                <a:solidFill>
                  <a:schemeClr val="bg2">
                    <a:lumMod val="25000"/>
                  </a:schemeClr>
                </a:solidFill>
              </a:rPr>
              <a:t>K</a:t>
            </a:r>
            <a:endParaRPr lang="en-SA" sz="200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9" name="Graphic 8" descr="Lightbulb and gear">
            <a:extLst>
              <a:ext uri="{FF2B5EF4-FFF2-40B4-BE49-F238E27FC236}">
                <a16:creationId xmlns:a16="http://schemas.microsoft.com/office/drawing/2014/main" id="{D47CDA7B-0800-284D-8767-0032390567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108497" y="5269339"/>
            <a:ext cx="570019" cy="570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47567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77EADFC5-F17E-F44A-AF64-6CAEB38569F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872"/>
          <a:stretch/>
        </p:blipFill>
        <p:spPr>
          <a:xfrm>
            <a:off x="395679" y="792988"/>
            <a:ext cx="5549900" cy="484779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B4D36D2-D927-9942-A636-184A2E98176B}"/>
              </a:ext>
            </a:extLst>
          </p:cNvPr>
          <p:cNvSpPr/>
          <p:nvPr/>
        </p:nvSpPr>
        <p:spPr>
          <a:xfrm>
            <a:off x="7021250" y="263628"/>
            <a:ext cx="205857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000" b="1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تطبيق البرنامج:</a:t>
            </a:r>
          </a:p>
          <a:p>
            <a:endParaRPr lang="en-US" sz="2000" b="1">
              <a:solidFill>
                <a:schemeClr val="accent3">
                  <a:lumMod val="75000"/>
                </a:schemeClr>
              </a:solidFill>
              <a:effectLst/>
              <a:latin typeface="Helvetica" pitchFamily="2" charset="0"/>
            </a:endParaRPr>
          </a:p>
        </p:txBody>
      </p:sp>
      <p:pic>
        <p:nvPicPr>
          <p:cNvPr id="6" name="Picture 5" descr="A picture containing meter&#10;&#10;Description automatically generated">
            <a:extLst>
              <a:ext uri="{FF2B5EF4-FFF2-40B4-BE49-F238E27FC236}">
                <a16:creationId xmlns:a16="http://schemas.microsoft.com/office/drawing/2014/main" id="{8055902F-2A11-9D45-8644-1F4C75629F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4244" y="5917953"/>
            <a:ext cx="3149600" cy="6985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2F2AD995-B33B-8343-A46F-BEFED16D9A71}"/>
              </a:ext>
            </a:extLst>
          </p:cNvPr>
          <p:cNvSpPr/>
          <p:nvPr/>
        </p:nvSpPr>
        <p:spPr>
          <a:xfrm>
            <a:off x="6000997" y="2411083"/>
            <a:ext cx="39004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1"/>
            <a:r>
              <a:rPr lang="ar-SA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قمنا بتعريف متغير نوعه </a:t>
            </a:r>
            <a:r>
              <a:rPr lang="en-US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 double</a:t>
            </a:r>
            <a:r>
              <a:rPr lang="ar-SA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اسمه</a:t>
            </a:r>
            <a:r>
              <a:rPr lang="en-US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c </a:t>
            </a:r>
            <a:endParaRPr lang="en-US">
              <a:solidFill>
                <a:schemeClr val="accent3">
                  <a:lumMod val="75000"/>
                </a:schemeClr>
              </a:solidFill>
              <a:effectLst/>
              <a:latin typeface="Helvetica" pitchFamily="2" charset="0"/>
            </a:endParaRP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18FC5FEE-FC7E-7B40-831C-00904DFD9BB7}"/>
              </a:ext>
            </a:extLst>
          </p:cNvPr>
          <p:cNvCxnSpPr/>
          <p:nvPr/>
        </p:nvCxnSpPr>
        <p:spPr>
          <a:xfrm>
            <a:off x="2078182" y="2660073"/>
            <a:ext cx="369322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C4491CC5-2077-3343-89BF-A781B1ABE2C3}"/>
              </a:ext>
            </a:extLst>
          </p:cNvPr>
          <p:cNvSpPr/>
          <p:nvPr/>
        </p:nvSpPr>
        <p:spPr>
          <a:xfrm>
            <a:off x="4954428" y="3551596"/>
            <a:ext cx="495501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en-US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 c</a:t>
            </a:r>
            <a:r>
              <a:rPr lang="ar-SA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هو القيمة التي سيدخلها المستخدم  </a:t>
            </a:r>
          </a:p>
          <a:p>
            <a:endParaRPr lang="en-US">
              <a:solidFill>
                <a:schemeClr val="accent3">
                  <a:lumMod val="75000"/>
                </a:schemeClr>
              </a:solidFill>
              <a:effectLst/>
              <a:latin typeface="Helvetica" pitchFamily="2" charset="0"/>
            </a:endParaRP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E46850E3-3BE9-934E-8F97-F03ED175A192}"/>
              </a:ext>
            </a:extLst>
          </p:cNvPr>
          <p:cNvCxnSpPr>
            <a:cxnSpLocks/>
          </p:cNvCxnSpPr>
          <p:nvPr/>
        </p:nvCxnSpPr>
        <p:spPr>
          <a:xfrm>
            <a:off x="3328024" y="3821877"/>
            <a:ext cx="256213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id="{B0D3B969-09B7-B14A-9AA1-3B23480551C5}"/>
              </a:ext>
            </a:extLst>
          </p:cNvPr>
          <p:cNvSpPr/>
          <p:nvPr/>
        </p:nvSpPr>
        <p:spPr>
          <a:xfrm>
            <a:off x="6000997" y="4071409"/>
            <a:ext cx="383951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ar-SA" sz="1400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قمنا بتعريف متغير آخر اسمه </a:t>
            </a:r>
            <a:r>
              <a:rPr lang="en-US" sz="1400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k</a:t>
            </a:r>
            <a:r>
              <a:rPr lang="ar-SA" sz="1400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 ويساوي </a:t>
            </a:r>
            <a:r>
              <a:rPr lang="en-US" sz="1400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c+273.15</a:t>
            </a:r>
            <a:endParaRPr lang="ar-SA" sz="1400">
              <a:solidFill>
                <a:schemeClr val="accent3">
                  <a:lumMod val="75000"/>
                </a:schemeClr>
              </a:solidFill>
              <a:latin typeface="Helvetica" pitchFamily="2" charset="0"/>
            </a:endParaRPr>
          </a:p>
          <a:p>
            <a:pPr algn="r" rtl="1"/>
            <a:r>
              <a:rPr lang="ar-SA" sz="1400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 لتحويل درجة الحرارة المدخلة إلى كلفن</a:t>
            </a:r>
            <a:endParaRPr lang="en-SA" sz="1400"/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95B1C596-3E42-DA4E-8CF5-6119186E7314}"/>
              </a:ext>
            </a:extLst>
          </p:cNvPr>
          <p:cNvCxnSpPr>
            <a:cxnSpLocks/>
          </p:cNvCxnSpPr>
          <p:nvPr/>
        </p:nvCxnSpPr>
        <p:spPr>
          <a:xfrm>
            <a:off x="2862247" y="4115294"/>
            <a:ext cx="302791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EA255F4A-5654-BF44-8D77-BE8139A2DE49}"/>
              </a:ext>
            </a:extLst>
          </p:cNvPr>
          <p:cNvCxnSpPr>
            <a:cxnSpLocks/>
          </p:cNvCxnSpPr>
          <p:nvPr/>
        </p:nvCxnSpPr>
        <p:spPr>
          <a:xfrm>
            <a:off x="4713844" y="6267203"/>
            <a:ext cx="45192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>
            <a:extLst>
              <a:ext uri="{FF2B5EF4-FFF2-40B4-BE49-F238E27FC236}">
                <a16:creationId xmlns:a16="http://schemas.microsoft.com/office/drawing/2014/main" id="{6F098359-F12D-364E-AF99-27BAD1864982}"/>
              </a:ext>
            </a:extLst>
          </p:cNvPr>
          <p:cNvSpPr/>
          <p:nvPr/>
        </p:nvSpPr>
        <p:spPr>
          <a:xfrm>
            <a:off x="5088567" y="6082537"/>
            <a:ext cx="9124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ar-SA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النتيجة </a:t>
            </a:r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76225265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768F81A-AC9D-AE46-B66A-E3B81E00588F}"/>
              </a:ext>
            </a:extLst>
          </p:cNvPr>
          <p:cNvSpPr/>
          <p:nvPr/>
        </p:nvSpPr>
        <p:spPr>
          <a:xfrm>
            <a:off x="4122815" y="858130"/>
            <a:ext cx="22973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algn="r" defTabSz="457200" rtl="0" eaLnBrk="1" latinLnBrk="0" hangingPunct="1">
              <a:spcAft>
                <a:spcPts val="600"/>
              </a:spcAft>
            </a:pPr>
            <a:r>
              <a:rPr lang="ar-SA" sz="2400" b="1">
                <a:solidFill>
                  <a:schemeClr val="accent2">
                    <a:lumMod val="75000"/>
                  </a:schemeClr>
                </a:solidFill>
              </a:rPr>
              <a:t>البرنامج الثاني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EC0FEECE-700F-1C4B-BB71-5089727D144E}"/>
              </a:ext>
            </a:extLst>
          </p:cNvPr>
          <p:cNvCxnSpPr>
            <a:cxnSpLocks/>
          </p:cNvCxnSpPr>
          <p:nvPr/>
        </p:nvCxnSpPr>
        <p:spPr>
          <a:xfrm flipH="1">
            <a:off x="3848834" y="1484193"/>
            <a:ext cx="284532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DCF26360-A2F1-7646-A3A0-AC8E4DD6DA46}"/>
              </a:ext>
            </a:extLst>
          </p:cNvPr>
          <p:cNvSpPr/>
          <p:nvPr/>
        </p:nvSpPr>
        <p:spPr>
          <a:xfrm>
            <a:off x="1434412" y="1996988"/>
            <a:ext cx="73132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400">
                <a:solidFill>
                  <a:schemeClr val="accent3">
                    <a:lumMod val="75000"/>
                  </a:schemeClr>
                </a:solidFill>
              </a:rPr>
              <a:t>فكرة البرنامج هي حساب مؤشر كتلة الجسم ومستوياته</a:t>
            </a:r>
            <a:endParaRPr lang="en-SA" sz="240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0A03A35-2C2F-1D4B-9210-52A659AD4B8A}"/>
              </a:ext>
            </a:extLst>
          </p:cNvPr>
          <p:cNvSpPr/>
          <p:nvPr/>
        </p:nvSpPr>
        <p:spPr>
          <a:xfrm>
            <a:off x="1764292" y="2973763"/>
            <a:ext cx="6653460" cy="3026107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457200" rtl="0" eaLnBrk="1" latinLnBrk="0" hangingPunct="1"/>
            <a:endParaRPr lang="en-S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DBF404E0-5BA7-5F42-A597-5C7884A335B2}"/>
                  </a:ext>
                </a:extLst>
              </p:cNvPr>
              <p:cNvSpPr/>
              <p:nvPr/>
            </p:nvSpPr>
            <p:spPr>
              <a:xfrm>
                <a:off x="2223495" y="3103148"/>
                <a:ext cx="6096000" cy="1467518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r" rtl="1"/>
                <a:r>
                  <a:rPr lang="ar-SA">
                    <a:solidFill>
                      <a:schemeClr val="bg2">
                        <a:lumMod val="25000"/>
                      </a:schemeClr>
                    </a:solidFill>
                  </a:rPr>
                  <a:t>أولًا حاول كتابة البرنامج بنفسك ثم انتقل للشريحة التالية...</a:t>
                </a:r>
              </a:p>
              <a:p>
                <a:pPr algn="r" rtl="1"/>
                <a:endParaRPr lang="ar-SA">
                  <a:solidFill>
                    <a:schemeClr val="bg2">
                      <a:lumMod val="25000"/>
                    </a:schemeClr>
                  </a:solidFill>
                </a:endParaRPr>
              </a:p>
              <a:p>
                <a:pPr algn="r" rtl="1"/>
                <a:r>
                  <a:rPr lang="ar-SA">
                    <a:solidFill>
                      <a:schemeClr val="bg2">
                        <a:lumMod val="25000"/>
                      </a:schemeClr>
                    </a:solidFill>
                  </a:rPr>
                  <a:t>علمًا بأن:</a:t>
                </a:r>
              </a:p>
              <a:p>
                <a:pPr algn="r" rtl="1"/>
                <a:r>
                  <a:rPr lang="ar-SA">
                    <a:solidFill>
                      <a:schemeClr val="bg2">
                        <a:lumMod val="25000"/>
                      </a:schemeClr>
                    </a:solidFill>
                  </a:rPr>
                  <a:t> مؤشر كتلة الجسم 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ar-SA" sz="1600" i="1" smtClean="0">
                            <a:solidFill>
                              <a:schemeClr val="bg2">
                                <a:lumMod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ar-SA" sz="1600">
                            <a:solidFill>
                              <a:schemeClr val="bg2">
                                <a:lumMod val="25000"/>
                              </a:schemeClr>
                            </a:solidFill>
                          </a:rPr>
                          <m:t>الوزن بالكيلو جرام</m:t>
                        </m:r>
                      </m:num>
                      <m:den>
                        <m:sSub>
                          <m:sSubPr>
                            <m:ctrlPr>
                              <a:rPr lang="ar-SA" sz="1600" i="1" smtClean="0">
                                <a:solidFill>
                                  <a:schemeClr val="bg2">
                                    <a:lumMod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ar-SA" sz="1600" b="0" i="1" smtClean="0">
                                <a:solidFill>
                                  <a:schemeClr val="bg2">
                                    <a:lumMod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٢</m:t>
                            </m:r>
                          </m:e>
                          <m:sub>
                            <m:r>
                              <m:rPr>
                                <m:nor/>
                              </m:rPr>
                              <a:rPr lang="ar-SA" sz="1600">
                                <a:solidFill>
                                  <a:schemeClr val="bg2">
                                    <a:lumMod val="25000"/>
                                  </a:schemeClr>
                                </a:solidFill>
                              </a:rPr>
                              <m:t>(</m:t>
                            </m:r>
                            <m:r>
                              <m:rPr>
                                <m:nor/>
                              </m:rPr>
                              <a:rPr lang="ar-SA" sz="1600">
                                <a:solidFill>
                                  <a:schemeClr val="bg2">
                                    <a:lumMod val="25000"/>
                                  </a:schemeClr>
                                </a:solidFill>
                              </a:rPr>
                              <m:t>الطول بالمتر</m:t>
                            </m:r>
                            <m:r>
                              <m:rPr>
                                <m:nor/>
                              </m:rPr>
                              <a:rPr lang="ar-SA" sz="1600">
                                <a:solidFill>
                                  <a:schemeClr val="bg2">
                                    <a:lumMod val="25000"/>
                                  </a:schemeClr>
                                </a:solidFill>
                              </a:rPr>
                              <m:t>)</m:t>
                            </m:r>
                          </m:sub>
                        </m:sSub>
                      </m:den>
                    </m:f>
                  </m:oMath>
                </a14:m>
                <a:endParaRPr lang="ar-SA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DBF404E0-5BA7-5F42-A597-5C7884A335B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3495" y="3103148"/>
                <a:ext cx="6096000" cy="1467518"/>
              </a:xfrm>
              <a:prstGeom prst="rect">
                <a:avLst/>
              </a:prstGeom>
              <a:blipFill>
                <a:blip r:embed="rId2"/>
                <a:stretch>
                  <a:fillRect t="-855" r="-624" b="-1709"/>
                </a:stretch>
              </a:blipFill>
            </p:spPr>
            <p:txBody>
              <a:bodyPr/>
              <a:lstStyle/>
              <a:p>
                <a:r>
                  <a:rPr lang="en-SA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7198DBE2-071D-374C-9EE5-1BCEE6E097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8598190"/>
              </p:ext>
            </p:extLst>
          </p:nvPr>
        </p:nvGraphicFramePr>
        <p:xfrm>
          <a:off x="1902657" y="4720226"/>
          <a:ext cx="6376730" cy="1149185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1275346">
                  <a:extLst>
                    <a:ext uri="{9D8B030D-6E8A-4147-A177-3AD203B41FA5}">
                      <a16:colId xmlns:a16="http://schemas.microsoft.com/office/drawing/2014/main" val="3789101940"/>
                    </a:ext>
                  </a:extLst>
                </a:gridCol>
                <a:gridCol w="1275346">
                  <a:extLst>
                    <a:ext uri="{9D8B030D-6E8A-4147-A177-3AD203B41FA5}">
                      <a16:colId xmlns:a16="http://schemas.microsoft.com/office/drawing/2014/main" val="1127105825"/>
                    </a:ext>
                  </a:extLst>
                </a:gridCol>
                <a:gridCol w="1275346">
                  <a:extLst>
                    <a:ext uri="{9D8B030D-6E8A-4147-A177-3AD203B41FA5}">
                      <a16:colId xmlns:a16="http://schemas.microsoft.com/office/drawing/2014/main" val="4197303650"/>
                    </a:ext>
                  </a:extLst>
                </a:gridCol>
                <a:gridCol w="1275346">
                  <a:extLst>
                    <a:ext uri="{9D8B030D-6E8A-4147-A177-3AD203B41FA5}">
                      <a16:colId xmlns:a16="http://schemas.microsoft.com/office/drawing/2014/main" val="640757177"/>
                    </a:ext>
                  </a:extLst>
                </a:gridCol>
                <a:gridCol w="1275346">
                  <a:extLst>
                    <a:ext uri="{9D8B030D-6E8A-4147-A177-3AD203B41FA5}">
                      <a16:colId xmlns:a16="http://schemas.microsoft.com/office/drawing/2014/main" val="3488635053"/>
                    </a:ext>
                  </a:extLst>
                </a:gridCol>
              </a:tblGrid>
              <a:tr h="473194">
                <a:tc>
                  <a:txBody>
                    <a:bodyPr/>
                    <a:lstStyle/>
                    <a:p>
                      <a:pPr marL="0" algn="ctr" defTabSz="457200" rtl="1" eaLnBrk="1" latinLnBrk="0" hangingPunct="1"/>
                      <a:r>
                        <a:rPr lang="ar-SA" sz="1600" b="1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٤٠=&lt;</a:t>
                      </a:r>
                      <a:endParaRPr lang="en-SA" sz="1600" b="1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457200" rtl="1" eaLnBrk="1" latinLnBrk="0" hangingPunct="1"/>
                      <a:r>
                        <a:rPr lang="ar-SA" sz="1600" b="1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٣٥-٣٩.٩</a:t>
                      </a:r>
                      <a:endParaRPr lang="en-SA" sz="1600" b="1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457200" rtl="1" eaLnBrk="1" latinLnBrk="0" hangingPunct="1"/>
                      <a:r>
                        <a:rPr lang="ar-SA" sz="1600" b="1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٣٠-٣٤.٩</a:t>
                      </a:r>
                      <a:endParaRPr lang="en-SA" sz="1600" b="1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457200" rtl="1" eaLnBrk="1" latinLnBrk="0" hangingPunct="1"/>
                      <a:r>
                        <a:rPr lang="ar-SA" sz="1600" b="1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٢٥-٢٩.٩</a:t>
                      </a:r>
                      <a:endParaRPr lang="en-SA" sz="1600" b="1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457200" rtl="1" eaLnBrk="1" latinLnBrk="0" hangingPunct="1"/>
                      <a:r>
                        <a:rPr lang="ar-SA" sz="1600" b="1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١٨.٥-٢٤.٩</a:t>
                      </a:r>
                      <a:endParaRPr lang="en-SA" sz="1600" b="1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9407513"/>
                  </a:ext>
                </a:extLst>
              </a:tr>
              <a:tr h="675991">
                <a:tc>
                  <a:txBody>
                    <a:bodyPr/>
                    <a:lstStyle/>
                    <a:p>
                      <a:pPr marL="0" algn="r" defTabSz="457200" rtl="1" eaLnBrk="1" latinLnBrk="0" hangingPunct="1"/>
                      <a:r>
                        <a:rPr lang="ar-SA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سمنة مفرطة</a:t>
                      </a:r>
                      <a:endParaRPr lang="en-SA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457200" rtl="1" eaLnBrk="1" latinLnBrk="0" hangingPunct="1"/>
                      <a:r>
                        <a:rPr lang="ar-SA" sz="160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سمنة متوسطة</a:t>
                      </a:r>
                      <a:endParaRPr lang="en-SA" sz="160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457200" rtl="1" eaLnBrk="1" latinLnBrk="0" hangingPunct="1"/>
                      <a:r>
                        <a:rPr lang="ar-SA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سمنة خفيفة</a:t>
                      </a:r>
                      <a:endParaRPr lang="en-SA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457200" rtl="1" eaLnBrk="1" latinLnBrk="0" hangingPunct="1"/>
                      <a:r>
                        <a:rPr lang="ar-SA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زيادة في الوزن</a:t>
                      </a:r>
                      <a:endParaRPr lang="en-SA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457200" rtl="1" eaLnBrk="1" latinLnBrk="0" hangingPunct="1"/>
                      <a:r>
                        <a:rPr lang="ar-SA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وزن طبيعي</a:t>
                      </a:r>
                      <a:endParaRPr lang="en-SA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2726132"/>
                  </a:ext>
                </a:extLst>
              </a:tr>
            </a:tbl>
          </a:graphicData>
        </a:graphic>
      </p:graphicFrame>
      <p:pic>
        <p:nvPicPr>
          <p:cNvPr id="3" name="Picture 2" descr="A picture containing object, clock&#10;&#10;Description automatically generated">
            <a:extLst>
              <a:ext uri="{FF2B5EF4-FFF2-40B4-BE49-F238E27FC236}">
                <a16:creationId xmlns:a16="http://schemas.microsoft.com/office/drawing/2014/main" id="{4E9C448C-FC97-FF4C-8AEE-F61F3F1702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3495" y="142759"/>
            <a:ext cx="1430742" cy="1430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08821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0AD96A0-5888-784C-A667-F9C90247F9D7}"/>
              </a:ext>
            </a:extLst>
          </p:cNvPr>
          <p:cNvSpPr/>
          <p:nvPr/>
        </p:nvSpPr>
        <p:spPr>
          <a:xfrm>
            <a:off x="7064112" y="149327"/>
            <a:ext cx="205857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000" b="1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تطبيق البرنامج:</a:t>
            </a:r>
          </a:p>
          <a:p>
            <a:endParaRPr lang="en-US" sz="2000" b="1">
              <a:solidFill>
                <a:schemeClr val="accent3">
                  <a:lumMod val="75000"/>
                </a:schemeClr>
              </a:solidFill>
              <a:effectLst/>
              <a:latin typeface="Helvetica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85A308A-56FA-1A42-8BC7-4446FA46D7C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31026" y="147386"/>
            <a:ext cx="5196637" cy="6563227"/>
          </a:xfrm>
          <a:prstGeom prst="rect">
            <a:avLst/>
          </a:prstGeom>
        </p:spPr>
      </p:pic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EC79BBA4-73CF-354A-87DE-39DC10032EF9}"/>
              </a:ext>
            </a:extLst>
          </p:cNvPr>
          <p:cNvCxnSpPr/>
          <p:nvPr/>
        </p:nvCxnSpPr>
        <p:spPr>
          <a:xfrm>
            <a:off x="1560945" y="1320800"/>
            <a:ext cx="95134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781E3024-53C0-FF4B-A9DA-38FE87473B86}"/>
              </a:ext>
            </a:extLst>
          </p:cNvPr>
          <p:cNvSpPr/>
          <p:nvPr/>
        </p:nvSpPr>
        <p:spPr>
          <a:xfrm>
            <a:off x="2391836" y="1127351"/>
            <a:ext cx="148128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SA" sz="1050">
                <a:solidFill>
                  <a:srgbClr val="FFC000"/>
                </a:solidFill>
                <a:latin typeface="Helvetica" pitchFamily="2" charset="0"/>
              </a:rPr>
              <a:t>متغير اسمه </a:t>
            </a:r>
            <a:r>
              <a:rPr lang="en-US" sz="1050">
                <a:solidFill>
                  <a:srgbClr val="FFC000"/>
                </a:solidFill>
                <a:latin typeface="Helvetica" pitchFamily="2" charset="0"/>
              </a:rPr>
              <a:t>w</a:t>
            </a:r>
            <a:r>
              <a:rPr lang="ar-SA" sz="1050">
                <a:solidFill>
                  <a:srgbClr val="FFC000"/>
                </a:solidFill>
                <a:latin typeface="Helvetica" pitchFamily="2" charset="0"/>
              </a:rPr>
              <a:t> للوزن</a:t>
            </a:r>
          </a:p>
          <a:p>
            <a:endParaRPr lang="en-US" sz="1050">
              <a:solidFill>
                <a:srgbClr val="FFC000"/>
              </a:solidFill>
              <a:effectLst/>
              <a:latin typeface="Helvetica" pitchFamily="2" charset="0"/>
            </a:endParaRP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A68E2D4A-1418-224E-B11D-98B87DDA8F4A}"/>
              </a:ext>
            </a:extLst>
          </p:cNvPr>
          <p:cNvCxnSpPr/>
          <p:nvPr/>
        </p:nvCxnSpPr>
        <p:spPr>
          <a:xfrm>
            <a:off x="1560945" y="1445491"/>
            <a:ext cx="95134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97BC1D5E-170C-C04E-9026-4ACA7F165B94}"/>
              </a:ext>
            </a:extLst>
          </p:cNvPr>
          <p:cNvCxnSpPr>
            <a:cxnSpLocks/>
          </p:cNvCxnSpPr>
          <p:nvPr/>
        </p:nvCxnSpPr>
        <p:spPr>
          <a:xfrm>
            <a:off x="1560945" y="1616098"/>
            <a:ext cx="240242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43F54C99-3DD0-0143-933E-0CD9369CB4AF}"/>
              </a:ext>
            </a:extLst>
          </p:cNvPr>
          <p:cNvSpPr/>
          <p:nvPr/>
        </p:nvSpPr>
        <p:spPr>
          <a:xfrm>
            <a:off x="2512291" y="1326814"/>
            <a:ext cx="136082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SA" sz="1050">
                <a:solidFill>
                  <a:srgbClr val="FFC000"/>
                </a:solidFill>
                <a:latin typeface="Helvetica" pitchFamily="2" charset="0"/>
              </a:rPr>
              <a:t>متغير اسمه</a:t>
            </a:r>
            <a:r>
              <a:rPr lang="en-US" sz="1050">
                <a:solidFill>
                  <a:srgbClr val="FFC000"/>
                </a:solidFill>
                <a:latin typeface="Helvetica" pitchFamily="2" charset="0"/>
              </a:rPr>
              <a:t> h  </a:t>
            </a:r>
            <a:r>
              <a:rPr lang="ar-SA" sz="1050">
                <a:solidFill>
                  <a:srgbClr val="FFC000"/>
                </a:solidFill>
                <a:latin typeface="Helvetica" pitchFamily="2" charset="0"/>
              </a:rPr>
              <a:t>للطول</a:t>
            </a:r>
          </a:p>
          <a:p>
            <a:endParaRPr lang="en-US" sz="1050">
              <a:solidFill>
                <a:srgbClr val="FFC000"/>
              </a:solidFill>
              <a:effectLst/>
              <a:latin typeface="Helvetica" pitchFamily="2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E716779-4B4D-7F47-AFC0-18B489BBC968}"/>
              </a:ext>
            </a:extLst>
          </p:cNvPr>
          <p:cNvSpPr/>
          <p:nvPr/>
        </p:nvSpPr>
        <p:spPr>
          <a:xfrm>
            <a:off x="3873120" y="1445491"/>
            <a:ext cx="148128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SA" sz="1000">
                <a:solidFill>
                  <a:srgbClr val="FFC000"/>
                </a:solidFill>
                <a:latin typeface="Helvetica" pitchFamily="2" charset="0"/>
              </a:rPr>
              <a:t>متغير اسمه </a:t>
            </a:r>
            <a:r>
              <a:rPr lang="en-US" sz="1000">
                <a:solidFill>
                  <a:srgbClr val="FFC000"/>
                </a:solidFill>
                <a:latin typeface="Helvetica" pitchFamily="2" charset="0"/>
              </a:rPr>
              <a:t>m</a:t>
            </a:r>
            <a:r>
              <a:rPr lang="ar-SA" sz="1000">
                <a:solidFill>
                  <a:srgbClr val="FFC000"/>
                </a:solidFill>
                <a:latin typeface="Helvetica" pitchFamily="2" charset="0"/>
              </a:rPr>
              <a:t> لتحويل الطول من </a:t>
            </a:r>
            <a:r>
              <a:rPr lang="en-US" sz="1000">
                <a:solidFill>
                  <a:srgbClr val="FFC000"/>
                </a:solidFill>
                <a:latin typeface="Helvetica" pitchFamily="2" charset="0"/>
              </a:rPr>
              <a:t>cm</a:t>
            </a:r>
            <a:r>
              <a:rPr lang="ar-SA" sz="1000">
                <a:solidFill>
                  <a:srgbClr val="FFC000"/>
                </a:solidFill>
                <a:latin typeface="Helvetica" pitchFamily="2" charset="0"/>
              </a:rPr>
              <a:t> إلى </a:t>
            </a:r>
            <a:r>
              <a:rPr lang="en-US" sz="1000">
                <a:solidFill>
                  <a:srgbClr val="FFC000"/>
                </a:solidFill>
                <a:latin typeface="Helvetica" pitchFamily="2" charset="0"/>
              </a:rPr>
              <a:t>m</a:t>
            </a:r>
            <a:endParaRPr lang="ar-SA" sz="1000">
              <a:solidFill>
                <a:srgbClr val="FFC000"/>
              </a:solidFill>
              <a:latin typeface="Helvetica" pitchFamily="2" charset="0"/>
            </a:endParaRPr>
          </a:p>
          <a:p>
            <a:endParaRPr lang="en-US" sz="1000">
              <a:solidFill>
                <a:srgbClr val="FFC000"/>
              </a:solidFill>
              <a:effectLst/>
              <a:latin typeface="Helvetica" pitchFamily="2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67BE54-0199-FC4C-8832-C055B67A5588}"/>
              </a:ext>
            </a:extLst>
          </p:cNvPr>
          <p:cNvSpPr/>
          <p:nvPr/>
        </p:nvSpPr>
        <p:spPr>
          <a:xfrm>
            <a:off x="3720722" y="1899303"/>
            <a:ext cx="1481284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SA" sz="1100">
                <a:solidFill>
                  <a:srgbClr val="FFC000"/>
                </a:solidFill>
                <a:latin typeface="Helvetica" pitchFamily="2" charset="0"/>
              </a:rPr>
              <a:t>متغير اسمه </a:t>
            </a:r>
            <a:r>
              <a:rPr lang="en-US" sz="1100">
                <a:solidFill>
                  <a:srgbClr val="FFC000"/>
                </a:solidFill>
                <a:latin typeface="Helvetica" pitchFamily="2" charset="0"/>
              </a:rPr>
              <a:t>BMI</a:t>
            </a:r>
            <a:r>
              <a:rPr lang="ar-SA" sz="1100">
                <a:solidFill>
                  <a:srgbClr val="FFC000"/>
                </a:solidFill>
                <a:latin typeface="Helvetica" pitchFamily="2" charset="0"/>
              </a:rPr>
              <a:t> لمؤشر الكتلة</a:t>
            </a:r>
          </a:p>
          <a:p>
            <a:endParaRPr lang="en-US" sz="1100">
              <a:solidFill>
                <a:srgbClr val="FFC000"/>
              </a:solidFill>
              <a:effectLst/>
              <a:latin typeface="Helvetica" pitchFamily="2" charset="0"/>
            </a:endParaRPr>
          </a:p>
        </p:txBody>
      </p:sp>
      <p:cxnSp>
        <p:nvCxnSpPr>
          <p:cNvPr id="17" name="Elbow Connector 16">
            <a:extLst>
              <a:ext uri="{FF2B5EF4-FFF2-40B4-BE49-F238E27FC236}">
                <a16:creationId xmlns:a16="http://schemas.microsoft.com/office/drawing/2014/main" id="{3DBE793A-0998-874B-A72F-D2002AD37E9D}"/>
              </a:ext>
            </a:extLst>
          </p:cNvPr>
          <p:cNvCxnSpPr/>
          <p:nvPr/>
        </p:nvCxnSpPr>
        <p:spPr>
          <a:xfrm>
            <a:off x="1712890" y="1757701"/>
            <a:ext cx="2369713" cy="360465"/>
          </a:xfrm>
          <a:prstGeom prst="bentConnector3">
            <a:avLst>
              <a:gd name="adj1" fmla="val 77717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1F94702F-AFAB-7746-9045-980C3DB18EC3}"/>
              </a:ext>
            </a:extLst>
          </p:cNvPr>
          <p:cNvCxnSpPr/>
          <p:nvPr/>
        </p:nvCxnSpPr>
        <p:spPr>
          <a:xfrm>
            <a:off x="1440490" y="3059138"/>
            <a:ext cx="95134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D798A255-9416-7B47-86D2-99E054769E31}"/>
              </a:ext>
            </a:extLst>
          </p:cNvPr>
          <p:cNvSpPr/>
          <p:nvPr/>
        </p:nvSpPr>
        <p:spPr>
          <a:xfrm>
            <a:off x="2239438" y="2851918"/>
            <a:ext cx="1481284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SA" sz="1050">
                <a:solidFill>
                  <a:srgbClr val="FFC000"/>
                </a:solidFill>
                <a:latin typeface="Helvetica" pitchFamily="2" charset="0"/>
              </a:rPr>
              <a:t>هنا يتم تحويل الطول المدخل إلى </a:t>
            </a:r>
            <a:r>
              <a:rPr lang="en-US" sz="1050">
                <a:solidFill>
                  <a:srgbClr val="FFC000"/>
                </a:solidFill>
                <a:latin typeface="Helvetica" pitchFamily="2" charset="0"/>
              </a:rPr>
              <a:t>m</a:t>
            </a:r>
            <a:endParaRPr lang="ar-SA" sz="1050">
              <a:solidFill>
                <a:srgbClr val="FFC000"/>
              </a:solidFill>
              <a:latin typeface="Helvetica" pitchFamily="2" charset="0"/>
            </a:endParaRPr>
          </a:p>
          <a:p>
            <a:endParaRPr lang="en-US" sz="1050">
              <a:solidFill>
                <a:srgbClr val="FFC000"/>
              </a:solidFill>
              <a:effectLst/>
              <a:latin typeface="Helvetica" pitchFamily="2" charset="0"/>
            </a:endParaRPr>
          </a:p>
        </p:txBody>
      </p:sp>
      <p:cxnSp>
        <p:nvCxnSpPr>
          <p:cNvPr id="21" name="Elbow Connector 20">
            <a:extLst>
              <a:ext uri="{FF2B5EF4-FFF2-40B4-BE49-F238E27FC236}">
                <a16:creationId xmlns:a16="http://schemas.microsoft.com/office/drawing/2014/main" id="{ADC8F95D-CFE3-984B-A4F2-99933514C1FE}"/>
              </a:ext>
            </a:extLst>
          </p:cNvPr>
          <p:cNvCxnSpPr>
            <a:cxnSpLocks/>
          </p:cNvCxnSpPr>
          <p:nvPr/>
        </p:nvCxnSpPr>
        <p:spPr>
          <a:xfrm>
            <a:off x="2347380" y="3248766"/>
            <a:ext cx="1041279" cy="180233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DE0515C6-6EF1-AB44-A5EE-9C2CD41D2DA3}"/>
              </a:ext>
            </a:extLst>
          </p:cNvPr>
          <p:cNvSpPr/>
          <p:nvPr/>
        </p:nvSpPr>
        <p:spPr>
          <a:xfrm>
            <a:off x="3388659" y="3267703"/>
            <a:ext cx="131157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1100">
                <a:solidFill>
                  <a:srgbClr val="FFC000"/>
                </a:solidFill>
                <a:latin typeface="Helvetica" pitchFamily="2" charset="0"/>
              </a:rPr>
              <a:t>التعويض في القانون</a:t>
            </a:r>
            <a:endParaRPr lang="en-SA" sz="110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D59E1E8-015D-4C48-8BFB-8831B924A376}"/>
              </a:ext>
            </a:extLst>
          </p:cNvPr>
          <p:cNvSpPr/>
          <p:nvPr/>
        </p:nvSpPr>
        <p:spPr>
          <a:xfrm>
            <a:off x="3487271" y="3813349"/>
            <a:ext cx="250411" cy="131749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marL="0" algn="ctr" defTabSz="457200" rtl="1" eaLnBrk="1" latinLnBrk="0" hangingPunct="1"/>
            <a:endParaRPr lang="en-SA"/>
          </a:p>
        </p:txBody>
      </p:sp>
      <p:cxnSp>
        <p:nvCxnSpPr>
          <p:cNvPr id="27" name="Elbow Connector 26">
            <a:extLst>
              <a:ext uri="{FF2B5EF4-FFF2-40B4-BE49-F238E27FC236}">
                <a16:creationId xmlns:a16="http://schemas.microsoft.com/office/drawing/2014/main" id="{7E38C15E-0C8B-7B48-BD13-8D667E67B194}"/>
              </a:ext>
            </a:extLst>
          </p:cNvPr>
          <p:cNvCxnSpPr>
            <a:cxnSpLocks/>
          </p:cNvCxnSpPr>
          <p:nvPr/>
        </p:nvCxnSpPr>
        <p:spPr>
          <a:xfrm flipV="1">
            <a:off x="3576918" y="3229231"/>
            <a:ext cx="2067705" cy="584119"/>
          </a:xfrm>
          <a:prstGeom prst="bentConnector3">
            <a:avLst>
              <a:gd name="adj1" fmla="val 66397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>
            <a:extLst>
              <a:ext uri="{FF2B5EF4-FFF2-40B4-BE49-F238E27FC236}">
                <a16:creationId xmlns:a16="http://schemas.microsoft.com/office/drawing/2014/main" id="{07E54052-DB46-D14B-8D06-56E63D18AE82}"/>
              </a:ext>
            </a:extLst>
          </p:cNvPr>
          <p:cNvSpPr/>
          <p:nvPr/>
        </p:nvSpPr>
        <p:spPr>
          <a:xfrm>
            <a:off x="5627663" y="2978978"/>
            <a:ext cx="2462534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ar-SA" sz="1100">
                <a:solidFill>
                  <a:schemeClr val="accent2">
                    <a:lumMod val="75000"/>
                  </a:schemeClr>
                </a:solidFill>
                <a:latin typeface="Helvetica" pitchFamily="2" charset="0"/>
              </a:rPr>
              <a:t>تعني النزول إلى سطر جديد، حتى يتم </a:t>
            </a:r>
          </a:p>
          <a:p>
            <a:pPr algn="r" rtl="1"/>
            <a:r>
              <a:rPr lang="ar-SA" sz="1100">
                <a:solidFill>
                  <a:schemeClr val="accent2">
                    <a:lumMod val="75000"/>
                  </a:schemeClr>
                </a:solidFill>
                <a:latin typeface="Helvetica" pitchFamily="2" charset="0"/>
              </a:rPr>
              <a:t>إظهار مؤشر الكتلة في سطر والمستوى</a:t>
            </a:r>
          </a:p>
          <a:p>
            <a:pPr algn="r" rtl="1"/>
            <a:r>
              <a:rPr lang="ar-SA" sz="1100">
                <a:solidFill>
                  <a:schemeClr val="accent2">
                    <a:lumMod val="75000"/>
                  </a:schemeClr>
                </a:solidFill>
                <a:latin typeface="Helvetica" pitchFamily="2" charset="0"/>
              </a:rPr>
              <a:t> في سطر آخر</a:t>
            </a:r>
            <a:endParaRPr lang="en-SA" sz="110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4B4945F7-E38C-7743-A912-3568B1984B70}"/>
              </a:ext>
            </a:extLst>
          </p:cNvPr>
          <p:cNvSpPr/>
          <p:nvPr/>
        </p:nvSpPr>
        <p:spPr>
          <a:xfrm>
            <a:off x="5796824" y="3939824"/>
            <a:ext cx="360387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ar-SA">
                <a:solidFill>
                  <a:schemeClr val="accent2">
                    <a:lumMod val="75000"/>
                  </a:schemeClr>
                </a:solidFill>
                <a:latin typeface="Helvetica" pitchFamily="2" charset="0"/>
              </a:rPr>
              <a:t>نفترض أن وزن المستخدم ٧٠ وطوله </a:t>
            </a:r>
          </a:p>
          <a:p>
            <a:pPr algn="r" rtl="1"/>
            <a:r>
              <a:rPr lang="ar-SA">
                <a:solidFill>
                  <a:schemeClr val="accent2">
                    <a:lumMod val="75000"/>
                  </a:schemeClr>
                </a:solidFill>
                <a:latin typeface="Helvetica" pitchFamily="2" charset="0"/>
              </a:rPr>
              <a:t>١٧٥ ستكون النتيجة كالتالي:</a:t>
            </a:r>
            <a:endParaRPr lang="en-SA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520FBABA-33B2-4549-B795-0806F63378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4735707"/>
            <a:ext cx="2870200" cy="96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28445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844A1FB-BE31-5341-A58E-6F0BAF9D2129}"/>
              </a:ext>
            </a:extLst>
          </p:cNvPr>
          <p:cNvSpPr/>
          <p:nvPr/>
        </p:nvSpPr>
        <p:spPr>
          <a:xfrm>
            <a:off x="7409386" y="3198166"/>
            <a:ext cx="22973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algn="r" defTabSz="457200" rtl="0" eaLnBrk="1" latinLnBrk="0" hangingPunct="1">
              <a:spcAft>
                <a:spcPts val="600"/>
              </a:spcAft>
            </a:pPr>
            <a:r>
              <a:rPr lang="ar-SA" sz="2400" b="1">
                <a:solidFill>
                  <a:schemeClr val="accent2">
                    <a:lumMod val="75000"/>
                  </a:schemeClr>
                </a:solidFill>
              </a:rPr>
              <a:t>البرنامج الثالث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FFBD350-32BD-754E-9ADB-E91CA348C7CF}"/>
              </a:ext>
            </a:extLst>
          </p:cNvPr>
          <p:cNvCxnSpPr>
            <a:cxnSpLocks/>
          </p:cNvCxnSpPr>
          <p:nvPr/>
        </p:nvCxnSpPr>
        <p:spPr>
          <a:xfrm>
            <a:off x="7261206" y="2074074"/>
            <a:ext cx="0" cy="27098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94EE4F02-581F-1340-9407-DFC237D054C3}"/>
              </a:ext>
            </a:extLst>
          </p:cNvPr>
          <p:cNvSpPr/>
          <p:nvPr/>
        </p:nvSpPr>
        <p:spPr>
          <a:xfrm>
            <a:off x="1310029" y="3171447"/>
            <a:ext cx="56925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400">
                <a:solidFill>
                  <a:schemeClr val="accent3">
                    <a:lumMod val="75000"/>
                  </a:schemeClr>
                </a:solidFill>
              </a:rPr>
              <a:t>فكرة البرنامج هي حساب المضروب لأي عدد</a:t>
            </a:r>
            <a:endParaRPr lang="en-SA" sz="240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C96E022-52DB-D344-9258-D0D1886CC471}"/>
              </a:ext>
            </a:extLst>
          </p:cNvPr>
          <p:cNvSpPr/>
          <p:nvPr/>
        </p:nvSpPr>
        <p:spPr>
          <a:xfrm>
            <a:off x="1678557" y="4292927"/>
            <a:ext cx="4987288" cy="1769424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457200" rtl="1" eaLnBrk="1" latinLnBrk="0" hangingPunct="1"/>
            <a:endParaRPr lang="en-SA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E82A098-126E-1141-9711-3D7BE39784FB}"/>
              </a:ext>
            </a:extLst>
          </p:cNvPr>
          <p:cNvSpPr/>
          <p:nvPr/>
        </p:nvSpPr>
        <p:spPr>
          <a:xfrm>
            <a:off x="2543828" y="4515919"/>
            <a:ext cx="3985450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ar-SA" sz="2000">
                <a:solidFill>
                  <a:schemeClr val="bg2">
                    <a:lumMod val="25000"/>
                  </a:schemeClr>
                </a:solidFill>
              </a:rPr>
              <a:t>أولًا حاول كتابة البرنامج بنفسك</a:t>
            </a:r>
          </a:p>
          <a:p>
            <a:pPr algn="r" rtl="1"/>
            <a:r>
              <a:rPr lang="ar-SA" sz="2000">
                <a:solidFill>
                  <a:schemeClr val="bg2">
                    <a:lumMod val="25000"/>
                  </a:schemeClr>
                </a:solidFill>
              </a:rPr>
              <a:t>ثم انتقل للشريحة التالية...</a:t>
            </a:r>
          </a:p>
          <a:p>
            <a:pPr algn="r" rtl="1"/>
            <a:endParaRPr lang="ar-SA" sz="2000">
              <a:solidFill>
                <a:schemeClr val="bg2">
                  <a:lumMod val="25000"/>
                </a:schemeClr>
              </a:solidFill>
            </a:endParaRPr>
          </a:p>
          <a:p>
            <a:pPr algn="r" rtl="1"/>
            <a:r>
              <a:rPr lang="en-US" sz="2000">
                <a:solidFill>
                  <a:schemeClr val="bg2">
                    <a:lumMod val="25000"/>
                  </a:schemeClr>
                </a:solidFill>
              </a:rPr>
              <a:t>      </a:t>
            </a:r>
            <a:r>
              <a:rPr lang="ar-SA" sz="2000">
                <a:solidFill>
                  <a:schemeClr val="bg2">
                    <a:lumMod val="25000"/>
                  </a:schemeClr>
                </a:solidFill>
              </a:rPr>
              <a:t> تلميح: </a:t>
            </a:r>
            <a:r>
              <a:rPr lang="en-US" sz="2000">
                <a:solidFill>
                  <a:schemeClr val="bg2">
                    <a:lumMod val="25000"/>
                  </a:schemeClr>
                </a:solidFill>
              </a:rPr>
              <a:t>n! = n(n-1)(n-2)</a:t>
            </a:r>
            <a:r>
              <a:rPr lang="en-US" sz="1400">
                <a:solidFill>
                  <a:schemeClr val="bg2">
                    <a:lumMod val="25000"/>
                  </a:schemeClr>
                </a:solidFill>
              </a:rPr>
              <a:t>●</a:t>
            </a:r>
            <a:r>
              <a:rPr lang="en-US" sz="2000">
                <a:solidFill>
                  <a:schemeClr val="bg2">
                    <a:lumMod val="25000"/>
                  </a:schemeClr>
                </a:solidFill>
              </a:rPr>
              <a:t>…2</a:t>
            </a:r>
            <a:r>
              <a:rPr lang="en-US" sz="1400">
                <a:solidFill>
                  <a:schemeClr val="bg2">
                    <a:lumMod val="25000"/>
                  </a:schemeClr>
                </a:solidFill>
              </a:rPr>
              <a:t>●</a:t>
            </a:r>
            <a:r>
              <a:rPr lang="en-US" sz="2000">
                <a:solidFill>
                  <a:schemeClr val="bg2">
                    <a:lumMod val="25000"/>
                  </a:schemeClr>
                </a:solidFill>
              </a:rPr>
              <a:t>1</a:t>
            </a:r>
            <a:endParaRPr lang="en-SA" sz="200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9" name="Graphic 8" descr="Lightbulb and gear">
            <a:extLst>
              <a:ext uri="{FF2B5EF4-FFF2-40B4-BE49-F238E27FC236}">
                <a16:creationId xmlns:a16="http://schemas.microsoft.com/office/drawing/2014/main" id="{DE58146A-1966-454E-8BE9-51C2694D0C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959259" y="5269339"/>
            <a:ext cx="570019" cy="570019"/>
          </a:xfrm>
          <a:prstGeom prst="rect">
            <a:avLst/>
          </a:prstGeom>
        </p:spPr>
      </p:pic>
      <p:pic>
        <p:nvPicPr>
          <p:cNvPr id="10" name="Graphic 9" descr="Calculator">
            <a:extLst>
              <a:ext uri="{FF2B5EF4-FFF2-40B4-BE49-F238E27FC236}">
                <a16:creationId xmlns:a16="http://schemas.microsoft.com/office/drawing/2014/main" id="{11A81A32-2266-7244-9F58-1CD4E75D94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868494">
            <a:off x="266021" y="2862869"/>
            <a:ext cx="1078819" cy="1078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94281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video game&#10;&#10;Description automatically generated">
            <a:extLst>
              <a:ext uri="{FF2B5EF4-FFF2-40B4-BE49-F238E27FC236}">
                <a16:creationId xmlns:a16="http://schemas.microsoft.com/office/drawing/2014/main" id="{D0E73913-5ADE-4549-828D-0399DB3940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-1" b="901"/>
          <a:stretch/>
        </p:blipFill>
        <p:spPr>
          <a:xfrm>
            <a:off x="498021" y="225677"/>
            <a:ext cx="4316768" cy="581889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7CFD46B-799B-3B4F-8E8A-C7192D1ECC2A}"/>
              </a:ext>
            </a:extLst>
          </p:cNvPr>
          <p:cNvSpPr/>
          <p:nvPr/>
        </p:nvSpPr>
        <p:spPr>
          <a:xfrm>
            <a:off x="7064112" y="149327"/>
            <a:ext cx="205857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000" b="1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تطبيق البرنامج:</a:t>
            </a:r>
          </a:p>
          <a:p>
            <a:endParaRPr lang="en-US" sz="2000" b="1">
              <a:solidFill>
                <a:schemeClr val="accent3">
                  <a:lumMod val="75000"/>
                </a:schemeClr>
              </a:solidFill>
              <a:effectLst/>
              <a:latin typeface="Helvetica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EA6ECD7-BB7F-F64D-ACC9-338545FABA84}"/>
              </a:ext>
            </a:extLst>
          </p:cNvPr>
          <p:cNvSpPr/>
          <p:nvPr/>
        </p:nvSpPr>
        <p:spPr>
          <a:xfrm>
            <a:off x="5110083" y="852567"/>
            <a:ext cx="33761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SA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قمنا بتعريف متغير اسمه </a:t>
            </a:r>
            <a:r>
              <a:rPr lang="en-US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n</a:t>
            </a:r>
            <a:r>
              <a:rPr lang="ar-SA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 وهو </a:t>
            </a:r>
          </a:p>
          <a:p>
            <a:pPr algn="r" rtl="1"/>
            <a:r>
              <a:rPr lang="ar-SA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القيمة التي نريد إيجاد </a:t>
            </a:r>
            <a:r>
              <a:rPr lang="ar-SA" err="1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مضروبها</a:t>
            </a:r>
            <a:endParaRPr lang="ar-SA">
              <a:solidFill>
                <a:schemeClr val="accent3">
                  <a:lumMod val="75000"/>
                </a:schemeClr>
              </a:solidFill>
              <a:latin typeface="Helvetica" pitchFamily="2" charset="0"/>
            </a:endParaRPr>
          </a:p>
          <a:p>
            <a:endParaRPr lang="en-US">
              <a:solidFill>
                <a:schemeClr val="accent3">
                  <a:lumMod val="75000"/>
                </a:schemeClr>
              </a:solidFill>
              <a:effectLst/>
              <a:latin typeface="Helvetica" pitchFamily="2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F7CD6E0-87DC-D044-870A-B7F300EE254C}"/>
              </a:ext>
            </a:extLst>
          </p:cNvPr>
          <p:cNvSpPr/>
          <p:nvPr/>
        </p:nvSpPr>
        <p:spPr>
          <a:xfrm>
            <a:off x="4558812" y="1914108"/>
            <a:ext cx="42128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ar-SA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سيقوم المستخدم بإدخال قيمة </a:t>
            </a:r>
            <a:r>
              <a:rPr lang="en-US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n</a:t>
            </a:r>
            <a:endParaRPr lang="ar-SA">
              <a:solidFill>
                <a:schemeClr val="accent3">
                  <a:lumMod val="75000"/>
                </a:schemeClr>
              </a:solidFill>
              <a:latin typeface="Helvetica" pitchFamily="2" charset="0"/>
            </a:endParaRPr>
          </a:p>
          <a:p>
            <a:endParaRPr lang="en-US">
              <a:solidFill>
                <a:schemeClr val="accent3">
                  <a:lumMod val="75000"/>
                </a:schemeClr>
              </a:solidFill>
              <a:effectLst/>
              <a:latin typeface="Helvetica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42F473C-826D-134A-9AF3-A3CB37B38C26}"/>
              </a:ext>
            </a:extLst>
          </p:cNvPr>
          <p:cNvSpPr/>
          <p:nvPr/>
        </p:nvSpPr>
        <p:spPr>
          <a:xfrm>
            <a:off x="4512759" y="2615307"/>
            <a:ext cx="425289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ar-SA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هنا قمنا بتعريف متغير آخر اسمه </a:t>
            </a:r>
            <a:r>
              <a:rPr lang="en-US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f</a:t>
            </a:r>
          </a:p>
          <a:p>
            <a:pPr algn="r" rtl="1"/>
            <a:r>
              <a:rPr lang="ar-SA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وهو يساوي مبدئيًا قيمة </a:t>
            </a:r>
            <a:r>
              <a:rPr lang="en-US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n</a:t>
            </a:r>
            <a:r>
              <a:rPr lang="ar-SA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 </a:t>
            </a:r>
          </a:p>
          <a:p>
            <a:endParaRPr lang="en-US">
              <a:solidFill>
                <a:schemeClr val="accent3">
                  <a:lumMod val="75000"/>
                </a:schemeClr>
              </a:solidFill>
              <a:effectLst/>
              <a:latin typeface="Helvetica" pitchFamily="2" charset="0"/>
            </a:endParaRPr>
          </a:p>
        </p:txBody>
      </p:sp>
      <p:cxnSp>
        <p:nvCxnSpPr>
          <p:cNvPr id="7" name="Elbow Connector 6">
            <a:extLst>
              <a:ext uri="{FF2B5EF4-FFF2-40B4-BE49-F238E27FC236}">
                <a16:creationId xmlns:a16="http://schemas.microsoft.com/office/drawing/2014/main" id="{9A939284-B6AD-D142-A637-271DF6CD8710}"/>
              </a:ext>
            </a:extLst>
          </p:cNvPr>
          <p:cNvCxnSpPr>
            <a:cxnSpLocks/>
          </p:cNvCxnSpPr>
          <p:nvPr/>
        </p:nvCxnSpPr>
        <p:spPr>
          <a:xfrm flipV="1">
            <a:off x="1840214" y="897949"/>
            <a:ext cx="3414729" cy="1126143"/>
          </a:xfrm>
          <a:prstGeom prst="bentConnector3">
            <a:avLst>
              <a:gd name="adj1" fmla="val 82516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Elbow Connector 13">
            <a:extLst>
              <a:ext uri="{FF2B5EF4-FFF2-40B4-BE49-F238E27FC236}">
                <a16:creationId xmlns:a16="http://schemas.microsoft.com/office/drawing/2014/main" id="{8B96E229-D1D0-1648-ADF6-24ABE3367D25}"/>
              </a:ext>
            </a:extLst>
          </p:cNvPr>
          <p:cNvCxnSpPr>
            <a:cxnSpLocks/>
          </p:cNvCxnSpPr>
          <p:nvPr/>
        </p:nvCxnSpPr>
        <p:spPr>
          <a:xfrm flipV="1">
            <a:off x="3005076" y="2105120"/>
            <a:ext cx="2361110" cy="1081462"/>
          </a:xfrm>
          <a:prstGeom prst="bentConnector3">
            <a:avLst>
              <a:gd name="adj1" fmla="val 80982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Elbow Connector 21">
            <a:extLst>
              <a:ext uri="{FF2B5EF4-FFF2-40B4-BE49-F238E27FC236}">
                <a16:creationId xmlns:a16="http://schemas.microsoft.com/office/drawing/2014/main" id="{CCAB28FB-96EB-AB40-A824-BA8A37F0E21C}"/>
              </a:ext>
            </a:extLst>
          </p:cNvPr>
          <p:cNvCxnSpPr>
            <a:cxnSpLocks/>
          </p:cNvCxnSpPr>
          <p:nvPr/>
        </p:nvCxnSpPr>
        <p:spPr>
          <a:xfrm flipV="1">
            <a:off x="2033843" y="2885666"/>
            <a:ext cx="3332343" cy="625024"/>
          </a:xfrm>
          <a:prstGeom prst="bentConnector3">
            <a:avLst>
              <a:gd name="adj1" fmla="val 68816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Elbow Connector 26">
            <a:extLst>
              <a:ext uri="{FF2B5EF4-FFF2-40B4-BE49-F238E27FC236}">
                <a16:creationId xmlns:a16="http://schemas.microsoft.com/office/drawing/2014/main" id="{02706EBD-2B9F-934A-A32B-7A92C9338B63}"/>
              </a:ext>
            </a:extLst>
          </p:cNvPr>
          <p:cNvCxnSpPr>
            <a:cxnSpLocks/>
          </p:cNvCxnSpPr>
          <p:nvPr/>
        </p:nvCxnSpPr>
        <p:spPr>
          <a:xfrm>
            <a:off x="2140395" y="4025457"/>
            <a:ext cx="3057843" cy="327922"/>
          </a:xfrm>
          <a:prstGeom prst="bentConnector3">
            <a:avLst>
              <a:gd name="adj1" fmla="val 68796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>
            <a:extLst>
              <a:ext uri="{FF2B5EF4-FFF2-40B4-BE49-F238E27FC236}">
                <a16:creationId xmlns:a16="http://schemas.microsoft.com/office/drawing/2014/main" id="{69246005-3C7A-D242-94D6-5176766EEAB6}"/>
              </a:ext>
            </a:extLst>
          </p:cNvPr>
          <p:cNvSpPr/>
          <p:nvPr/>
        </p:nvSpPr>
        <p:spPr>
          <a:xfrm>
            <a:off x="1550891" y="3720756"/>
            <a:ext cx="1841863" cy="303816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marL="0" algn="ctr" defTabSz="457200" rtl="1" eaLnBrk="1" latinLnBrk="0" hangingPunct="1"/>
            <a:endParaRPr lang="en-SA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8C930C1-61BF-A341-9F9F-3EB2CD1D9407}"/>
              </a:ext>
            </a:extLst>
          </p:cNvPr>
          <p:cNvSpPr/>
          <p:nvPr/>
        </p:nvSpPr>
        <p:spPr>
          <a:xfrm>
            <a:off x="4784831" y="3518941"/>
            <a:ext cx="451201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SA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داخل الحلقة قمنا بتعريف متغير اسمه </a:t>
            </a:r>
            <a:r>
              <a:rPr lang="en-US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x</a:t>
            </a:r>
            <a:r>
              <a:rPr lang="ar-SA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 </a:t>
            </a:r>
          </a:p>
          <a:p>
            <a:pPr algn="r" rtl="1"/>
            <a:r>
              <a:rPr lang="ar-SA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ويساوي </a:t>
            </a:r>
            <a:r>
              <a:rPr lang="en-US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n-1</a:t>
            </a:r>
            <a:r>
              <a:rPr lang="ar-SA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 وستتناقص قيمته بمقدار ١</a:t>
            </a:r>
          </a:p>
          <a:p>
            <a:pPr algn="r" rtl="1"/>
            <a:r>
              <a:rPr lang="ar-SA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تدريجيًا وفقًا للقانون، وتتوقف الحلقة عندما</a:t>
            </a:r>
          </a:p>
          <a:p>
            <a:pPr algn="r" rtl="1"/>
            <a:r>
              <a:rPr lang="ar-SA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تصبح قيمة </a:t>
            </a:r>
            <a:r>
              <a:rPr lang="en-US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x=1</a:t>
            </a:r>
            <a:r>
              <a:rPr lang="ar-SA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 لأن قانون المضروب ينتهي</a:t>
            </a:r>
          </a:p>
          <a:p>
            <a:pPr algn="r" rtl="1"/>
            <a:r>
              <a:rPr lang="ar-SA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 عند الواحد </a:t>
            </a:r>
          </a:p>
          <a:p>
            <a:endParaRPr lang="en-US">
              <a:solidFill>
                <a:schemeClr val="accent3">
                  <a:lumMod val="75000"/>
                </a:schemeClr>
              </a:solidFill>
              <a:effectLst/>
              <a:latin typeface="Helvetica" pitchFamily="2" charset="0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2BEBA82B-BAF0-7A44-A0C7-2C0A832A4210}"/>
              </a:ext>
            </a:extLst>
          </p:cNvPr>
          <p:cNvSpPr/>
          <p:nvPr/>
        </p:nvSpPr>
        <p:spPr>
          <a:xfrm>
            <a:off x="5106394" y="5142359"/>
            <a:ext cx="392767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ar-SA" sz="1600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بدايةً بما أن </a:t>
            </a:r>
            <a:r>
              <a:rPr lang="en-US" sz="1600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f=n</a:t>
            </a:r>
            <a:r>
              <a:rPr lang="ar-SA" sz="1600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 سيتم ضرب </a:t>
            </a:r>
            <a:r>
              <a:rPr lang="en-US" sz="1600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f </a:t>
            </a:r>
            <a:r>
              <a:rPr lang="ar-SA" sz="1600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 في </a:t>
            </a:r>
            <a:r>
              <a:rPr lang="en-US" sz="1600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(n-1)</a:t>
            </a:r>
            <a:r>
              <a:rPr lang="ar-SA" sz="1600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 </a:t>
            </a:r>
          </a:p>
          <a:p>
            <a:pPr algn="r" rtl="1"/>
            <a:r>
              <a:rPr lang="ar-SA" sz="1600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ثم ستنقص قيمة </a:t>
            </a:r>
            <a:r>
              <a:rPr lang="en-US" sz="1600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x</a:t>
            </a:r>
            <a:r>
              <a:rPr lang="ar-SA" sz="1600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 ويتم ضرب قيمة </a:t>
            </a:r>
            <a:r>
              <a:rPr lang="en-US" sz="1600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f</a:t>
            </a:r>
            <a:r>
              <a:rPr lang="ar-SA" sz="1600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 الجديدة</a:t>
            </a:r>
          </a:p>
          <a:p>
            <a:pPr algn="r" rtl="1"/>
            <a:r>
              <a:rPr lang="ar-SA" sz="1600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 فيها كالتالي </a:t>
            </a:r>
            <a:r>
              <a:rPr lang="en-US" sz="1600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f(n-2)</a:t>
            </a:r>
            <a:r>
              <a:rPr lang="ar-SA" sz="1600">
                <a:solidFill>
                  <a:schemeClr val="accent3">
                    <a:lumMod val="75000"/>
                  </a:schemeClr>
                </a:solidFill>
                <a:latin typeface="Helvetica" pitchFamily="2" charset="0"/>
              </a:rPr>
              <a:t> وهكذا إلى نهاية القانون</a:t>
            </a:r>
            <a:endParaRPr lang="en-SA" sz="1600"/>
          </a:p>
        </p:txBody>
      </p:sp>
      <p:cxnSp>
        <p:nvCxnSpPr>
          <p:cNvPr id="44" name="Elbow Connector 43">
            <a:extLst>
              <a:ext uri="{FF2B5EF4-FFF2-40B4-BE49-F238E27FC236}">
                <a16:creationId xmlns:a16="http://schemas.microsoft.com/office/drawing/2014/main" id="{D64AE576-F87C-7845-87AD-0D78F837EED1}"/>
              </a:ext>
            </a:extLst>
          </p:cNvPr>
          <p:cNvCxnSpPr>
            <a:cxnSpLocks/>
          </p:cNvCxnSpPr>
          <p:nvPr/>
        </p:nvCxnSpPr>
        <p:spPr>
          <a:xfrm>
            <a:off x="2088466" y="4440984"/>
            <a:ext cx="2998395" cy="883339"/>
          </a:xfrm>
          <a:prstGeom prst="bentConnector3">
            <a:avLst>
              <a:gd name="adj1" fmla="val 64377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angle 46">
            <a:extLst>
              <a:ext uri="{FF2B5EF4-FFF2-40B4-BE49-F238E27FC236}">
                <a16:creationId xmlns:a16="http://schemas.microsoft.com/office/drawing/2014/main" id="{7EFD50A3-42E1-3343-A492-258790EBC586}"/>
              </a:ext>
            </a:extLst>
          </p:cNvPr>
          <p:cNvSpPr/>
          <p:nvPr/>
        </p:nvSpPr>
        <p:spPr>
          <a:xfrm>
            <a:off x="5279066" y="3502438"/>
            <a:ext cx="4012606" cy="143250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marL="0" algn="ctr" defTabSz="457200" rtl="1" eaLnBrk="1" latinLnBrk="0" hangingPunct="1"/>
            <a:endParaRPr lang="en-SA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B29B30C8-20EC-C046-8D5F-DF8BCCA09775}"/>
              </a:ext>
            </a:extLst>
          </p:cNvPr>
          <p:cNvSpPr/>
          <p:nvPr/>
        </p:nvSpPr>
        <p:spPr>
          <a:xfrm>
            <a:off x="5198238" y="5102483"/>
            <a:ext cx="3806999" cy="865742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marL="0" algn="ctr" defTabSz="457200" rtl="1" eaLnBrk="1" latinLnBrk="0" hangingPunct="1"/>
            <a:endParaRPr lang="en-SA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5F23942D-5D74-9C4D-9434-9A19282FF3F9}"/>
              </a:ext>
            </a:extLst>
          </p:cNvPr>
          <p:cNvSpPr/>
          <p:nvPr/>
        </p:nvSpPr>
        <p:spPr>
          <a:xfrm>
            <a:off x="5466552" y="2548408"/>
            <a:ext cx="3289163" cy="726871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marL="0" algn="ctr" defTabSz="457200" rtl="1" eaLnBrk="1" latinLnBrk="0" hangingPunct="1"/>
            <a:endParaRPr lang="en-SA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0444FF09-A32F-0742-B060-8B53058EDEE2}"/>
              </a:ext>
            </a:extLst>
          </p:cNvPr>
          <p:cNvSpPr/>
          <p:nvPr/>
        </p:nvSpPr>
        <p:spPr>
          <a:xfrm>
            <a:off x="5504066" y="1811641"/>
            <a:ext cx="3257934" cy="55034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marL="0" algn="ctr" defTabSz="457200" rtl="1" eaLnBrk="1" latinLnBrk="0" hangingPunct="1"/>
            <a:endParaRPr lang="en-SA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53A03135-68A4-B747-8CC0-B035B83B9056}"/>
              </a:ext>
            </a:extLst>
          </p:cNvPr>
          <p:cNvSpPr/>
          <p:nvPr/>
        </p:nvSpPr>
        <p:spPr>
          <a:xfrm>
            <a:off x="5366186" y="796651"/>
            <a:ext cx="3120053" cy="788649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marL="0" algn="ctr" defTabSz="457200" rtl="1" eaLnBrk="1" latinLnBrk="0" hangingPunct="1"/>
            <a:endParaRPr lang="en-SA"/>
          </a:p>
        </p:txBody>
      </p:sp>
      <p:pic>
        <p:nvPicPr>
          <p:cNvPr id="55" name="Picture 54" descr="A close up of a logo&#10;&#10;Description automatically generated">
            <a:extLst>
              <a:ext uri="{FF2B5EF4-FFF2-40B4-BE49-F238E27FC236}">
                <a16:creationId xmlns:a16="http://schemas.microsoft.com/office/drawing/2014/main" id="{40A62E3D-4460-0145-ABAA-1277FC7C4C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3505" y="6125903"/>
            <a:ext cx="1914074" cy="662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78695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>
            <a:extLst>
              <a:ext uri="{FF2B5EF4-FFF2-40B4-BE49-F238E27FC236}">
                <a16:creationId xmlns:a16="http://schemas.microsoft.com/office/drawing/2014/main" id="{28460BD8-AE3F-4AC9-9D0B-717052AA5D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54420CFE-F482-466E-9E1E-C78513C0B8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5331032B-BD21-4BDA-920C-12E3580525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Rectangle 23">
              <a:extLst>
                <a:ext uri="{FF2B5EF4-FFF2-40B4-BE49-F238E27FC236}">
                  <a16:creationId xmlns:a16="http://schemas.microsoft.com/office/drawing/2014/main" id="{E7514DA3-59E7-409E-8A3B-AD097F6E56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7" name="Rectangle 25">
              <a:extLst>
                <a:ext uri="{FF2B5EF4-FFF2-40B4-BE49-F238E27FC236}">
                  <a16:creationId xmlns:a16="http://schemas.microsoft.com/office/drawing/2014/main" id="{57B9A2A6-3BE4-4599-9364-F71C5BFD61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77">
              <a:extLst>
                <a:ext uri="{FF2B5EF4-FFF2-40B4-BE49-F238E27FC236}">
                  <a16:creationId xmlns:a16="http://schemas.microsoft.com/office/drawing/2014/main" id="{4FD744C6-4ED8-4BC9-BF68-6BDF701C5D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27">
              <a:extLst>
                <a:ext uri="{FF2B5EF4-FFF2-40B4-BE49-F238E27FC236}">
                  <a16:creationId xmlns:a16="http://schemas.microsoft.com/office/drawing/2014/main" id="{092C5BAD-C911-4F8F-A1C5-470268BE66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0" name="Rectangle 28">
              <a:extLst>
                <a:ext uri="{FF2B5EF4-FFF2-40B4-BE49-F238E27FC236}">
                  <a16:creationId xmlns:a16="http://schemas.microsoft.com/office/drawing/2014/main" id="{B133D0C8-4EC4-424F-8E70-0482D5B1B6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1" name="Rectangle 29">
              <a:extLst>
                <a:ext uri="{FF2B5EF4-FFF2-40B4-BE49-F238E27FC236}">
                  <a16:creationId xmlns:a16="http://schemas.microsoft.com/office/drawing/2014/main" id="{7B1532A0-F4B3-4DE8-B18F-740CAAD25A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2" name="Isosceles Triangle 81">
              <a:extLst>
                <a:ext uri="{FF2B5EF4-FFF2-40B4-BE49-F238E27FC236}">
                  <a16:creationId xmlns:a16="http://schemas.microsoft.com/office/drawing/2014/main" id="{8EFDD162-BBBA-4062-8BBF-53DBA10913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3" name="Isosceles Triangle 82">
              <a:extLst>
                <a:ext uri="{FF2B5EF4-FFF2-40B4-BE49-F238E27FC236}">
                  <a16:creationId xmlns:a16="http://schemas.microsoft.com/office/drawing/2014/main" id="{DCFC9E65-3E19-4483-B952-25D29683CA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85" name="Rectangle 84">
            <a:extLst>
              <a:ext uri="{FF2B5EF4-FFF2-40B4-BE49-F238E27FC236}">
                <a16:creationId xmlns:a16="http://schemas.microsoft.com/office/drawing/2014/main" id="{9179DE42-5613-4B35-A1E6-6CCBAA13C7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EB898B32-3891-4C3A-8F58-C5969D2E90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9524500" y="0"/>
            <a:ext cx="1219200" cy="685800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4AE4806D-B8F9-4679-A68A-9BD21C01A3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361267" y="3681413"/>
            <a:ext cx="4763558" cy="3176587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1" name="Rectangle 23">
            <a:extLst>
              <a:ext uri="{FF2B5EF4-FFF2-40B4-BE49-F238E27FC236}">
                <a16:creationId xmlns:a16="http://schemas.microsoft.com/office/drawing/2014/main" id="{52FB45E9-914E-4471-AC87-E475CD5176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25887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3" name="Rectangle 25">
            <a:extLst>
              <a:ext uri="{FF2B5EF4-FFF2-40B4-BE49-F238E27FC236}">
                <a16:creationId xmlns:a16="http://schemas.microsoft.com/office/drawing/2014/main" id="{C310626D-5743-49D4-8F7D-88C4F8F057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2271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5" name="Isosceles Triangle 94">
            <a:extLst>
              <a:ext uri="{FF2B5EF4-FFF2-40B4-BE49-F238E27FC236}">
                <a16:creationId xmlns:a16="http://schemas.microsoft.com/office/drawing/2014/main" id="{3C195FC1-B568-4C72-9902-34CB35DDD7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22712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7" name="Rectangle 27">
            <a:extLst>
              <a:ext uri="{FF2B5EF4-FFF2-40B4-BE49-F238E27FC236}">
                <a16:creationId xmlns:a16="http://schemas.microsoft.com/office/drawing/2014/main" id="{EF2BDF77-362C-43F0-8CBB-A969EC2AE0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25886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9" name="Isosceles Triangle 98">
            <a:extLst>
              <a:ext uri="{FF2B5EF4-FFF2-40B4-BE49-F238E27FC236}">
                <a16:creationId xmlns:a16="http://schemas.microsoft.com/office/drawing/2014/main" id="{4BE96B01-3929-432D-B8C2-ADBCB74C2E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25887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1" name="Freeform: Shape 100">
            <a:extLst>
              <a:ext uri="{FF2B5EF4-FFF2-40B4-BE49-F238E27FC236}">
                <a16:creationId xmlns:a16="http://schemas.microsoft.com/office/drawing/2014/main" id="{2A6FCDE6-CDE2-4C51-B18E-A95CFB6797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8467"/>
            <a:ext cx="9175713" cy="6866467"/>
          </a:xfrm>
          <a:custGeom>
            <a:avLst/>
            <a:gdLst>
              <a:gd name="connsiteX0" fmla="*/ 0 w 9175713"/>
              <a:gd name="connsiteY0" fmla="*/ 0 h 6866467"/>
              <a:gd name="connsiteX1" fmla="*/ 1249825 w 9175713"/>
              <a:gd name="connsiteY1" fmla="*/ 0 h 6866467"/>
              <a:gd name="connsiteX2" fmla="*/ 1249825 w 9175713"/>
              <a:gd name="connsiteY2" fmla="*/ 8467 h 6866467"/>
              <a:gd name="connsiteX3" fmla="*/ 9175713 w 9175713"/>
              <a:gd name="connsiteY3" fmla="*/ 8467 h 6866467"/>
              <a:gd name="connsiteX4" fmla="*/ 9175713 w 9175713"/>
              <a:gd name="connsiteY4" fmla="*/ 6866467 h 6866467"/>
              <a:gd name="connsiteX5" fmla="*/ 1249825 w 9175713"/>
              <a:gd name="connsiteY5" fmla="*/ 6866467 h 6866467"/>
              <a:gd name="connsiteX6" fmla="*/ 1109382 w 9175713"/>
              <a:gd name="connsiteY6" fmla="*/ 6866467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75713" h="6866467">
                <a:moveTo>
                  <a:pt x="0" y="0"/>
                </a:moveTo>
                <a:lnTo>
                  <a:pt x="1249825" y="0"/>
                </a:lnTo>
                <a:lnTo>
                  <a:pt x="1249825" y="8467"/>
                </a:lnTo>
                <a:lnTo>
                  <a:pt x="9175713" y="8467"/>
                </a:lnTo>
                <a:lnTo>
                  <a:pt x="9175713" y="6866467"/>
                </a:lnTo>
                <a:lnTo>
                  <a:pt x="1249825" y="6866467"/>
                </a:lnTo>
                <a:lnTo>
                  <a:pt x="1109382" y="686646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Isosceles Triangle 102">
            <a:extLst>
              <a:ext uri="{FF2B5EF4-FFF2-40B4-BE49-F238E27FC236}">
                <a16:creationId xmlns:a16="http://schemas.microsoft.com/office/drawing/2014/main" id="{9D2E8756-2465-473A-BA2A-2DB1D62247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992146" y="3271487"/>
            <a:ext cx="220660" cy="186439"/>
          </a:xfrm>
          <a:prstGeom prst="triangl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F797BC5-2303-9643-8D1C-05D534B97FA5}"/>
              </a:ext>
            </a:extLst>
          </p:cNvPr>
          <p:cNvSpPr/>
          <p:nvPr/>
        </p:nvSpPr>
        <p:spPr>
          <a:xfrm>
            <a:off x="661737" y="3048000"/>
            <a:ext cx="1018993" cy="93445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7757977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Face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1539</Words>
  <Application>Microsoft Office PowerPoint</Application>
  <PresentationFormat>شاشة عريضة</PresentationFormat>
  <Paragraphs>306</Paragraphs>
  <Slides>41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6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41</vt:i4>
      </vt:variant>
    </vt:vector>
  </HeadingPairs>
  <TitlesOfParts>
    <vt:vector size="48" baseType="lpstr">
      <vt:lpstr>Arial</vt:lpstr>
      <vt:lpstr>Avenir Next</vt:lpstr>
      <vt:lpstr>Cambria Math</vt:lpstr>
      <vt:lpstr>Helvetica</vt:lpstr>
      <vt:lpstr>Trebuchet MS</vt:lpstr>
      <vt:lpstr>Wingdings 3</vt:lpstr>
      <vt:lpstr>Facet</vt:lpstr>
      <vt:lpstr>عرض تقديمي في PowerPoint</vt:lpstr>
      <vt:lpstr> تتضمن هذه الحقيبة التدريبية أبرز الأساسيات في لغة جافا                                 للمبتدئين.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ريم بن مقبل ID 441200990</dc:creator>
  <cp:lastModifiedBy>khlood bajahzar</cp:lastModifiedBy>
  <cp:revision>76</cp:revision>
  <dcterms:created xsi:type="dcterms:W3CDTF">2020-05-08T00:48:55Z</dcterms:created>
  <dcterms:modified xsi:type="dcterms:W3CDTF">2020-10-20T15:02:55Z</dcterms:modified>
</cp:coreProperties>
</file>