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63"/>
  </p:notesMasterIdLst>
  <p:sldIdLst>
    <p:sldId id="256" r:id="rId2"/>
    <p:sldId id="257" r:id="rId3"/>
    <p:sldId id="258" r:id="rId4"/>
    <p:sldId id="259" r:id="rId5"/>
    <p:sldId id="303" r:id="rId6"/>
    <p:sldId id="260" r:id="rId7"/>
    <p:sldId id="261" r:id="rId8"/>
    <p:sldId id="262" r:id="rId9"/>
    <p:sldId id="263" r:id="rId10"/>
    <p:sldId id="264" r:id="rId11"/>
    <p:sldId id="309" r:id="rId12"/>
    <p:sldId id="265" r:id="rId13"/>
    <p:sldId id="266" r:id="rId14"/>
    <p:sldId id="298" r:id="rId15"/>
    <p:sldId id="301" r:id="rId16"/>
    <p:sldId id="267" r:id="rId17"/>
    <p:sldId id="268" r:id="rId18"/>
    <p:sldId id="312" r:id="rId19"/>
    <p:sldId id="269" r:id="rId20"/>
    <p:sldId id="270" r:id="rId21"/>
    <p:sldId id="304" r:id="rId22"/>
    <p:sldId id="271" r:id="rId23"/>
    <p:sldId id="305" r:id="rId24"/>
    <p:sldId id="272" r:id="rId25"/>
    <p:sldId id="310" r:id="rId26"/>
    <p:sldId id="315" r:id="rId27"/>
    <p:sldId id="314" r:id="rId28"/>
    <p:sldId id="313" r:id="rId29"/>
    <p:sldId id="316" r:id="rId30"/>
    <p:sldId id="317" r:id="rId31"/>
    <p:sldId id="273" r:id="rId32"/>
    <p:sldId id="274" r:id="rId33"/>
    <p:sldId id="275" r:id="rId34"/>
    <p:sldId id="276" r:id="rId35"/>
    <p:sldId id="277" r:id="rId36"/>
    <p:sldId id="278" r:id="rId37"/>
    <p:sldId id="279" r:id="rId38"/>
    <p:sldId id="311" r:id="rId39"/>
    <p:sldId id="318" r:id="rId40"/>
    <p:sldId id="280" r:id="rId41"/>
    <p:sldId id="281" r:id="rId42"/>
    <p:sldId id="282" r:id="rId43"/>
    <p:sldId id="283" r:id="rId44"/>
    <p:sldId id="284" r:id="rId45"/>
    <p:sldId id="285" r:id="rId46"/>
    <p:sldId id="306" r:id="rId47"/>
    <p:sldId id="286" r:id="rId48"/>
    <p:sldId id="300" r:id="rId49"/>
    <p:sldId id="307" r:id="rId50"/>
    <p:sldId id="308" r:id="rId51"/>
    <p:sldId id="287" r:id="rId52"/>
    <p:sldId id="288" r:id="rId53"/>
    <p:sldId id="289" r:id="rId54"/>
    <p:sldId id="290" r:id="rId55"/>
    <p:sldId id="291" r:id="rId56"/>
    <p:sldId id="292" r:id="rId57"/>
    <p:sldId id="293" r:id="rId58"/>
    <p:sldId id="294" r:id="rId59"/>
    <p:sldId id="295" r:id="rId60"/>
    <p:sldId id="296" r:id="rId61"/>
    <p:sldId id="302" r:id="rId62"/>
  </p:sldIdLst>
  <p:sldSz cx="10691813" cy="7559675"/>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1" userDrawn="1">
          <p15:clr>
            <a:srgbClr val="A4A3A4"/>
          </p15:clr>
        </p15:guide>
        <p15:guide id="2" pos="33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1B1B"/>
    <a:srgbClr val="FFCCCC"/>
    <a:srgbClr val="E2F0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412" autoAdjust="0"/>
    <p:restoredTop sz="94533" autoAdjust="0"/>
  </p:normalViewPr>
  <p:slideViewPr>
    <p:cSldViewPr snapToGrid="0">
      <p:cViewPr varScale="1">
        <p:scale>
          <a:sx n="48" d="100"/>
          <a:sy n="48" d="100"/>
        </p:scale>
        <p:origin x="413" y="43"/>
      </p:cViewPr>
      <p:guideLst>
        <p:guide orient="horz" pos="2381"/>
        <p:guide pos="3367"/>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819FFC-640D-4A6E-BD21-0435621FFB18}" type="doc">
      <dgm:prSet loTypeId="urn:microsoft.com/office/officeart/2005/8/layout/cycle6" loCatId="cycle" qsTypeId="urn:microsoft.com/office/officeart/2005/8/quickstyle/simple1" qsCatId="simple" csTypeId="urn:microsoft.com/office/officeart/2005/8/colors/colorful5" csCatId="colorful" phldr="1"/>
      <dgm:spPr/>
      <dgm:t>
        <a:bodyPr/>
        <a:lstStyle/>
        <a:p>
          <a:endParaRPr lang="en-US"/>
        </a:p>
      </dgm:t>
    </dgm:pt>
    <dgm:pt modelId="{88015205-F052-4560-8B50-628AC8C008E4}">
      <dgm:prSet phldrT="[نص]" custT="1"/>
      <dgm:spPr/>
      <dgm:t>
        <a:bodyPr/>
        <a:lstStyle/>
        <a:p>
          <a:r>
            <a:rPr lang="ar-SA" sz="1600">
              <a:latin typeface="GE SS Two Light" pitchFamily="18" charset="-78"/>
              <a:ea typeface="GE SS Two Light" pitchFamily="18" charset="-78"/>
              <a:cs typeface="GE SS Two Light" pitchFamily="18" charset="-78"/>
            </a:rPr>
            <a:t>الدين</a:t>
          </a:r>
          <a:endParaRPr lang="en-US" sz="1600">
            <a:latin typeface="GE SS Two Light" pitchFamily="18" charset="-78"/>
            <a:ea typeface="GE SS Two Light" pitchFamily="18" charset="-78"/>
            <a:cs typeface="GE SS Two Light" pitchFamily="18" charset="-78"/>
          </a:endParaRPr>
        </a:p>
      </dgm:t>
    </dgm:pt>
    <dgm:pt modelId="{D3C9D4E5-2FE0-42F9-B0DA-316C4488455F}" type="parTrans" cxnId="{2DD69012-71B5-4D45-BBD6-0075E56EB969}">
      <dgm:prSet/>
      <dgm:spPr/>
      <dgm:t>
        <a:bodyPr/>
        <a:lstStyle/>
        <a:p>
          <a:endParaRPr lang="en-US" sz="1600">
            <a:latin typeface="GE SS Two Light" pitchFamily="18" charset="-78"/>
            <a:ea typeface="GE SS Two Light" pitchFamily="18" charset="-78"/>
            <a:cs typeface="GE SS Two Light" pitchFamily="18" charset="-78"/>
          </a:endParaRPr>
        </a:p>
      </dgm:t>
    </dgm:pt>
    <dgm:pt modelId="{8E15D063-6CAE-4C9D-AA60-6A9D1EFBAA40}" type="sibTrans" cxnId="{2DD69012-71B5-4D45-BBD6-0075E56EB969}">
      <dgm:prSet custT="1"/>
      <dgm:spPr/>
      <dgm:t>
        <a:bodyPr/>
        <a:lstStyle/>
        <a:p>
          <a:endParaRPr lang="en-US" sz="1600">
            <a:latin typeface="GE SS Two Light" pitchFamily="18" charset="-78"/>
            <a:ea typeface="GE SS Two Light" pitchFamily="18" charset="-78"/>
            <a:cs typeface="GE SS Two Light" pitchFamily="18" charset="-78"/>
          </a:endParaRPr>
        </a:p>
      </dgm:t>
    </dgm:pt>
    <dgm:pt modelId="{C4052484-13AB-4057-82C8-796AB50832B8}">
      <dgm:prSet phldrT="[نص]" custT="1"/>
      <dgm:spPr/>
      <dgm:t>
        <a:bodyPr/>
        <a:lstStyle/>
        <a:p>
          <a:r>
            <a:rPr lang="ar-SA" sz="1600">
              <a:latin typeface="GE SS Two Light" pitchFamily="18" charset="-78"/>
              <a:ea typeface="GE SS Two Light" pitchFamily="18" charset="-78"/>
              <a:cs typeface="GE SS Two Light" pitchFamily="18" charset="-78"/>
            </a:rPr>
            <a:t>الفطرة أو شخصية الفرد</a:t>
          </a:r>
          <a:endParaRPr lang="en-US" sz="1600">
            <a:latin typeface="GE SS Two Light" pitchFamily="18" charset="-78"/>
            <a:ea typeface="GE SS Two Light" pitchFamily="18" charset="-78"/>
            <a:cs typeface="GE SS Two Light" pitchFamily="18" charset="-78"/>
          </a:endParaRPr>
        </a:p>
      </dgm:t>
    </dgm:pt>
    <dgm:pt modelId="{12A8E9B9-E73A-43ED-B844-329E8A3A2FC5}" type="parTrans" cxnId="{A3F9F758-5809-4043-9B7E-481082C9CD69}">
      <dgm:prSet/>
      <dgm:spPr/>
      <dgm:t>
        <a:bodyPr/>
        <a:lstStyle/>
        <a:p>
          <a:endParaRPr lang="en-US" sz="1600">
            <a:latin typeface="GE SS Two Light" pitchFamily="18" charset="-78"/>
            <a:ea typeface="GE SS Two Light" pitchFamily="18" charset="-78"/>
            <a:cs typeface="GE SS Two Light" pitchFamily="18" charset="-78"/>
          </a:endParaRPr>
        </a:p>
      </dgm:t>
    </dgm:pt>
    <dgm:pt modelId="{EB39E1E2-0995-4411-9311-8F596C29E572}" type="sibTrans" cxnId="{A3F9F758-5809-4043-9B7E-481082C9CD69}">
      <dgm:prSet custT="1"/>
      <dgm:spPr/>
      <dgm:t>
        <a:bodyPr/>
        <a:lstStyle/>
        <a:p>
          <a:endParaRPr lang="en-US" sz="1600">
            <a:latin typeface="GE SS Two Light" pitchFamily="18" charset="-78"/>
            <a:ea typeface="GE SS Two Light" pitchFamily="18" charset="-78"/>
            <a:cs typeface="GE SS Two Light" pitchFamily="18" charset="-78"/>
          </a:endParaRPr>
        </a:p>
      </dgm:t>
    </dgm:pt>
    <dgm:pt modelId="{95F3A1DA-3425-4E18-9DC6-DEC55A686F9A}">
      <dgm:prSet phldrT="[نص]" custT="1"/>
      <dgm:spPr/>
      <dgm:t>
        <a:bodyPr/>
        <a:lstStyle/>
        <a:p>
          <a:r>
            <a:rPr lang="ar-SA" sz="1600">
              <a:latin typeface="GE SS Two Light" pitchFamily="18" charset="-78"/>
              <a:ea typeface="GE SS Two Light" pitchFamily="18" charset="-78"/>
              <a:cs typeface="GE SS Two Light" pitchFamily="18" charset="-78"/>
            </a:rPr>
            <a:t>الوالدين والأسرة</a:t>
          </a:r>
          <a:endParaRPr lang="en-US" sz="1600">
            <a:latin typeface="GE SS Two Light" pitchFamily="18" charset="-78"/>
            <a:ea typeface="GE SS Two Light" pitchFamily="18" charset="-78"/>
            <a:cs typeface="GE SS Two Light" pitchFamily="18" charset="-78"/>
          </a:endParaRPr>
        </a:p>
      </dgm:t>
    </dgm:pt>
    <dgm:pt modelId="{64127336-BE43-4E42-80C2-DE436DB6F9C8}" type="parTrans" cxnId="{1E848B98-2390-46ED-A20C-F5F3EAD37282}">
      <dgm:prSet/>
      <dgm:spPr/>
      <dgm:t>
        <a:bodyPr/>
        <a:lstStyle/>
        <a:p>
          <a:endParaRPr lang="en-US" sz="1600">
            <a:latin typeface="GE SS Two Light" pitchFamily="18" charset="-78"/>
            <a:ea typeface="GE SS Two Light" pitchFamily="18" charset="-78"/>
            <a:cs typeface="GE SS Two Light" pitchFamily="18" charset="-78"/>
          </a:endParaRPr>
        </a:p>
      </dgm:t>
    </dgm:pt>
    <dgm:pt modelId="{3101A8A5-5DC7-4997-A316-1BEAC11D10F0}" type="sibTrans" cxnId="{1E848B98-2390-46ED-A20C-F5F3EAD37282}">
      <dgm:prSet custT="1"/>
      <dgm:spPr/>
      <dgm:t>
        <a:bodyPr/>
        <a:lstStyle/>
        <a:p>
          <a:endParaRPr lang="en-US" sz="1600">
            <a:latin typeface="GE SS Two Light" pitchFamily="18" charset="-78"/>
            <a:ea typeface="GE SS Two Light" pitchFamily="18" charset="-78"/>
            <a:cs typeface="GE SS Two Light" pitchFamily="18" charset="-78"/>
          </a:endParaRPr>
        </a:p>
      </dgm:t>
    </dgm:pt>
    <dgm:pt modelId="{2D9C3BF6-558D-48AC-B63F-F58890138C8F}">
      <dgm:prSet phldrT="[نص]" custT="1"/>
      <dgm:spPr/>
      <dgm:t>
        <a:bodyPr/>
        <a:lstStyle/>
        <a:p>
          <a:r>
            <a:rPr lang="ar-SA" sz="1600">
              <a:latin typeface="GE SS Two Light" pitchFamily="18" charset="-78"/>
              <a:ea typeface="GE SS Two Light" pitchFamily="18" charset="-78"/>
              <a:cs typeface="GE SS Two Light" pitchFamily="18" charset="-78"/>
            </a:rPr>
            <a:t>الأصدقاء</a:t>
          </a:r>
          <a:endParaRPr lang="en-US" sz="1600">
            <a:latin typeface="GE SS Two Light" pitchFamily="18" charset="-78"/>
            <a:ea typeface="GE SS Two Light" pitchFamily="18" charset="-78"/>
            <a:cs typeface="GE SS Two Light" pitchFamily="18" charset="-78"/>
          </a:endParaRPr>
        </a:p>
      </dgm:t>
    </dgm:pt>
    <dgm:pt modelId="{C87CD302-84A2-4F56-957F-2E2CA683631B}" type="parTrans" cxnId="{F2CE3C2B-5173-4D73-B1D5-B693BD5A3AC3}">
      <dgm:prSet/>
      <dgm:spPr/>
      <dgm:t>
        <a:bodyPr/>
        <a:lstStyle/>
        <a:p>
          <a:endParaRPr lang="en-US" sz="1600">
            <a:latin typeface="GE SS Two Light" pitchFamily="18" charset="-78"/>
            <a:ea typeface="GE SS Two Light" pitchFamily="18" charset="-78"/>
            <a:cs typeface="GE SS Two Light" pitchFamily="18" charset="-78"/>
          </a:endParaRPr>
        </a:p>
      </dgm:t>
    </dgm:pt>
    <dgm:pt modelId="{B59D1D33-3B6A-4508-B4AD-9FC65A216665}" type="sibTrans" cxnId="{F2CE3C2B-5173-4D73-B1D5-B693BD5A3AC3}">
      <dgm:prSet custT="1"/>
      <dgm:spPr/>
      <dgm:t>
        <a:bodyPr/>
        <a:lstStyle/>
        <a:p>
          <a:endParaRPr lang="en-US" sz="1600">
            <a:latin typeface="GE SS Two Light" pitchFamily="18" charset="-78"/>
            <a:ea typeface="GE SS Two Light" pitchFamily="18" charset="-78"/>
            <a:cs typeface="GE SS Two Light" pitchFamily="18" charset="-78"/>
          </a:endParaRPr>
        </a:p>
      </dgm:t>
    </dgm:pt>
    <dgm:pt modelId="{4DBAA3C7-F3B1-4FD5-B496-E9379AAB3F8F}">
      <dgm:prSet phldrT="[نص]" custT="1"/>
      <dgm:spPr/>
      <dgm:t>
        <a:bodyPr/>
        <a:lstStyle/>
        <a:p>
          <a:r>
            <a:rPr lang="ar-SA" sz="1600">
              <a:latin typeface="GE SS Two Light" pitchFamily="18" charset="-78"/>
              <a:ea typeface="GE SS Two Light" pitchFamily="18" charset="-78"/>
              <a:cs typeface="GE SS Two Light" pitchFamily="18" charset="-78"/>
            </a:rPr>
            <a:t>البيئة التي حوله</a:t>
          </a:r>
          <a:endParaRPr lang="en-US" sz="1600">
            <a:latin typeface="GE SS Two Light" pitchFamily="18" charset="-78"/>
            <a:ea typeface="GE SS Two Light" pitchFamily="18" charset="-78"/>
            <a:cs typeface="GE SS Two Light" pitchFamily="18" charset="-78"/>
          </a:endParaRPr>
        </a:p>
      </dgm:t>
    </dgm:pt>
    <dgm:pt modelId="{C9C11963-C061-4D2B-853E-D31D34734AEE}" type="parTrans" cxnId="{ADB5F1BB-7ACA-4249-ADEF-B8D2D3F21639}">
      <dgm:prSet/>
      <dgm:spPr/>
      <dgm:t>
        <a:bodyPr/>
        <a:lstStyle/>
        <a:p>
          <a:endParaRPr lang="en-US" sz="1600">
            <a:latin typeface="GE SS Two Light" pitchFamily="18" charset="-78"/>
            <a:ea typeface="GE SS Two Light" pitchFamily="18" charset="-78"/>
            <a:cs typeface="GE SS Two Light" pitchFamily="18" charset="-78"/>
          </a:endParaRPr>
        </a:p>
      </dgm:t>
    </dgm:pt>
    <dgm:pt modelId="{B8833F82-F13E-4069-9A44-1CB8AC254A6C}" type="sibTrans" cxnId="{ADB5F1BB-7ACA-4249-ADEF-B8D2D3F21639}">
      <dgm:prSet custT="1"/>
      <dgm:spPr/>
      <dgm:t>
        <a:bodyPr/>
        <a:lstStyle/>
        <a:p>
          <a:endParaRPr lang="en-US" sz="1600">
            <a:latin typeface="GE SS Two Light" pitchFamily="18" charset="-78"/>
            <a:ea typeface="GE SS Two Light" pitchFamily="18" charset="-78"/>
            <a:cs typeface="GE SS Two Light" pitchFamily="18" charset="-78"/>
          </a:endParaRPr>
        </a:p>
      </dgm:t>
    </dgm:pt>
    <dgm:pt modelId="{403046B0-541A-4A85-AC1C-1DD7FBD7DF3E}">
      <dgm:prSet phldrT="[نص]" custT="1"/>
      <dgm:spPr/>
      <dgm:t>
        <a:bodyPr/>
        <a:lstStyle/>
        <a:p>
          <a:r>
            <a:rPr lang="ar-SA" sz="1600">
              <a:latin typeface="GE SS Two Light" pitchFamily="18" charset="-78"/>
              <a:ea typeface="GE SS Two Light" pitchFamily="18" charset="-78"/>
              <a:cs typeface="GE SS Two Light" pitchFamily="18" charset="-78"/>
            </a:rPr>
            <a:t>المدرسة</a:t>
          </a:r>
          <a:endParaRPr lang="en-US" sz="1600">
            <a:latin typeface="GE SS Two Light" pitchFamily="18" charset="-78"/>
            <a:ea typeface="GE SS Two Light" pitchFamily="18" charset="-78"/>
            <a:cs typeface="GE SS Two Light" pitchFamily="18" charset="-78"/>
          </a:endParaRPr>
        </a:p>
      </dgm:t>
    </dgm:pt>
    <dgm:pt modelId="{BB14532C-DC3C-4763-BE50-8D129B422A70}" type="parTrans" cxnId="{B86FB769-A39A-4018-9C07-10814F754C20}">
      <dgm:prSet/>
      <dgm:spPr/>
      <dgm:t>
        <a:bodyPr/>
        <a:lstStyle/>
        <a:p>
          <a:endParaRPr lang="en-US" sz="1100"/>
        </a:p>
      </dgm:t>
    </dgm:pt>
    <dgm:pt modelId="{CD728471-980E-4D61-B7BA-083C31698BFB}" type="sibTrans" cxnId="{B86FB769-A39A-4018-9C07-10814F754C20}">
      <dgm:prSet custT="1"/>
      <dgm:spPr/>
      <dgm:t>
        <a:bodyPr/>
        <a:lstStyle/>
        <a:p>
          <a:endParaRPr lang="en-US" sz="1050"/>
        </a:p>
      </dgm:t>
    </dgm:pt>
    <dgm:pt modelId="{9C78080D-D477-45D7-B6B1-ECBEBF7F9F1C}">
      <dgm:prSet phldrT="[نص]" custT="1"/>
      <dgm:spPr/>
      <dgm:t>
        <a:bodyPr/>
        <a:lstStyle/>
        <a:p>
          <a:r>
            <a:rPr lang="ar-SA" sz="1600">
              <a:latin typeface="GE SS Two Light" pitchFamily="18" charset="-78"/>
              <a:ea typeface="GE SS Two Light" pitchFamily="18" charset="-78"/>
              <a:cs typeface="GE SS Two Light" pitchFamily="18" charset="-78"/>
            </a:rPr>
            <a:t>وسائل الإعلام</a:t>
          </a:r>
          <a:endParaRPr lang="en-US" sz="1600">
            <a:latin typeface="GE SS Two Light" pitchFamily="18" charset="-78"/>
            <a:ea typeface="GE SS Two Light" pitchFamily="18" charset="-78"/>
            <a:cs typeface="GE SS Two Light" pitchFamily="18" charset="-78"/>
          </a:endParaRPr>
        </a:p>
      </dgm:t>
    </dgm:pt>
    <dgm:pt modelId="{F36766CE-6EF1-43AA-BC67-3C666F3581B6}" type="parTrans" cxnId="{2EDC5B7A-C653-4571-8B50-A19A7C94A243}">
      <dgm:prSet/>
      <dgm:spPr/>
      <dgm:t>
        <a:bodyPr/>
        <a:lstStyle/>
        <a:p>
          <a:endParaRPr lang="en-US" sz="1100"/>
        </a:p>
      </dgm:t>
    </dgm:pt>
    <dgm:pt modelId="{CD7A2FF1-0747-4154-917A-DA707F58FFF9}" type="sibTrans" cxnId="{2EDC5B7A-C653-4571-8B50-A19A7C94A243}">
      <dgm:prSet custT="1"/>
      <dgm:spPr/>
      <dgm:t>
        <a:bodyPr/>
        <a:lstStyle/>
        <a:p>
          <a:endParaRPr lang="en-US" sz="1050"/>
        </a:p>
      </dgm:t>
    </dgm:pt>
    <dgm:pt modelId="{9C09D108-8539-4404-8F3A-550BEFE646B9}" type="pres">
      <dgm:prSet presAssocID="{0E819FFC-640D-4A6E-BD21-0435621FFB18}" presName="cycle" presStyleCnt="0">
        <dgm:presLayoutVars>
          <dgm:dir/>
          <dgm:resizeHandles val="exact"/>
        </dgm:presLayoutVars>
      </dgm:prSet>
      <dgm:spPr/>
    </dgm:pt>
    <dgm:pt modelId="{05BDF6E5-EDF9-4F1D-B8DF-83B1FE262FD4}" type="pres">
      <dgm:prSet presAssocID="{88015205-F052-4560-8B50-628AC8C008E4}" presName="node" presStyleLbl="node1" presStyleIdx="0" presStyleCnt="7">
        <dgm:presLayoutVars>
          <dgm:bulletEnabled val="1"/>
        </dgm:presLayoutVars>
      </dgm:prSet>
      <dgm:spPr/>
    </dgm:pt>
    <dgm:pt modelId="{4B99EE67-5660-4953-B78D-6098EE52DAAC}" type="pres">
      <dgm:prSet presAssocID="{88015205-F052-4560-8B50-628AC8C008E4}" presName="spNode" presStyleCnt="0"/>
      <dgm:spPr/>
    </dgm:pt>
    <dgm:pt modelId="{AF57F5AD-B31B-46D8-8F22-81FA677562F8}" type="pres">
      <dgm:prSet presAssocID="{8E15D063-6CAE-4C9D-AA60-6A9D1EFBAA40}" presName="sibTrans" presStyleLbl="sibTrans1D1" presStyleIdx="0" presStyleCnt="7"/>
      <dgm:spPr/>
    </dgm:pt>
    <dgm:pt modelId="{8C2C4180-AD72-4447-A6D3-E4CDAEF04D2E}" type="pres">
      <dgm:prSet presAssocID="{C4052484-13AB-4057-82C8-796AB50832B8}" presName="node" presStyleLbl="node1" presStyleIdx="1" presStyleCnt="7" custScaleX="162995">
        <dgm:presLayoutVars>
          <dgm:bulletEnabled val="1"/>
        </dgm:presLayoutVars>
      </dgm:prSet>
      <dgm:spPr/>
    </dgm:pt>
    <dgm:pt modelId="{567BF9CB-8319-4B14-AD1B-C0C9CFED96D0}" type="pres">
      <dgm:prSet presAssocID="{C4052484-13AB-4057-82C8-796AB50832B8}" presName="spNode" presStyleCnt="0"/>
      <dgm:spPr/>
    </dgm:pt>
    <dgm:pt modelId="{484990AC-F01A-449D-8AE1-AE2551DEE2A6}" type="pres">
      <dgm:prSet presAssocID="{EB39E1E2-0995-4411-9311-8F596C29E572}" presName="sibTrans" presStyleLbl="sibTrans1D1" presStyleIdx="1" presStyleCnt="7"/>
      <dgm:spPr/>
    </dgm:pt>
    <dgm:pt modelId="{82AC40E1-975B-4FB2-94F3-77CDE544310E}" type="pres">
      <dgm:prSet presAssocID="{95F3A1DA-3425-4E18-9DC6-DEC55A686F9A}" presName="node" presStyleLbl="node1" presStyleIdx="2" presStyleCnt="7" custScaleX="123246">
        <dgm:presLayoutVars>
          <dgm:bulletEnabled val="1"/>
        </dgm:presLayoutVars>
      </dgm:prSet>
      <dgm:spPr/>
    </dgm:pt>
    <dgm:pt modelId="{4BED4E4C-1542-4623-923E-A60D26DDFBCF}" type="pres">
      <dgm:prSet presAssocID="{95F3A1DA-3425-4E18-9DC6-DEC55A686F9A}" presName="spNode" presStyleCnt="0"/>
      <dgm:spPr/>
    </dgm:pt>
    <dgm:pt modelId="{69A78FB5-B2AA-4653-9F14-8F02CB301A97}" type="pres">
      <dgm:prSet presAssocID="{3101A8A5-5DC7-4997-A316-1BEAC11D10F0}" presName="sibTrans" presStyleLbl="sibTrans1D1" presStyleIdx="2" presStyleCnt="7"/>
      <dgm:spPr/>
    </dgm:pt>
    <dgm:pt modelId="{C7D8BBD8-81F5-425C-828A-413511EEBF4B}" type="pres">
      <dgm:prSet presAssocID="{2D9C3BF6-558D-48AC-B63F-F58890138C8F}" presName="node" presStyleLbl="node1" presStyleIdx="3" presStyleCnt="7">
        <dgm:presLayoutVars>
          <dgm:bulletEnabled val="1"/>
        </dgm:presLayoutVars>
      </dgm:prSet>
      <dgm:spPr/>
    </dgm:pt>
    <dgm:pt modelId="{214C47EA-B7A2-4204-BEEA-325A2B904659}" type="pres">
      <dgm:prSet presAssocID="{2D9C3BF6-558D-48AC-B63F-F58890138C8F}" presName="spNode" presStyleCnt="0"/>
      <dgm:spPr/>
    </dgm:pt>
    <dgm:pt modelId="{10F5756F-E76E-4B72-B7AA-8F5CF766C136}" type="pres">
      <dgm:prSet presAssocID="{B59D1D33-3B6A-4508-B4AD-9FC65A216665}" presName="sibTrans" presStyleLbl="sibTrans1D1" presStyleIdx="3" presStyleCnt="7"/>
      <dgm:spPr/>
    </dgm:pt>
    <dgm:pt modelId="{7B1B8D9F-E1F8-41C6-9D5C-AA7F9160173F}" type="pres">
      <dgm:prSet presAssocID="{4DBAA3C7-F3B1-4FD5-B496-E9379AAB3F8F}" presName="node" presStyleLbl="node1" presStyleIdx="4" presStyleCnt="7" custScaleX="129796">
        <dgm:presLayoutVars>
          <dgm:bulletEnabled val="1"/>
        </dgm:presLayoutVars>
      </dgm:prSet>
      <dgm:spPr/>
    </dgm:pt>
    <dgm:pt modelId="{874487A0-0723-4335-8C55-4AE95B1F7597}" type="pres">
      <dgm:prSet presAssocID="{4DBAA3C7-F3B1-4FD5-B496-E9379AAB3F8F}" presName="spNode" presStyleCnt="0"/>
      <dgm:spPr/>
    </dgm:pt>
    <dgm:pt modelId="{C941B5C0-A10B-4C8D-9861-3BA3220B8A93}" type="pres">
      <dgm:prSet presAssocID="{B8833F82-F13E-4069-9A44-1CB8AC254A6C}" presName="sibTrans" presStyleLbl="sibTrans1D1" presStyleIdx="4" presStyleCnt="7"/>
      <dgm:spPr/>
    </dgm:pt>
    <dgm:pt modelId="{6BC5313F-99C3-4EDF-B06A-C920767FF977}" type="pres">
      <dgm:prSet presAssocID="{403046B0-541A-4A85-AC1C-1DD7FBD7DF3E}" presName="node" presStyleLbl="node1" presStyleIdx="5" presStyleCnt="7">
        <dgm:presLayoutVars>
          <dgm:bulletEnabled val="1"/>
        </dgm:presLayoutVars>
      </dgm:prSet>
      <dgm:spPr/>
    </dgm:pt>
    <dgm:pt modelId="{43612A5B-80B2-482D-B383-10EA61774F0C}" type="pres">
      <dgm:prSet presAssocID="{403046B0-541A-4A85-AC1C-1DD7FBD7DF3E}" presName="spNode" presStyleCnt="0"/>
      <dgm:spPr/>
    </dgm:pt>
    <dgm:pt modelId="{946E0AB2-A624-466C-8466-9D3262B68B36}" type="pres">
      <dgm:prSet presAssocID="{CD728471-980E-4D61-B7BA-083C31698BFB}" presName="sibTrans" presStyleLbl="sibTrans1D1" presStyleIdx="5" presStyleCnt="7"/>
      <dgm:spPr/>
    </dgm:pt>
    <dgm:pt modelId="{27C8CCF0-90EF-4C4D-970C-701045C89DAF}" type="pres">
      <dgm:prSet presAssocID="{9C78080D-D477-45D7-B6B1-ECBEBF7F9F1C}" presName="node" presStyleLbl="node1" presStyleIdx="6" presStyleCnt="7">
        <dgm:presLayoutVars>
          <dgm:bulletEnabled val="1"/>
        </dgm:presLayoutVars>
      </dgm:prSet>
      <dgm:spPr/>
    </dgm:pt>
    <dgm:pt modelId="{288AD534-ADD2-47C0-B2B4-6DC46620C6A5}" type="pres">
      <dgm:prSet presAssocID="{9C78080D-D477-45D7-B6B1-ECBEBF7F9F1C}" presName="spNode" presStyleCnt="0"/>
      <dgm:spPr/>
    </dgm:pt>
    <dgm:pt modelId="{F12A8F47-319F-4C26-8123-1154537F85C7}" type="pres">
      <dgm:prSet presAssocID="{CD7A2FF1-0747-4154-917A-DA707F58FFF9}" presName="sibTrans" presStyleLbl="sibTrans1D1" presStyleIdx="6" presStyleCnt="7"/>
      <dgm:spPr/>
    </dgm:pt>
  </dgm:ptLst>
  <dgm:cxnLst>
    <dgm:cxn modelId="{00EB5507-81D1-49A2-9FC3-1CCF4816C886}" type="presOf" srcId="{3101A8A5-5DC7-4997-A316-1BEAC11D10F0}" destId="{69A78FB5-B2AA-4653-9F14-8F02CB301A97}" srcOrd="0" destOrd="0" presId="urn:microsoft.com/office/officeart/2005/8/layout/cycle6"/>
    <dgm:cxn modelId="{FE6FF60B-83FE-432A-B621-57F5B335BC6A}" type="presOf" srcId="{C4052484-13AB-4057-82C8-796AB50832B8}" destId="{8C2C4180-AD72-4447-A6D3-E4CDAEF04D2E}" srcOrd="0" destOrd="0" presId="urn:microsoft.com/office/officeart/2005/8/layout/cycle6"/>
    <dgm:cxn modelId="{2DD69012-71B5-4D45-BBD6-0075E56EB969}" srcId="{0E819FFC-640D-4A6E-BD21-0435621FFB18}" destId="{88015205-F052-4560-8B50-628AC8C008E4}" srcOrd="0" destOrd="0" parTransId="{D3C9D4E5-2FE0-42F9-B0DA-316C4488455F}" sibTransId="{8E15D063-6CAE-4C9D-AA60-6A9D1EFBAA40}"/>
    <dgm:cxn modelId="{D8740018-52DE-44DD-AD64-67BF9517351A}" type="presOf" srcId="{88015205-F052-4560-8B50-628AC8C008E4}" destId="{05BDF6E5-EDF9-4F1D-B8DF-83B1FE262FD4}" srcOrd="0" destOrd="0" presId="urn:microsoft.com/office/officeart/2005/8/layout/cycle6"/>
    <dgm:cxn modelId="{A1722E1A-7E15-47A9-BAAF-2BF51D751888}" type="presOf" srcId="{403046B0-541A-4A85-AC1C-1DD7FBD7DF3E}" destId="{6BC5313F-99C3-4EDF-B06A-C920767FF977}" srcOrd="0" destOrd="0" presId="urn:microsoft.com/office/officeart/2005/8/layout/cycle6"/>
    <dgm:cxn modelId="{9A7BB929-8AB0-4180-B6DE-0F75B49C3174}" type="presOf" srcId="{0E819FFC-640D-4A6E-BD21-0435621FFB18}" destId="{9C09D108-8539-4404-8F3A-550BEFE646B9}" srcOrd="0" destOrd="0" presId="urn:microsoft.com/office/officeart/2005/8/layout/cycle6"/>
    <dgm:cxn modelId="{F2CE3C2B-5173-4D73-B1D5-B693BD5A3AC3}" srcId="{0E819FFC-640D-4A6E-BD21-0435621FFB18}" destId="{2D9C3BF6-558D-48AC-B63F-F58890138C8F}" srcOrd="3" destOrd="0" parTransId="{C87CD302-84A2-4F56-957F-2E2CA683631B}" sibTransId="{B59D1D33-3B6A-4508-B4AD-9FC65A216665}"/>
    <dgm:cxn modelId="{EDDCC03A-93B0-4340-A8E6-679AB072499A}" type="presOf" srcId="{2D9C3BF6-558D-48AC-B63F-F58890138C8F}" destId="{C7D8BBD8-81F5-425C-828A-413511EEBF4B}" srcOrd="0" destOrd="0" presId="urn:microsoft.com/office/officeart/2005/8/layout/cycle6"/>
    <dgm:cxn modelId="{ECAA873D-3808-46F5-B418-220D28D9BAD8}" type="presOf" srcId="{CD7A2FF1-0747-4154-917A-DA707F58FFF9}" destId="{F12A8F47-319F-4C26-8123-1154537F85C7}" srcOrd="0" destOrd="0" presId="urn:microsoft.com/office/officeart/2005/8/layout/cycle6"/>
    <dgm:cxn modelId="{29B5F45F-8B47-471D-885F-EB8FAFF85EC4}" type="presOf" srcId="{B8833F82-F13E-4069-9A44-1CB8AC254A6C}" destId="{C941B5C0-A10B-4C8D-9861-3BA3220B8A93}" srcOrd="0" destOrd="0" presId="urn:microsoft.com/office/officeart/2005/8/layout/cycle6"/>
    <dgm:cxn modelId="{65E51068-AA95-40B7-8369-829B03715E4E}" type="presOf" srcId="{4DBAA3C7-F3B1-4FD5-B496-E9379AAB3F8F}" destId="{7B1B8D9F-E1F8-41C6-9D5C-AA7F9160173F}" srcOrd="0" destOrd="0" presId="urn:microsoft.com/office/officeart/2005/8/layout/cycle6"/>
    <dgm:cxn modelId="{B86FB769-A39A-4018-9C07-10814F754C20}" srcId="{0E819FFC-640D-4A6E-BD21-0435621FFB18}" destId="{403046B0-541A-4A85-AC1C-1DD7FBD7DF3E}" srcOrd="5" destOrd="0" parTransId="{BB14532C-DC3C-4763-BE50-8D129B422A70}" sibTransId="{CD728471-980E-4D61-B7BA-083C31698BFB}"/>
    <dgm:cxn modelId="{A3F9F758-5809-4043-9B7E-481082C9CD69}" srcId="{0E819FFC-640D-4A6E-BD21-0435621FFB18}" destId="{C4052484-13AB-4057-82C8-796AB50832B8}" srcOrd="1" destOrd="0" parTransId="{12A8E9B9-E73A-43ED-B844-329E8A3A2FC5}" sibTransId="{EB39E1E2-0995-4411-9311-8F596C29E572}"/>
    <dgm:cxn modelId="{2EDC5B7A-C653-4571-8B50-A19A7C94A243}" srcId="{0E819FFC-640D-4A6E-BD21-0435621FFB18}" destId="{9C78080D-D477-45D7-B6B1-ECBEBF7F9F1C}" srcOrd="6" destOrd="0" parTransId="{F36766CE-6EF1-43AA-BC67-3C666F3581B6}" sibTransId="{CD7A2FF1-0747-4154-917A-DA707F58FFF9}"/>
    <dgm:cxn modelId="{1E848B98-2390-46ED-A20C-F5F3EAD37282}" srcId="{0E819FFC-640D-4A6E-BD21-0435621FFB18}" destId="{95F3A1DA-3425-4E18-9DC6-DEC55A686F9A}" srcOrd="2" destOrd="0" parTransId="{64127336-BE43-4E42-80C2-DE436DB6F9C8}" sibTransId="{3101A8A5-5DC7-4997-A316-1BEAC11D10F0}"/>
    <dgm:cxn modelId="{0CFB6DB1-4DE1-48CA-8A04-AB000E1D7F47}" type="presOf" srcId="{9C78080D-D477-45D7-B6B1-ECBEBF7F9F1C}" destId="{27C8CCF0-90EF-4C4D-970C-701045C89DAF}" srcOrd="0" destOrd="0" presId="urn:microsoft.com/office/officeart/2005/8/layout/cycle6"/>
    <dgm:cxn modelId="{ADB5F1BB-7ACA-4249-ADEF-B8D2D3F21639}" srcId="{0E819FFC-640D-4A6E-BD21-0435621FFB18}" destId="{4DBAA3C7-F3B1-4FD5-B496-E9379AAB3F8F}" srcOrd="4" destOrd="0" parTransId="{C9C11963-C061-4D2B-853E-D31D34734AEE}" sibTransId="{B8833F82-F13E-4069-9A44-1CB8AC254A6C}"/>
    <dgm:cxn modelId="{59C1DEC0-2A15-4B92-A0D5-037F5EC10CD6}" type="presOf" srcId="{CD728471-980E-4D61-B7BA-083C31698BFB}" destId="{946E0AB2-A624-466C-8466-9D3262B68B36}" srcOrd="0" destOrd="0" presId="urn:microsoft.com/office/officeart/2005/8/layout/cycle6"/>
    <dgm:cxn modelId="{9A5CD4C6-C026-4CB9-9632-0900A5FD526B}" type="presOf" srcId="{B59D1D33-3B6A-4508-B4AD-9FC65A216665}" destId="{10F5756F-E76E-4B72-B7AA-8F5CF766C136}" srcOrd="0" destOrd="0" presId="urn:microsoft.com/office/officeart/2005/8/layout/cycle6"/>
    <dgm:cxn modelId="{BC197ECE-E1DF-4B41-807B-7B8EEEE36985}" type="presOf" srcId="{8E15D063-6CAE-4C9D-AA60-6A9D1EFBAA40}" destId="{AF57F5AD-B31B-46D8-8F22-81FA677562F8}" srcOrd="0" destOrd="0" presId="urn:microsoft.com/office/officeart/2005/8/layout/cycle6"/>
    <dgm:cxn modelId="{0BF9DDD7-B24E-4163-ADB8-CD3F16D14247}" type="presOf" srcId="{EB39E1E2-0995-4411-9311-8F596C29E572}" destId="{484990AC-F01A-449D-8AE1-AE2551DEE2A6}" srcOrd="0" destOrd="0" presId="urn:microsoft.com/office/officeart/2005/8/layout/cycle6"/>
    <dgm:cxn modelId="{36C203F9-814A-47FD-A389-D98E5CE23D86}" type="presOf" srcId="{95F3A1DA-3425-4E18-9DC6-DEC55A686F9A}" destId="{82AC40E1-975B-4FB2-94F3-77CDE544310E}" srcOrd="0" destOrd="0" presId="urn:microsoft.com/office/officeart/2005/8/layout/cycle6"/>
    <dgm:cxn modelId="{C5A7A390-A3F0-4DC5-8916-16724AF5BFD4}" type="presParOf" srcId="{9C09D108-8539-4404-8F3A-550BEFE646B9}" destId="{05BDF6E5-EDF9-4F1D-B8DF-83B1FE262FD4}" srcOrd="0" destOrd="0" presId="urn:microsoft.com/office/officeart/2005/8/layout/cycle6"/>
    <dgm:cxn modelId="{179CB98C-2C41-4212-999C-FBD2C95D3989}" type="presParOf" srcId="{9C09D108-8539-4404-8F3A-550BEFE646B9}" destId="{4B99EE67-5660-4953-B78D-6098EE52DAAC}" srcOrd="1" destOrd="0" presId="urn:microsoft.com/office/officeart/2005/8/layout/cycle6"/>
    <dgm:cxn modelId="{4AD4CF30-F599-4F17-9413-BD9595AEB3D1}" type="presParOf" srcId="{9C09D108-8539-4404-8F3A-550BEFE646B9}" destId="{AF57F5AD-B31B-46D8-8F22-81FA677562F8}" srcOrd="2" destOrd="0" presId="urn:microsoft.com/office/officeart/2005/8/layout/cycle6"/>
    <dgm:cxn modelId="{AD033AEF-A7F0-4F5F-AB82-AC9297452945}" type="presParOf" srcId="{9C09D108-8539-4404-8F3A-550BEFE646B9}" destId="{8C2C4180-AD72-4447-A6D3-E4CDAEF04D2E}" srcOrd="3" destOrd="0" presId="urn:microsoft.com/office/officeart/2005/8/layout/cycle6"/>
    <dgm:cxn modelId="{69D1600C-E97A-4497-9980-0FCB14925DB8}" type="presParOf" srcId="{9C09D108-8539-4404-8F3A-550BEFE646B9}" destId="{567BF9CB-8319-4B14-AD1B-C0C9CFED96D0}" srcOrd="4" destOrd="0" presId="urn:microsoft.com/office/officeart/2005/8/layout/cycle6"/>
    <dgm:cxn modelId="{6A16E886-9A3C-4E89-8026-9F02ECB4172D}" type="presParOf" srcId="{9C09D108-8539-4404-8F3A-550BEFE646B9}" destId="{484990AC-F01A-449D-8AE1-AE2551DEE2A6}" srcOrd="5" destOrd="0" presId="urn:microsoft.com/office/officeart/2005/8/layout/cycle6"/>
    <dgm:cxn modelId="{776D6520-59C5-4529-8D0A-98CF626944B2}" type="presParOf" srcId="{9C09D108-8539-4404-8F3A-550BEFE646B9}" destId="{82AC40E1-975B-4FB2-94F3-77CDE544310E}" srcOrd="6" destOrd="0" presId="urn:microsoft.com/office/officeart/2005/8/layout/cycle6"/>
    <dgm:cxn modelId="{51913782-7785-4F40-AA1B-47505E022A25}" type="presParOf" srcId="{9C09D108-8539-4404-8F3A-550BEFE646B9}" destId="{4BED4E4C-1542-4623-923E-A60D26DDFBCF}" srcOrd="7" destOrd="0" presId="urn:microsoft.com/office/officeart/2005/8/layout/cycle6"/>
    <dgm:cxn modelId="{EF9105A7-6527-42A1-9534-4FFD5C244DC8}" type="presParOf" srcId="{9C09D108-8539-4404-8F3A-550BEFE646B9}" destId="{69A78FB5-B2AA-4653-9F14-8F02CB301A97}" srcOrd="8" destOrd="0" presId="urn:microsoft.com/office/officeart/2005/8/layout/cycle6"/>
    <dgm:cxn modelId="{E4A6FB2A-342E-40F0-B229-3DC89947935C}" type="presParOf" srcId="{9C09D108-8539-4404-8F3A-550BEFE646B9}" destId="{C7D8BBD8-81F5-425C-828A-413511EEBF4B}" srcOrd="9" destOrd="0" presId="urn:microsoft.com/office/officeart/2005/8/layout/cycle6"/>
    <dgm:cxn modelId="{68816872-38B8-45E4-BED8-14EE9A11F7DC}" type="presParOf" srcId="{9C09D108-8539-4404-8F3A-550BEFE646B9}" destId="{214C47EA-B7A2-4204-BEEA-325A2B904659}" srcOrd="10" destOrd="0" presId="urn:microsoft.com/office/officeart/2005/8/layout/cycle6"/>
    <dgm:cxn modelId="{0DA29D22-FDAB-4ABE-882F-E4A732820E47}" type="presParOf" srcId="{9C09D108-8539-4404-8F3A-550BEFE646B9}" destId="{10F5756F-E76E-4B72-B7AA-8F5CF766C136}" srcOrd="11" destOrd="0" presId="urn:microsoft.com/office/officeart/2005/8/layout/cycle6"/>
    <dgm:cxn modelId="{A90F31C0-06A2-4B9E-84F8-22F9F3CB4C79}" type="presParOf" srcId="{9C09D108-8539-4404-8F3A-550BEFE646B9}" destId="{7B1B8D9F-E1F8-41C6-9D5C-AA7F9160173F}" srcOrd="12" destOrd="0" presId="urn:microsoft.com/office/officeart/2005/8/layout/cycle6"/>
    <dgm:cxn modelId="{89D5F9AF-D1A1-4527-A992-B65CA14C5CC1}" type="presParOf" srcId="{9C09D108-8539-4404-8F3A-550BEFE646B9}" destId="{874487A0-0723-4335-8C55-4AE95B1F7597}" srcOrd="13" destOrd="0" presId="urn:microsoft.com/office/officeart/2005/8/layout/cycle6"/>
    <dgm:cxn modelId="{48D15999-2527-4D74-BE67-6464F321DDA6}" type="presParOf" srcId="{9C09D108-8539-4404-8F3A-550BEFE646B9}" destId="{C941B5C0-A10B-4C8D-9861-3BA3220B8A93}" srcOrd="14" destOrd="0" presId="urn:microsoft.com/office/officeart/2005/8/layout/cycle6"/>
    <dgm:cxn modelId="{D7C1694C-3A96-4FD3-B7A4-5825C7816B49}" type="presParOf" srcId="{9C09D108-8539-4404-8F3A-550BEFE646B9}" destId="{6BC5313F-99C3-4EDF-B06A-C920767FF977}" srcOrd="15" destOrd="0" presId="urn:microsoft.com/office/officeart/2005/8/layout/cycle6"/>
    <dgm:cxn modelId="{228625C3-BBA3-4044-8DD9-B1554465C09D}" type="presParOf" srcId="{9C09D108-8539-4404-8F3A-550BEFE646B9}" destId="{43612A5B-80B2-482D-B383-10EA61774F0C}" srcOrd="16" destOrd="0" presId="urn:microsoft.com/office/officeart/2005/8/layout/cycle6"/>
    <dgm:cxn modelId="{21C2EDD2-68CD-4673-BEE1-509BF7C80128}" type="presParOf" srcId="{9C09D108-8539-4404-8F3A-550BEFE646B9}" destId="{946E0AB2-A624-466C-8466-9D3262B68B36}" srcOrd="17" destOrd="0" presId="urn:microsoft.com/office/officeart/2005/8/layout/cycle6"/>
    <dgm:cxn modelId="{756A759D-A54A-4A80-A4EE-B0E49E93FCCC}" type="presParOf" srcId="{9C09D108-8539-4404-8F3A-550BEFE646B9}" destId="{27C8CCF0-90EF-4C4D-970C-701045C89DAF}" srcOrd="18" destOrd="0" presId="urn:microsoft.com/office/officeart/2005/8/layout/cycle6"/>
    <dgm:cxn modelId="{73C7AEDE-7E0B-4387-B3E9-7D5764E1B382}" type="presParOf" srcId="{9C09D108-8539-4404-8F3A-550BEFE646B9}" destId="{288AD534-ADD2-47C0-B2B4-6DC46620C6A5}" srcOrd="19" destOrd="0" presId="urn:microsoft.com/office/officeart/2005/8/layout/cycle6"/>
    <dgm:cxn modelId="{9D82A2D9-9326-41C6-BB9A-6B5FC3685006}" type="presParOf" srcId="{9C09D108-8539-4404-8F3A-550BEFE646B9}" destId="{F12A8F47-319F-4C26-8123-1154537F85C7}" srcOrd="20"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1CC0B08-0CAF-4089-B427-C1D5BF75C0ED}" type="doc">
      <dgm:prSet loTypeId="urn:microsoft.com/office/officeart/2005/8/layout/venn3" loCatId="relationship" qsTypeId="urn:microsoft.com/office/officeart/2005/8/quickstyle/simple1" qsCatId="simple" csTypeId="urn:microsoft.com/office/officeart/2005/8/colors/colorful5" csCatId="colorful" phldr="1"/>
      <dgm:spPr/>
      <dgm:t>
        <a:bodyPr/>
        <a:lstStyle/>
        <a:p>
          <a:endParaRPr lang="en-US"/>
        </a:p>
      </dgm:t>
    </dgm:pt>
    <dgm:pt modelId="{46F866F0-43A4-41CB-B298-B312D2BFDC3D}">
      <dgm:prSet phldrT="[نص]" custT="1"/>
      <dgm:spPr/>
      <dgm:t>
        <a:bodyPr/>
        <a:lstStyle/>
        <a:p>
          <a:r>
            <a:rPr lang="ar-SA" sz="1400">
              <a:latin typeface="GE SS Two Light" pitchFamily="18" charset="-78"/>
              <a:ea typeface="GE SS Two Light" pitchFamily="18" charset="-78"/>
              <a:cs typeface="GE SS Two Light" pitchFamily="18" charset="-78"/>
            </a:rPr>
            <a:t>قيم التسامح</a:t>
          </a:r>
          <a:endParaRPr lang="en-US" sz="1400">
            <a:latin typeface="GE SS Two Light" pitchFamily="18" charset="-78"/>
            <a:ea typeface="GE SS Two Light" pitchFamily="18" charset="-78"/>
            <a:cs typeface="GE SS Two Light" pitchFamily="18" charset="-78"/>
          </a:endParaRPr>
        </a:p>
      </dgm:t>
    </dgm:pt>
    <dgm:pt modelId="{6E4E3BAB-D188-494D-B391-A921175C3C56}" type="parTrans" cxnId="{8AB584B9-99AA-4210-B607-05FC8A98DC2B}">
      <dgm:prSet/>
      <dgm:spPr/>
      <dgm:t>
        <a:bodyPr/>
        <a:lstStyle/>
        <a:p>
          <a:endParaRPr lang="en-US" sz="1400">
            <a:latin typeface="GE SS Two Light" pitchFamily="18" charset="-78"/>
            <a:ea typeface="GE SS Two Light" pitchFamily="18" charset="-78"/>
            <a:cs typeface="GE SS Two Light" pitchFamily="18" charset="-78"/>
          </a:endParaRPr>
        </a:p>
      </dgm:t>
    </dgm:pt>
    <dgm:pt modelId="{CD0B87BA-716B-4443-9882-75221DBAF391}" type="sibTrans" cxnId="{8AB584B9-99AA-4210-B607-05FC8A98DC2B}">
      <dgm:prSet/>
      <dgm:spPr/>
      <dgm:t>
        <a:bodyPr/>
        <a:lstStyle/>
        <a:p>
          <a:endParaRPr lang="en-US" sz="1400">
            <a:latin typeface="GE SS Two Light" pitchFamily="18" charset="-78"/>
            <a:ea typeface="GE SS Two Light" pitchFamily="18" charset="-78"/>
            <a:cs typeface="GE SS Two Light" pitchFamily="18" charset="-78"/>
          </a:endParaRPr>
        </a:p>
      </dgm:t>
    </dgm:pt>
    <dgm:pt modelId="{FB5CAA31-7B36-4B86-8E6B-D5D4F72BFF37}">
      <dgm:prSet custT="1"/>
      <dgm:spPr/>
      <dgm:t>
        <a:bodyPr/>
        <a:lstStyle/>
        <a:p>
          <a:r>
            <a:rPr lang="ar-SA" sz="1400">
              <a:latin typeface="GE SS Two Light" pitchFamily="18" charset="-78"/>
              <a:ea typeface="GE SS Two Light" pitchFamily="18" charset="-78"/>
              <a:cs typeface="GE SS Two Light" pitchFamily="18" charset="-78"/>
            </a:rPr>
            <a:t>قيم المسؤولية</a:t>
          </a:r>
          <a:endParaRPr lang="en-US" sz="1400">
            <a:latin typeface="GE SS Two Light" pitchFamily="18" charset="-78"/>
            <a:ea typeface="GE SS Two Light" pitchFamily="18" charset="-78"/>
            <a:cs typeface="GE SS Two Light" pitchFamily="18" charset="-78"/>
          </a:endParaRPr>
        </a:p>
      </dgm:t>
    </dgm:pt>
    <dgm:pt modelId="{DD28D4DE-8399-49DF-94BD-E2B5B9AA861F}" type="parTrans" cxnId="{06CBD0F8-7273-4ED4-9577-AD332C62D672}">
      <dgm:prSet/>
      <dgm:spPr/>
      <dgm:t>
        <a:bodyPr/>
        <a:lstStyle/>
        <a:p>
          <a:endParaRPr lang="en-US" sz="1400">
            <a:latin typeface="GE SS Two Light" pitchFamily="18" charset="-78"/>
            <a:ea typeface="GE SS Two Light" pitchFamily="18" charset="-78"/>
            <a:cs typeface="GE SS Two Light" pitchFamily="18" charset="-78"/>
          </a:endParaRPr>
        </a:p>
      </dgm:t>
    </dgm:pt>
    <dgm:pt modelId="{4B29C6C6-C672-49D1-BEAE-F4201CE8A5A3}" type="sibTrans" cxnId="{06CBD0F8-7273-4ED4-9577-AD332C62D672}">
      <dgm:prSet/>
      <dgm:spPr/>
      <dgm:t>
        <a:bodyPr/>
        <a:lstStyle/>
        <a:p>
          <a:endParaRPr lang="en-US" sz="1400">
            <a:latin typeface="GE SS Two Light" pitchFamily="18" charset="-78"/>
            <a:ea typeface="GE SS Two Light" pitchFamily="18" charset="-78"/>
            <a:cs typeface="GE SS Two Light" pitchFamily="18" charset="-78"/>
          </a:endParaRPr>
        </a:p>
      </dgm:t>
    </dgm:pt>
    <dgm:pt modelId="{38494001-10A1-40D2-AE92-C4BCB1D35067}">
      <dgm:prSet custT="1"/>
      <dgm:spPr/>
      <dgm:t>
        <a:bodyPr/>
        <a:lstStyle/>
        <a:p>
          <a:r>
            <a:rPr lang="ar-SA" sz="1400">
              <a:latin typeface="GE SS Two Light" pitchFamily="18" charset="-78"/>
              <a:ea typeface="GE SS Two Light" pitchFamily="18" charset="-78"/>
              <a:cs typeface="GE SS Two Light" pitchFamily="18" charset="-78"/>
            </a:rPr>
            <a:t>قيم احترام الآخر</a:t>
          </a:r>
          <a:endParaRPr lang="en-US" sz="1400">
            <a:latin typeface="GE SS Two Light" pitchFamily="18" charset="-78"/>
            <a:ea typeface="GE SS Two Light" pitchFamily="18" charset="-78"/>
            <a:cs typeface="GE SS Two Light" pitchFamily="18" charset="-78"/>
          </a:endParaRPr>
        </a:p>
      </dgm:t>
    </dgm:pt>
    <dgm:pt modelId="{B0CACEF3-8450-4B75-AD23-382F7D14F456}" type="parTrans" cxnId="{36D594A9-E0E9-405E-9C5C-54B60427CA6F}">
      <dgm:prSet/>
      <dgm:spPr/>
      <dgm:t>
        <a:bodyPr/>
        <a:lstStyle/>
        <a:p>
          <a:endParaRPr lang="en-US" sz="1400">
            <a:latin typeface="GE SS Two Light" pitchFamily="18" charset="-78"/>
            <a:ea typeface="GE SS Two Light" pitchFamily="18" charset="-78"/>
            <a:cs typeface="GE SS Two Light" pitchFamily="18" charset="-78"/>
          </a:endParaRPr>
        </a:p>
      </dgm:t>
    </dgm:pt>
    <dgm:pt modelId="{7B081164-A06A-437F-BA16-184E9300FC6C}" type="sibTrans" cxnId="{36D594A9-E0E9-405E-9C5C-54B60427CA6F}">
      <dgm:prSet/>
      <dgm:spPr/>
      <dgm:t>
        <a:bodyPr/>
        <a:lstStyle/>
        <a:p>
          <a:endParaRPr lang="en-US" sz="1400">
            <a:latin typeface="GE SS Two Light" pitchFamily="18" charset="-78"/>
            <a:ea typeface="GE SS Two Light" pitchFamily="18" charset="-78"/>
            <a:cs typeface="GE SS Two Light" pitchFamily="18" charset="-78"/>
          </a:endParaRPr>
        </a:p>
      </dgm:t>
    </dgm:pt>
    <dgm:pt modelId="{1BF7E1CE-F72E-4AF4-88C2-417190E9D616}">
      <dgm:prSet custT="1"/>
      <dgm:spPr/>
      <dgm:t>
        <a:bodyPr/>
        <a:lstStyle/>
        <a:p>
          <a:r>
            <a:rPr lang="ar-SA" sz="1400">
              <a:latin typeface="GE SS Two Light" pitchFamily="18" charset="-78"/>
              <a:ea typeface="GE SS Two Light" pitchFamily="18" charset="-78"/>
              <a:cs typeface="GE SS Two Light" pitchFamily="18" charset="-78"/>
            </a:rPr>
            <a:t>قيم التعاون</a:t>
          </a:r>
          <a:endParaRPr lang="en-US" sz="1400">
            <a:latin typeface="GE SS Two Light" pitchFamily="18" charset="-78"/>
            <a:ea typeface="GE SS Two Light" pitchFamily="18" charset="-78"/>
            <a:cs typeface="GE SS Two Light" pitchFamily="18" charset="-78"/>
          </a:endParaRPr>
        </a:p>
      </dgm:t>
    </dgm:pt>
    <dgm:pt modelId="{7ADC7D02-918E-41A5-978A-23CD3991BD64}" type="parTrans" cxnId="{BA692378-D0B5-4DE3-AE02-B81FCCC10B63}">
      <dgm:prSet/>
      <dgm:spPr/>
      <dgm:t>
        <a:bodyPr/>
        <a:lstStyle/>
        <a:p>
          <a:endParaRPr lang="en-US" sz="1400">
            <a:latin typeface="GE SS Two Light" pitchFamily="18" charset="-78"/>
            <a:ea typeface="GE SS Two Light" pitchFamily="18" charset="-78"/>
            <a:cs typeface="GE SS Two Light" pitchFamily="18" charset="-78"/>
          </a:endParaRPr>
        </a:p>
      </dgm:t>
    </dgm:pt>
    <dgm:pt modelId="{B81CE453-FC07-44D4-B33F-8BC7F0DD8937}" type="sibTrans" cxnId="{BA692378-D0B5-4DE3-AE02-B81FCCC10B63}">
      <dgm:prSet/>
      <dgm:spPr/>
      <dgm:t>
        <a:bodyPr/>
        <a:lstStyle/>
        <a:p>
          <a:endParaRPr lang="en-US" sz="1400">
            <a:latin typeface="GE SS Two Light" pitchFamily="18" charset="-78"/>
            <a:ea typeface="GE SS Two Light" pitchFamily="18" charset="-78"/>
            <a:cs typeface="GE SS Two Light" pitchFamily="18" charset="-78"/>
          </a:endParaRPr>
        </a:p>
      </dgm:t>
    </dgm:pt>
    <dgm:pt modelId="{FD7BC6AE-C626-4E6D-8627-407A5F0CC384}">
      <dgm:prSet custT="1"/>
      <dgm:spPr/>
      <dgm:t>
        <a:bodyPr/>
        <a:lstStyle/>
        <a:p>
          <a:r>
            <a:rPr lang="ar-SA" sz="1400">
              <a:latin typeface="GE SS Two Light" pitchFamily="18" charset="-78"/>
              <a:ea typeface="GE SS Two Light" pitchFamily="18" charset="-78"/>
              <a:cs typeface="GE SS Two Light" pitchFamily="18" charset="-78"/>
            </a:rPr>
            <a:t>قيم التقدير</a:t>
          </a:r>
          <a:endParaRPr lang="en-US" sz="1400">
            <a:latin typeface="GE SS Two Light" pitchFamily="18" charset="-78"/>
            <a:ea typeface="GE SS Two Light" pitchFamily="18" charset="-78"/>
            <a:cs typeface="GE SS Two Light" pitchFamily="18" charset="-78"/>
          </a:endParaRPr>
        </a:p>
      </dgm:t>
    </dgm:pt>
    <dgm:pt modelId="{DE00ADAB-E029-4542-B3FD-6F6D508A9A36}" type="parTrans" cxnId="{7097B388-8F9A-46C0-94A1-10D2F7451A22}">
      <dgm:prSet/>
      <dgm:spPr/>
      <dgm:t>
        <a:bodyPr/>
        <a:lstStyle/>
        <a:p>
          <a:endParaRPr lang="en-US" sz="1400">
            <a:latin typeface="GE SS Two Light" pitchFamily="18" charset="-78"/>
            <a:ea typeface="GE SS Two Light" pitchFamily="18" charset="-78"/>
            <a:cs typeface="GE SS Two Light" pitchFamily="18" charset="-78"/>
          </a:endParaRPr>
        </a:p>
      </dgm:t>
    </dgm:pt>
    <dgm:pt modelId="{B35FE624-9258-4790-9FA3-E61A49BEC3F4}" type="sibTrans" cxnId="{7097B388-8F9A-46C0-94A1-10D2F7451A22}">
      <dgm:prSet/>
      <dgm:spPr/>
      <dgm:t>
        <a:bodyPr/>
        <a:lstStyle/>
        <a:p>
          <a:endParaRPr lang="en-US" sz="1400">
            <a:latin typeface="GE SS Two Light" pitchFamily="18" charset="-78"/>
            <a:ea typeface="GE SS Two Light" pitchFamily="18" charset="-78"/>
            <a:cs typeface="GE SS Two Light" pitchFamily="18" charset="-78"/>
          </a:endParaRPr>
        </a:p>
      </dgm:t>
    </dgm:pt>
    <dgm:pt modelId="{D0BAE10D-E9AF-44FA-854D-04B6C0C9E596}">
      <dgm:prSet custT="1"/>
      <dgm:spPr/>
      <dgm:t>
        <a:bodyPr/>
        <a:lstStyle/>
        <a:p>
          <a:r>
            <a:rPr lang="ar-SA" sz="1400">
              <a:latin typeface="GE SS Two Light" pitchFamily="18" charset="-78"/>
              <a:ea typeface="GE SS Two Light" pitchFamily="18" charset="-78"/>
              <a:cs typeface="GE SS Two Light" pitchFamily="18" charset="-78"/>
            </a:rPr>
            <a:t>قيم التعايش</a:t>
          </a:r>
          <a:endParaRPr lang="en-US" sz="1400">
            <a:latin typeface="GE SS Two Light" pitchFamily="18" charset="-78"/>
            <a:ea typeface="GE SS Two Light" pitchFamily="18" charset="-78"/>
            <a:cs typeface="GE SS Two Light" pitchFamily="18" charset="-78"/>
          </a:endParaRPr>
        </a:p>
      </dgm:t>
    </dgm:pt>
    <dgm:pt modelId="{180C5DB3-D8AD-4179-A54E-6FC6B4749BAB}" type="parTrans" cxnId="{7D8F73F0-8EA8-436F-B7B8-D6874695D17C}">
      <dgm:prSet/>
      <dgm:spPr/>
      <dgm:t>
        <a:bodyPr/>
        <a:lstStyle/>
        <a:p>
          <a:endParaRPr lang="en-US" sz="1400">
            <a:latin typeface="GE SS Two Light" pitchFamily="18" charset="-78"/>
            <a:ea typeface="GE SS Two Light" pitchFamily="18" charset="-78"/>
            <a:cs typeface="GE SS Two Light" pitchFamily="18" charset="-78"/>
          </a:endParaRPr>
        </a:p>
      </dgm:t>
    </dgm:pt>
    <dgm:pt modelId="{0FF02184-9337-4A84-A22C-98E7AD438684}" type="sibTrans" cxnId="{7D8F73F0-8EA8-436F-B7B8-D6874695D17C}">
      <dgm:prSet/>
      <dgm:spPr/>
      <dgm:t>
        <a:bodyPr/>
        <a:lstStyle/>
        <a:p>
          <a:endParaRPr lang="en-US" sz="1400">
            <a:latin typeface="GE SS Two Light" pitchFamily="18" charset="-78"/>
            <a:ea typeface="GE SS Two Light" pitchFamily="18" charset="-78"/>
            <a:cs typeface="GE SS Two Light" pitchFamily="18" charset="-78"/>
          </a:endParaRPr>
        </a:p>
      </dgm:t>
    </dgm:pt>
    <dgm:pt modelId="{EC61ED4C-0CA9-4FC5-85DB-2663F805311F}">
      <dgm:prSet custT="1"/>
      <dgm:spPr/>
      <dgm:t>
        <a:bodyPr/>
        <a:lstStyle/>
        <a:p>
          <a:r>
            <a:rPr lang="ar-SA" sz="1400">
              <a:latin typeface="GE SS Two Light" pitchFamily="18" charset="-78"/>
              <a:ea typeface="GE SS Two Light" pitchFamily="18" charset="-78"/>
              <a:cs typeface="GE SS Two Light" pitchFamily="18" charset="-78"/>
            </a:rPr>
            <a:t>قيم احترام الثقافات</a:t>
          </a:r>
          <a:endParaRPr lang="en-US" sz="1400">
            <a:latin typeface="GE SS Two Light" pitchFamily="18" charset="-78"/>
            <a:ea typeface="GE SS Two Light" pitchFamily="18" charset="-78"/>
            <a:cs typeface="GE SS Two Light" pitchFamily="18" charset="-78"/>
          </a:endParaRPr>
        </a:p>
      </dgm:t>
    </dgm:pt>
    <dgm:pt modelId="{D6D0D5D8-AACD-492B-B986-7ED6095CC562}" type="parTrans" cxnId="{8ACD0D78-DF7E-45BF-A718-D7D144BC116D}">
      <dgm:prSet/>
      <dgm:spPr/>
      <dgm:t>
        <a:bodyPr/>
        <a:lstStyle/>
        <a:p>
          <a:endParaRPr lang="en-US" sz="1400">
            <a:latin typeface="GE SS Two Light" pitchFamily="18" charset="-78"/>
            <a:ea typeface="GE SS Two Light" pitchFamily="18" charset="-78"/>
            <a:cs typeface="GE SS Two Light" pitchFamily="18" charset="-78"/>
          </a:endParaRPr>
        </a:p>
      </dgm:t>
    </dgm:pt>
    <dgm:pt modelId="{05DFE638-0947-4E4A-A02F-84E908ED0C64}" type="sibTrans" cxnId="{8ACD0D78-DF7E-45BF-A718-D7D144BC116D}">
      <dgm:prSet/>
      <dgm:spPr/>
      <dgm:t>
        <a:bodyPr/>
        <a:lstStyle/>
        <a:p>
          <a:endParaRPr lang="en-US" sz="1400">
            <a:latin typeface="GE SS Two Light" pitchFamily="18" charset="-78"/>
            <a:ea typeface="GE SS Two Light" pitchFamily="18" charset="-78"/>
            <a:cs typeface="GE SS Two Light" pitchFamily="18" charset="-78"/>
          </a:endParaRPr>
        </a:p>
      </dgm:t>
    </dgm:pt>
    <dgm:pt modelId="{7D065B27-D146-4B79-89A9-FDF87AF7BFE2}">
      <dgm:prSet custT="1"/>
      <dgm:spPr/>
      <dgm:t>
        <a:bodyPr/>
        <a:lstStyle/>
        <a:p>
          <a:r>
            <a:rPr lang="ar-SA" sz="1400">
              <a:latin typeface="GE SS Two Light" pitchFamily="18" charset="-78"/>
              <a:ea typeface="GE SS Two Light" pitchFamily="18" charset="-78"/>
              <a:cs typeface="GE SS Two Light" pitchFamily="18" charset="-78"/>
            </a:rPr>
            <a:t>قيم احترام الذات</a:t>
          </a:r>
          <a:endParaRPr lang="en-US" sz="1400">
            <a:latin typeface="GE SS Two Light" pitchFamily="18" charset="-78"/>
            <a:ea typeface="GE SS Two Light" pitchFamily="18" charset="-78"/>
            <a:cs typeface="GE SS Two Light" pitchFamily="18" charset="-78"/>
          </a:endParaRPr>
        </a:p>
      </dgm:t>
    </dgm:pt>
    <dgm:pt modelId="{C06169BF-9F91-4428-A784-10D158F65083}" type="parTrans" cxnId="{48EC0E1E-7A0D-4739-BD3E-4047F3289F1B}">
      <dgm:prSet/>
      <dgm:spPr/>
      <dgm:t>
        <a:bodyPr/>
        <a:lstStyle/>
        <a:p>
          <a:endParaRPr lang="en-US" sz="1400">
            <a:latin typeface="GE SS Two Light" pitchFamily="18" charset="-78"/>
            <a:ea typeface="GE SS Two Light" pitchFamily="18" charset="-78"/>
            <a:cs typeface="GE SS Two Light" pitchFamily="18" charset="-78"/>
          </a:endParaRPr>
        </a:p>
      </dgm:t>
    </dgm:pt>
    <dgm:pt modelId="{7C53D757-E8A7-43DD-9ECB-36F536759B2E}" type="sibTrans" cxnId="{48EC0E1E-7A0D-4739-BD3E-4047F3289F1B}">
      <dgm:prSet/>
      <dgm:spPr/>
      <dgm:t>
        <a:bodyPr/>
        <a:lstStyle/>
        <a:p>
          <a:endParaRPr lang="en-US" sz="1400">
            <a:latin typeface="GE SS Two Light" pitchFamily="18" charset="-78"/>
            <a:ea typeface="GE SS Two Light" pitchFamily="18" charset="-78"/>
            <a:cs typeface="GE SS Two Light" pitchFamily="18" charset="-78"/>
          </a:endParaRPr>
        </a:p>
      </dgm:t>
    </dgm:pt>
    <dgm:pt modelId="{5A5CA6F0-F1B3-4771-996F-9DBE2C9F4039}">
      <dgm:prSet custT="1"/>
      <dgm:spPr/>
      <dgm:t>
        <a:bodyPr/>
        <a:lstStyle/>
        <a:p>
          <a:r>
            <a:rPr lang="ar-SA" sz="1400">
              <a:latin typeface="GE SS Two Light" pitchFamily="18" charset="-78"/>
              <a:ea typeface="GE SS Two Light" pitchFamily="18" charset="-78"/>
              <a:cs typeface="GE SS Two Light" pitchFamily="18" charset="-78"/>
            </a:rPr>
            <a:t>قيم العدالة</a:t>
          </a:r>
          <a:endParaRPr lang="en-US" sz="1400">
            <a:latin typeface="GE SS Two Light" pitchFamily="18" charset="-78"/>
            <a:ea typeface="GE SS Two Light" pitchFamily="18" charset="-78"/>
            <a:cs typeface="GE SS Two Light" pitchFamily="18" charset="-78"/>
          </a:endParaRPr>
        </a:p>
      </dgm:t>
    </dgm:pt>
    <dgm:pt modelId="{6BED99DF-DE7E-4507-80D2-2709CD91644E}" type="parTrans" cxnId="{9243E46C-FA10-413C-B91F-29B434A72038}">
      <dgm:prSet/>
      <dgm:spPr/>
      <dgm:t>
        <a:bodyPr/>
        <a:lstStyle/>
        <a:p>
          <a:endParaRPr lang="en-US" sz="1400">
            <a:latin typeface="GE SS Two Light" pitchFamily="18" charset="-78"/>
            <a:ea typeface="GE SS Two Light" pitchFamily="18" charset="-78"/>
            <a:cs typeface="GE SS Two Light" pitchFamily="18" charset="-78"/>
          </a:endParaRPr>
        </a:p>
      </dgm:t>
    </dgm:pt>
    <dgm:pt modelId="{C73AECAD-D206-428C-B724-3D2F4C31312A}" type="sibTrans" cxnId="{9243E46C-FA10-413C-B91F-29B434A72038}">
      <dgm:prSet/>
      <dgm:spPr/>
      <dgm:t>
        <a:bodyPr/>
        <a:lstStyle/>
        <a:p>
          <a:endParaRPr lang="en-US" sz="1400">
            <a:latin typeface="GE SS Two Light" pitchFamily="18" charset="-78"/>
            <a:ea typeface="GE SS Two Light" pitchFamily="18" charset="-78"/>
            <a:cs typeface="GE SS Two Light" pitchFamily="18" charset="-78"/>
          </a:endParaRPr>
        </a:p>
      </dgm:t>
    </dgm:pt>
    <dgm:pt modelId="{1175FC9C-C84E-4896-A18C-AF56DEA90EA2}">
      <dgm:prSet custT="1"/>
      <dgm:spPr/>
      <dgm:t>
        <a:bodyPr/>
        <a:lstStyle/>
        <a:p>
          <a:r>
            <a:rPr lang="ar-SA" sz="1400">
              <a:latin typeface="GE SS Two Light" pitchFamily="18" charset="-78"/>
              <a:ea typeface="GE SS Two Light" pitchFamily="18" charset="-78"/>
              <a:cs typeface="GE SS Two Light" pitchFamily="18" charset="-78"/>
            </a:rPr>
            <a:t>قيم الحوار</a:t>
          </a:r>
          <a:endParaRPr lang="en-US" sz="1400">
            <a:latin typeface="GE SS Two Light" pitchFamily="18" charset="-78"/>
            <a:ea typeface="GE SS Two Light" pitchFamily="18" charset="-78"/>
            <a:cs typeface="GE SS Two Light" pitchFamily="18" charset="-78"/>
          </a:endParaRPr>
        </a:p>
      </dgm:t>
    </dgm:pt>
    <dgm:pt modelId="{43188907-DEC8-4130-B274-4E904D300DCD}" type="parTrans" cxnId="{607E1C34-7715-4D4C-ABB3-D97384D93336}">
      <dgm:prSet/>
      <dgm:spPr/>
      <dgm:t>
        <a:bodyPr/>
        <a:lstStyle/>
        <a:p>
          <a:endParaRPr lang="en-US" sz="1400">
            <a:latin typeface="GE SS Two Light" pitchFamily="18" charset="-78"/>
            <a:ea typeface="GE SS Two Light" pitchFamily="18" charset="-78"/>
            <a:cs typeface="GE SS Two Light" pitchFamily="18" charset="-78"/>
          </a:endParaRPr>
        </a:p>
      </dgm:t>
    </dgm:pt>
    <dgm:pt modelId="{776A751E-6CF4-4F93-87AE-8C63EDDF41B8}" type="sibTrans" cxnId="{607E1C34-7715-4D4C-ABB3-D97384D93336}">
      <dgm:prSet/>
      <dgm:spPr/>
      <dgm:t>
        <a:bodyPr/>
        <a:lstStyle/>
        <a:p>
          <a:endParaRPr lang="en-US" sz="1400">
            <a:latin typeface="GE SS Two Light" pitchFamily="18" charset="-78"/>
            <a:ea typeface="GE SS Two Light" pitchFamily="18" charset="-78"/>
            <a:cs typeface="GE SS Two Light" pitchFamily="18" charset="-78"/>
          </a:endParaRPr>
        </a:p>
      </dgm:t>
    </dgm:pt>
    <dgm:pt modelId="{48C61918-440E-4227-8CA5-21567D5DEF32}">
      <dgm:prSet custT="1"/>
      <dgm:spPr/>
      <dgm:t>
        <a:bodyPr/>
        <a:lstStyle/>
        <a:p>
          <a:r>
            <a:rPr lang="ar-SA" sz="1400">
              <a:latin typeface="GE SS Two Light" pitchFamily="18" charset="-78"/>
              <a:ea typeface="GE SS Two Light" pitchFamily="18" charset="-78"/>
              <a:cs typeface="GE SS Two Light" pitchFamily="18" charset="-78"/>
            </a:rPr>
            <a:t>قيم السلام</a:t>
          </a:r>
          <a:endParaRPr lang="en-US" sz="1400">
            <a:latin typeface="GE SS Two Light" pitchFamily="18" charset="-78"/>
            <a:ea typeface="GE SS Two Light" pitchFamily="18" charset="-78"/>
            <a:cs typeface="GE SS Two Light" pitchFamily="18" charset="-78"/>
          </a:endParaRPr>
        </a:p>
      </dgm:t>
    </dgm:pt>
    <dgm:pt modelId="{7A5FF37E-6521-4212-9E2C-827C875C53EA}" type="parTrans" cxnId="{9D615410-ACCA-4BFF-9FC2-14C9408B1EF1}">
      <dgm:prSet/>
      <dgm:spPr/>
      <dgm:t>
        <a:bodyPr/>
        <a:lstStyle/>
        <a:p>
          <a:endParaRPr lang="en-US" sz="1400">
            <a:latin typeface="GE SS Two Light" pitchFamily="18" charset="-78"/>
            <a:ea typeface="GE SS Two Light" pitchFamily="18" charset="-78"/>
            <a:cs typeface="GE SS Two Light" pitchFamily="18" charset="-78"/>
          </a:endParaRPr>
        </a:p>
      </dgm:t>
    </dgm:pt>
    <dgm:pt modelId="{10D5A0B1-B3A9-40E1-A62B-74F3D264FB5F}" type="sibTrans" cxnId="{9D615410-ACCA-4BFF-9FC2-14C9408B1EF1}">
      <dgm:prSet/>
      <dgm:spPr/>
      <dgm:t>
        <a:bodyPr/>
        <a:lstStyle/>
        <a:p>
          <a:endParaRPr lang="en-US" sz="1400">
            <a:latin typeface="GE SS Two Light" pitchFamily="18" charset="-78"/>
            <a:ea typeface="GE SS Two Light" pitchFamily="18" charset="-78"/>
            <a:cs typeface="GE SS Two Light" pitchFamily="18" charset="-78"/>
          </a:endParaRPr>
        </a:p>
      </dgm:t>
    </dgm:pt>
    <dgm:pt modelId="{2BF08125-C58F-4925-85F1-DDE585FC9A4F}">
      <dgm:prSet custT="1"/>
      <dgm:spPr/>
      <dgm:t>
        <a:bodyPr/>
        <a:lstStyle/>
        <a:p>
          <a:r>
            <a:rPr lang="ar-SA" sz="1400">
              <a:latin typeface="GE SS Two Light" pitchFamily="18" charset="-78"/>
              <a:ea typeface="GE SS Two Light" pitchFamily="18" charset="-78"/>
              <a:cs typeface="GE SS Two Light" pitchFamily="18" charset="-78"/>
            </a:rPr>
            <a:t>قيم الصدق</a:t>
          </a:r>
          <a:endParaRPr lang="en-US" sz="1400">
            <a:latin typeface="GE SS Two Light" pitchFamily="18" charset="-78"/>
            <a:ea typeface="GE SS Two Light" pitchFamily="18" charset="-78"/>
            <a:cs typeface="GE SS Two Light" pitchFamily="18" charset="-78"/>
          </a:endParaRPr>
        </a:p>
      </dgm:t>
    </dgm:pt>
    <dgm:pt modelId="{F8724547-6B24-438F-A129-7293EAB1E696}" type="parTrans" cxnId="{D183E611-34A8-455F-8961-E3BAF029BDC7}">
      <dgm:prSet/>
      <dgm:spPr/>
      <dgm:t>
        <a:bodyPr/>
        <a:lstStyle/>
        <a:p>
          <a:endParaRPr lang="en-US" sz="1400">
            <a:latin typeface="GE SS Two Light" pitchFamily="18" charset="-78"/>
            <a:ea typeface="GE SS Two Light" pitchFamily="18" charset="-78"/>
            <a:cs typeface="GE SS Two Light" pitchFamily="18" charset="-78"/>
          </a:endParaRPr>
        </a:p>
      </dgm:t>
    </dgm:pt>
    <dgm:pt modelId="{39B1791F-A6C6-407E-920A-69FAC7EF35B8}" type="sibTrans" cxnId="{D183E611-34A8-455F-8961-E3BAF029BDC7}">
      <dgm:prSet/>
      <dgm:spPr/>
      <dgm:t>
        <a:bodyPr/>
        <a:lstStyle/>
        <a:p>
          <a:endParaRPr lang="en-US" sz="1400">
            <a:latin typeface="GE SS Two Light" pitchFamily="18" charset="-78"/>
            <a:ea typeface="GE SS Two Light" pitchFamily="18" charset="-78"/>
            <a:cs typeface="GE SS Two Light" pitchFamily="18" charset="-78"/>
          </a:endParaRPr>
        </a:p>
      </dgm:t>
    </dgm:pt>
    <dgm:pt modelId="{E49AA86D-A236-4FC9-AD8A-3F1D6307C0B4}" type="pres">
      <dgm:prSet presAssocID="{81CC0B08-0CAF-4089-B427-C1D5BF75C0ED}" presName="Name0" presStyleCnt="0">
        <dgm:presLayoutVars>
          <dgm:dir/>
          <dgm:resizeHandles val="exact"/>
        </dgm:presLayoutVars>
      </dgm:prSet>
      <dgm:spPr/>
    </dgm:pt>
    <dgm:pt modelId="{CE6E95F6-D67B-48A2-A0E2-C0C53E74E6FD}" type="pres">
      <dgm:prSet presAssocID="{46F866F0-43A4-41CB-B298-B312D2BFDC3D}" presName="Name5" presStyleLbl="vennNode1" presStyleIdx="0" presStyleCnt="12" custScaleX="113353">
        <dgm:presLayoutVars>
          <dgm:bulletEnabled val="1"/>
        </dgm:presLayoutVars>
      </dgm:prSet>
      <dgm:spPr/>
    </dgm:pt>
    <dgm:pt modelId="{9751F8A0-CCB1-4251-BEA8-B7422C54A5E6}" type="pres">
      <dgm:prSet presAssocID="{CD0B87BA-716B-4443-9882-75221DBAF391}" presName="space" presStyleCnt="0"/>
      <dgm:spPr/>
    </dgm:pt>
    <dgm:pt modelId="{A75CA192-3F4B-4557-B629-6B52884F8BBB}" type="pres">
      <dgm:prSet presAssocID="{FB5CAA31-7B36-4B86-8E6B-D5D4F72BFF37}" presName="Name5" presStyleLbl="vennNode1" presStyleIdx="1" presStyleCnt="12" custScaleX="135588">
        <dgm:presLayoutVars>
          <dgm:bulletEnabled val="1"/>
        </dgm:presLayoutVars>
      </dgm:prSet>
      <dgm:spPr/>
    </dgm:pt>
    <dgm:pt modelId="{5B877392-205C-41AB-BE00-55403F21994D}" type="pres">
      <dgm:prSet presAssocID="{4B29C6C6-C672-49D1-BEAE-F4201CE8A5A3}" presName="space" presStyleCnt="0"/>
      <dgm:spPr/>
    </dgm:pt>
    <dgm:pt modelId="{6ED5639F-23AD-4A7A-A3A5-4BD4920B027E}" type="pres">
      <dgm:prSet presAssocID="{38494001-10A1-40D2-AE92-C4BCB1D35067}" presName="Name5" presStyleLbl="vennNode1" presStyleIdx="2" presStyleCnt="12">
        <dgm:presLayoutVars>
          <dgm:bulletEnabled val="1"/>
        </dgm:presLayoutVars>
      </dgm:prSet>
      <dgm:spPr/>
    </dgm:pt>
    <dgm:pt modelId="{DE57E065-D948-4E86-96F6-82CE8E29F679}" type="pres">
      <dgm:prSet presAssocID="{7B081164-A06A-437F-BA16-184E9300FC6C}" presName="space" presStyleCnt="0"/>
      <dgm:spPr/>
    </dgm:pt>
    <dgm:pt modelId="{6FB54F79-2CE7-4E65-91F2-A23060AFBF43}" type="pres">
      <dgm:prSet presAssocID="{1BF7E1CE-F72E-4AF4-88C2-417190E9D616}" presName="Name5" presStyleLbl="vennNode1" presStyleIdx="3" presStyleCnt="12">
        <dgm:presLayoutVars>
          <dgm:bulletEnabled val="1"/>
        </dgm:presLayoutVars>
      </dgm:prSet>
      <dgm:spPr/>
    </dgm:pt>
    <dgm:pt modelId="{D096C6A6-756A-4AEA-AC11-14BFC60DF061}" type="pres">
      <dgm:prSet presAssocID="{B81CE453-FC07-44D4-B33F-8BC7F0DD8937}" presName="space" presStyleCnt="0"/>
      <dgm:spPr/>
    </dgm:pt>
    <dgm:pt modelId="{B1A500B4-D09F-4827-B38F-B64E7E76CBFB}" type="pres">
      <dgm:prSet presAssocID="{FD7BC6AE-C626-4E6D-8627-407A5F0CC384}" presName="Name5" presStyleLbl="vennNode1" presStyleIdx="4" presStyleCnt="12">
        <dgm:presLayoutVars>
          <dgm:bulletEnabled val="1"/>
        </dgm:presLayoutVars>
      </dgm:prSet>
      <dgm:spPr/>
    </dgm:pt>
    <dgm:pt modelId="{548E27FE-6C9F-4106-A925-B6765682F51E}" type="pres">
      <dgm:prSet presAssocID="{B35FE624-9258-4790-9FA3-E61A49BEC3F4}" presName="space" presStyleCnt="0"/>
      <dgm:spPr/>
    </dgm:pt>
    <dgm:pt modelId="{2A7D8445-3059-4FDA-91C3-4A04EC5BD597}" type="pres">
      <dgm:prSet presAssocID="{D0BAE10D-E9AF-44FA-854D-04B6C0C9E596}" presName="Name5" presStyleLbl="vennNode1" presStyleIdx="5" presStyleCnt="12" custScaleX="124780">
        <dgm:presLayoutVars>
          <dgm:bulletEnabled val="1"/>
        </dgm:presLayoutVars>
      </dgm:prSet>
      <dgm:spPr/>
    </dgm:pt>
    <dgm:pt modelId="{1BDA1009-B06C-4216-8346-C81DA0F9ED5F}" type="pres">
      <dgm:prSet presAssocID="{0FF02184-9337-4A84-A22C-98E7AD438684}" presName="space" presStyleCnt="0"/>
      <dgm:spPr/>
    </dgm:pt>
    <dgm:pt modelId="{61186059-6004-49AF-B1A2-E5906C00B8F2}" type="pres">
      <dgm:prSet presAssocID="{EC61ED4C-0CA9-4FC5-85DB-2663F805311F}" presName="Name5" presStyleLbl="vennNode1" presStyleIdx="6" presStyleCnt="12" custScaleX="119640">
        <dgm:presLayoutVars>
          <dgm:bulletEnabled val="1"/>
        </dgm:presLayoutVars>
      </dgm:prSet>
      <dgm:spPr/>
    </dgm:pt>
    <dgm:pt modelId="{66AE18C8-DD60-4E0D-8A44-26CB3DA4F242}" type="pres">
      <dgm:prSet presAssocID="{05DFE638-0947-4E4A-A02F-84E908ED0C64}" presName="space" presStyleCnt="0"/>
      <dgm:spPr/>
    </dgm:pt>
    <dgm:pt modelId="{427130F3-F69A-4F8C-B312-8F2001EFDA01}" type="pres">
      <dgm:prSet presAssocID="{7D065B27-D146-4B79-89A9-FDF87AF7BFE2}" presName="Name5" presStyleLbl="vennNode1" presStyleIdx="7" presStyleCnt="12">
        <dgm:presLayoutVars>
          <dgm:bulletEnabled val="1"/>
        </dgm:presLayoutVars>
      </dgm:prSet>
      <dgm:spPr/>
    </dgm:pt>
    <dgm:pt modelId="{8E38F48F-476D-4009-B04B-423CB4A32AFF}" type="pres">
      <dgm:prSet presAssocID="{7C53D757-E8A7-43DD-9ECB-36F536759B2E}" presName="space" presStyleCnt="0"/>
      <dgm:spPr/>
    </dgm:pt>
    <dgm:pt modelId="{6ED5E22F-75F5-4740-900B-BE82CED488F6}" type="pres">
      <dgm:prSet presAssocID="{5A5CA6F0-F1B3-4771-996F-9DBE2C9F4039}" presName="Name5" presStyleLbl="vennNode1" presStyleIdx="8" presStyleCnt="12">
        <dgm:presLayoutVars>
          <dgm:bulletEnabled val="1"/>
        </dgm:presLayoutVars>
      </dgm:prSet>
      <dgm:spPr/>
    </dgm:pt>
    <dgm:pt modelId="{D4F42450-9303-46C5-922E-1A57F239B3D3}" type="pres">
      <dgm:prSet presAssocID="{C73AECAD-D206-428C-B724-3D2F4C31312A}" presName="space" presStyleCnt="0"/>
      <dgm:spPr/>
    </dgm:pt>
    <dgm:pt modelId="{A2428DDC-E5BD-4C5E-AF19-29A18ACC74E9}" type="pres">
      <dgm:prSet presAssocID="{1175FC9C-C84E-4896-A18C-AF56DEA90EA2}" presName="Name5" presStyleLbl="vennNode1" presStyleIdx="9" presStyleCnt="12">
        <dgm:presLayoutVars>
          <dgm:bulletEnabled val="1"/>
        </dgm:presLayoutVars>
      </dgm:prSet>
      <dgm:spPr/>
    </dgm:pt>
    <dgm:pt modelId="{D08963C9-1431-438F-90DD-BEBCDA44C388}" type="pres">
      <dgm:prSet presAssocID="{776A751E-6CF4-4F93-87AE-8C63EDDF41B8}" presName="space" presStyleCnt="0"/>
      <dgm:spPr/>
    </dgm:pt>
    <dgm:pt modelId="{D3013552-C845-43FE-88C6-1758CF51B77B}" type="pres">
      <dgm:prSet presAssocID="{48C61918-440E-4227-8CA5-21567D5DEF32}" presName="Name5" presStyleLbl="vennNode1" presStyleIdx="10" presStyleCnt="12">
        <dgm:presLayoutVars>
          <dgm:bulletEnabled val="1"/>
        </dgm:presLayoutVars>
      </dgm:prSet>
      <dgm:spPr/>
    </dgm:pt>
    <dgm:pt modelId="{807DE304-1CF2-42B9-BDE3-6E741D1F1398}" type="pres">
      <dgm:prSet presAssocID="{10D5A0B1-B3A9-40E1-A62B-74F3D264FB5F}" presName="space" presStyleCnt="0"/>
      <dgm:spPr/>
    </dgm:pt>
    <dgm:pt modelId="{2F7E560F-9145-4EB6-9716-3B04AEDBBCC5}" type="pres">
      <dgm:prSet presAssocID="{2BF08125-C58F-4925-85F1-DDE585FC9A4F}" presName="Name5" presStyleLbl="vennNode1" presStyleIdx="11" presStyleCnt="12">
        <dgm:presLayoutVars>
          <dgm:bulletEnabled val="1"/>
        </dgm:presLayoutVars>
      </dgm:prSet>
      <dgm:spPr/>
    </dgm:pt>
  </dgm:ptLst>
  <dgm:cxnLst>
    <dgm:cxn modelId="{91B56605-8E54-40FE-993E-C1037B960774}" type="presOf" srcId="{1BF7E1CE-F72E-4AF4-88C2-417190E9D616}" destId="{6FB54F79-2CE7-4E65-91F2-A23060AFBF43}" srcOrd="0" destOrd="0" presId="urn:microsoft.com/office/officeart/2005/8/layout/venn3"/>
    <dgm:cxn modelId="{2932E006-FE5B-4F1F-B430-61B7C5717F3C}" type="presOf" srcId="{7D065B27-D146-4B79-89A9-FDF87AF7BFE2}" destId="{427130F3-F69A-4F8C-B312-8F2001EFDA01}" srcOrd="0" destOrd="0" presId="urn:microsoft.com/office/officeart/2005/8/layout/venn3"/>
    <dgm:cxn modelId="{9D615410-ACCA-4BFF-9FC2-14C9408B1EF1}" srcId="{81CC0B08-0CAF-4089-B427-C1D5BF75C0ED}" destId="{48C61918-440E-4227-8CA5-21567D5DEF32}" srcOrd="10" destOrd="0" parTransId="{7A5FF37E-6521-4212-9E2C-827C875C53EA}" sibTransId="{10D5A0B1-B3A9-40E1-A62B-74F3D264FB5F}"/>
    <dgm:cxn modelId="{D183E611-34A8-455F-8961-E3BAF029BDC7}" srcId="{81CC0B08-0CAF-4089-B427-C1D5BF75C0ED}" destId="{2BF08125-C58F-4925-85F1-DDE585FC9A4F}" srcOrd="11" destOrd="0" parTransId="{F8724547-6B24-438F-A129-7293EAB1E696}" sibTransId="{39B1791F-A6C6-407E-920A-69FAC7EF35B8}"/>
    <dgm:cxn modelId="{4E06A81D-811A-4A5B-93E3-7ECF313638BD}" type="presOf" srcId="{EC61ED4C-0CA9-4FC5-85DB-2663F805311F}" destId="{61186059-6004-49AF-B1A2-E5906C00B8F2}" srcOrd="0" destOrd="0" presId="urn:microsoft.com/office/officeart/2005/8/layout/venn3"/>
    <dgm:cxn modelId="{48EC0E1E-7A0D-4739-BD3E-4047F3289F1B}" srcId="{81CC0B08-0CAF-4089-B427-C1D5BF75C0ED}" destId="{7D065B27-D146-4B79-89A9-FDF87AF7BFE2}" srcOrd="7" destOrd="0" parTransId="{C06169BF-9F91-4428-A784-10D158F65083}" sibTransId="{7C53D757-E8A7-43DD-9ECB-36F536759B2E}"/>
    <dgm:cxn modelId="{E0F14932-EE0D-4B4F-9FBB-8CE6ED88A1E2}" type="presOf" srcId="{FB5CAA31-7B36-4B86-8E6B-D5D4F72BFF37}" destId="{A75CA192-3F4B-4557-B629-6B52884F8BBB}" srcOrd="0" destOrd="0" presId="urn:microsoft.com/office/officeart/2005/8/layout/venn3"/>
    <dgm:cxn modelId="{607E1C34-7715-4D4C-ABB3-D97384D93336}" srcId="{81CC0B08-0CAF-4089-B427-C1D5BF75C0ED}" destId="{1175FC9C-C84E-4896-A18C-AF56DEA90EA2}" srcOrd="9" destOrd="0" parTransId="{43188907-DEC8-4130-B274-4E904D300DCD}" sibTransId="{776A751E-6CF4-4F93-87AE-8C63EDDF41B8}"/>
    <dgm:cxn modelId="{9E97485E-E114-4210-ACCD-25CBA7C252EF}" type="presOf" srcId="{5A5CA6F0-F1B3-4771-996F-9DBE2C9F4039}" destId="{6ED5E22F-75F5-4740-900B-BE82CED488F6}" srcOrd="0" destOrd="0" presId="urn:microsoft.com/office/officeart/2005/8/layout/venn3"/>
    <dgm:cxn modelId="{2CE14442-48BD-4B45-8DE4-7B43A10ED8AD}" type="presOf" srcId="{FD7BC6AE-C626-4E6D-8627-407A5F0CC384}" destId="{B1A500B4-D09F-4827-B38F-B64E7E76CBFB}" srcOrd="0" destOrd="0" presId="urn:microsoft.com/office/officeart/2005/8/layout/venn3"/>
    <dgm:cxn modelId="{400E4B62-D470-4E0E-8FD1-23B452297C1C}" type="presOf" srcId="{1175FC9C-C84E-4896-A18C-AF56DEA90EA2}" destId="{A2428DDC-E5BD-4C5E-AF19-29A18ACC74E9}" srcOrd="0" destOrd="0" presId="urn:microsoft.com/office/officeart/2005/8/layout/venn3"/>
    <dgm:cxn modelId="{9243E46C-FA10-413C-B91F-29B434A72038}" srcId="{81CC0B08-0CAF-4089-B427-C1D5BF75C0ED}" destId="{5A5CA6F0-F1B3-4771-996F-9DBE2C9F4039}" srcOrd="8" destOrd="0" parTransId="{6BED99DF-DE7E-4507-80D2-2709CD91644E}" sibTransId="{C73AECAD-D206-428C-B724-3D2F4C31312A}"/>
    <dgm:cxn modelId="{8ACD0D78-DF7E-45BF-A718-D7D144BC116D}" srcId="{81CC0B08-0CAF-4089-B427-C1D5BF75C0ED}" destId="{EC61ED4C-0CA9-4FC5-85DB-2663F805311F}" srcOrd="6" destOrd="0" parTransId="{D6D0D5D8-AACD-492B-B986-7ED6095CC562}" sibTransId="{05DFE638-0947-4E4A-A02F-84E908ED0C64}"/>
    <dgm:cxn modelId="{BA692378-D0B5-4DE3-AE02-B81FCCC10B63}" srcId="{81CC0B08-0CAF-4089-B427-C1D5BF75C0ED}" destId="{1BF7E1CE-F72E-4AF4-88C2-417190E9D616}" srcOrd="3" destOrd="0" parTransId="{7ADC7D02-918E-41A5-978A-23CD3991BD64}" sibTransId="{B81CE453-FC07-44D4-B33F-8BC7F0DD8937}"/>
    <dgm:cxn modelId="{0BA91959-40A8-4610-B968-38D1D0AFA331}" type="presOf" srcId="{38494001-10A1-40D2-AE92-C4BCB1D35067}" destId="{6ED5639F-23AD-4A7A-A3A5-4BD4920B027E}" srcOrd="0" destOrd="0" presId="urn:microsoft.com/office/officeart/2005/8/layout/venn3"/>
    <dgm:cxn modelId="{7097B388-8F9A-46C0-94A1-10D2F7451A22}" srcId="{81CC0B08-0CAF-4089-B427-C1D5BF75C0ED}" destId="{FD7BC6AE-C626-4E6D-8627-407A5F0CC384}" srcOrd="4" destOrd="0" parTransId="{DE00ADAB-E029-4542-B3FD-6F6D508A9A36}" sibTransId="{B35FE624-9258-4790-9FA3-E61A49BEC3F4}"/>
    <dgm:cxn modelId="{5E110E9B-0AB9-4752-8947-14ADEF13FCF9}" type="presOf" srcId="{2BF08125-C58F-4925-85F1-DDE585FC9A4F}" destId="{2F7E560F-9145-4EB6-9716-3B04AEDBBCC5}" srcOrd="0" destOrd="0" presId="urn:microsoft.com/office/officeart/2005/8/layout/venn3"/>
    <dgm:cxn modelId="{36D594A9-E0E9-405E-9C5C-54B60427CA6F}" srcId="{81CC0B08-0CAF-4089-B427-C1D5BF75C0ED}" destId="{38494001-10A1-40D2-AE92-C4BCB1D35067}" srcOrd="2" destOrd="0" parTransId="{B0CACEF3-8450-4B75-AD23-382F7D14F456}" sibTransId="{7B081164-A06A-437F-BA16-184E9300FC6C}"/>
    <dgm:cxn modelId="{8AB584B9-99AA-4210-B607-05FC8A98DC2B}" srcId="{81CC0B08-0CAF-4089-B427-C1D5BF75C0ED}" destId="{46F866F0-43A4-41CB-B298-B312D2BFDC3D}" srcOrd="0" destOrd="0" parTransId="{6E4E3BAB-D188-494D-B391-A921175C3C56}" sibTransId="{CD0B87BA-716B-4443-9882-75221DBAF391}"/>
    <dgm:cxn modelId="{850713C8-5E51-42B0-907C-64F5D90FAF22}" type="presOf" srcId="{81CC0B08-0CAF-4089-B427-C1D5BF75C0ED}" destId="{E49AA86D-A236-4FC9-AD8A-3F1D6307C0B4}" srcOrd="0" destOrd="0" presId="urn:microsoft.com/office/officeart/2005/8/layout/venn3"/>
    <dgm:cxn modelId="{908199C8-15AC-4178-8DE7-9EB6BFF6FCE2}" type="presOf" srcId="{D0BAE10D-E9AF-44FA-854D-04B6C0C9E596}" destId="{2A7D8445-3059-4FDA-91C3-4A04EC5BD597}" srcOrd="0" destOrd="0" presId="urn:microsoft.com/office/officeart/2005/8/layout/venn3"/>
    <dgm:cxn modelId="{46031AE9-ACE2-4491-A655-CF5E175457C9}" type="presOf" srcId="{46F866F0-43A4-41CB-B298-B312D2BFDC3D}" destId="{CE6E95F6-D67B-48A2-A0E2-C0C53E74E6FD}" srcOrd="0" destOrd="0" presId="urn:microsoft.com/office/officeart/2005/8/layout/venn3"/>
    <dgm:cxn modelId="{B0EF7DED-99B7-48BA-AE80-1D64CC95A9FD}" type="presOf" srcId="{48C61918-440E-4227-8CA5-21567D5DEF32}" destId="{D3013552-C845-43FE-88C6-1758CF51B77B}" srcOrd="0" destOrd="0" presId="urn:microsoft.com/office/officeart/2005/8/layout/venn3"/>
    <dgm:cxn modelId="{7D8F73F0-8EA8-436F-B7B8-D6874695D17C}" srcId="{81CC0B08-0CAF-4089-B427-C1D5BF75C0ED}" destId="{D0BAE10D-E9AF-44FA-854D-04B6C0C9E596}" srcOrd="5" destOrd="0" parTransId="{180C5DB3-D8AD-4179-A54E-6FC6B4749BAB}" sibTransId="{0FF02184-9337-4A84-A22C-98E7AD438684}"/>
    <dgm:cxn modelId="{06CBD0F8-7273-4ED4-9577-AD332C62D672}" srcId="{81CC0B08-0CAF-4089-B427-C1D5BF75C0ED}" destId="{FB5CAA31-7B36-4B86-8E6B-D5D4F72BFF37}" srcOrd="1" destOrd="0" parTransId="{DD28D4DE-8399-49DF-94BD-E2B5B9AA861F}" sibTransId="{4B29C6C6-C672-49D1-BEAE-F4201CE8A5A3}"/>
    <dgm:cxn modelId="{1286B2E9-5B36-4A0D-AED9-6AA00A42FE01}" type="presParOf" srcId="{E49AA86D-A236-4FC9-AD8A-3F1D6307C0B4}" destId="{CE6E95F6-D67B-48A2-A0E2-C0C53E74E6FD}" srcOrd="0" destOrd="0" presId="urn:microsoft.com/office/officeart/2005/8/layout/venn3"/>
    <dgm:cxn modelId="{6AE9DC54-054B-4CD3-B04C-8AF7E7089251}" type="presParOf" srcId="{E49AA86D-A236-4FC9-AD8A-3F1D6307C0B4}" destId="{9751F8A0-CCB1-4251-BEA8-B7422C54A5E6}" srcOrd="1" destOrd="0" presId="urn:microsoft.com/office/officeart/2005/8/layout/venn3"/>
    <dgm:cxn modelId="{40F8AA88-3318-42BD-B16B-0791CB7990D6}" type="presParOf" srcId="{E49AA86D-A236-4FC9-AD8A-3F1D6307C0B4}" destId="{A75CA192-3F4B-4557-B629-6B52884F8BBB}" srcOrd="2" destOrd="0" presId="urn:microsoft.com/office/officeart/2005/8/layout/venn3"/>
    <dgm:cxn modelId="{9C951440-8808-4617-8A11-47F97957F8FF}" type="presParOf" srcId="{E49AA86D-A236-4FC9-AD8A-3F1D6307C0B4}" destId="{5B877392-205C-41AB-BE00-55403F21994D}" srcOrd="3" destOrd="0" presId="urn:microsoft.com/office/officeart/2005/8/layout/venn3"/>
    <dgm:cxn modelId="{2F5CA215-180D-46B9-9C4A-06F850CC7F0C}" type="presParOf" srcId="{E49AA86D-A236-4FC9-AD8A-3F1D6307C0B4}" destId="{6ED5639F-23AD-4A7A-A3A5-4BD4920B027E}" srcOrd="4" destOrd="0" presId="urn:microsoft.com/office/officeart/2005/8/layout/venn3"/>
    <dgm:cxn modelId="{A46BF48A-810A-4FAA-82FF-9319022398DE}" type="presParOf" srcId="{E49AA86D-A236-4FC9-AD8A-3F1D6307C0B4}" destId="{DE57E065-D948-4E86-96F6-82CE8E29F679}" srcOrd="5" destOrd="0" presId="urn:microsoft.com/office/officeart/2005/8/layout/venn3"/>
    <dgm:cxn modelId="{3A63A74A-2518-4CFD-8EEE-B4C1C22764F6}" type="presParOf" srcId="{E49AA86D-A236-4FC9-AD8A-3F1D6307C0B4}" destId="{6FB54F79-2CE7-4E65-91F2-A23060AFBF43}" srcOrd="6" destOrd="0" presId="urn:microsoft.com/office/officeart/2005/8/layout/venn3"/>
    <dgm:cxn modelId="{5599DDAF-2C4E-4C7A-9D54-9E5DB8D084B0}" type="presParOf" srcId="{E49AA86D-A236-4FC9-AD8A-3F1D6307C0B4}" destId="{D096C6A6-756A-4AEA-AC11-14BFC60DF061}" srcOrd="7" destOrd="0" presId="urn:microsoft.com/office/officeart/2005/8/layout/venn3"/>
    <dgm:cxn modelId="{8917364C-5D57-43C6-850F-5BEFF6567E50}" type="presParOf" srcId="{E49AA86D-A236-4FC9-AD8A-3F1D6307C0B4}" destId="{B1A500B4-D09F-4827-B38F-B64E7E76CBFB}" srcOrd="8" destOrd="0" presId="urn:microsoft.com/office/officeart/2005/8/layout/venn3"/>
    <dgm:cxn modelId="{D841AEA0-C264-45F5-AC17-A27822B82BE0}" type="presParOf" srcId="{E49AA86D-A236-4FC9-AD8A-3F1D6307C0B4}" destId="{548E27FE-6C9F-4106-A925-B6765682F51E}" srcOrd="9" destOrd="0" presId="urn:microsoft.com/office/officeart/2005/8/layout/venn3"/>
    <dgm:cxn modelId="{876978EC-682F-4F64-9D3C-8C2B352100F4}" type="presParOf" srcId="{E49AA86D-A236-4FC9-AD8A-3F1D6307C0B4}" destId="{2A7D8445-3059-4FDA-91C3-4A04EC5BD597}" srcOrd="10" destOrd="0" presId="urn:microsoft.com/office/officeart/2005/8/layout/venn3"/>
    <dgm:cxn modelId="{57F87F4E-295B-43A1-B840-804E205A4B04}" type="presParOf" srcId="{E49AA86D-A236-4FC9-AD8A-3F1D6307C0B4}" destId="{1BDA1009-B06C-4216-8346-C81DA0F9ED5F}" srcOrd="11" destOrd="0" presId="urn:microsoft.com/office/officeart/2005/8/layout/venn3"/>
    <dgm:cxn modelId="{E49327C7-ADCD-4D41-8DA6-45D4A5374A09}" type="presParOf" srcId="{E49AA86D-A236-4FC9-AD8A-3F1D6307C0B4}" destId="{61186059-6004-49AF-B1A2-E5906C00B8F2}" srcOrd="12" destOrd="0" presId="urn:microsoft.com/office/officeart/2005/8/layout/venn3"/>
    <dgm:cxn modelId="{9F2BF3A1-3DA6-4F0F-822A-7D5E4A95DF95}" type="presParOf" srcId="{E49AA86D-A236-4FC9-AD8A-3F1D6307C0B4}" destId="{66AE18C8-DD60-4E0D-8A44-26CB3DA4F242}" srcOrd="13" destOrd="0" presId="urn:microsoft.com/office/officeart/2005/8/layout/venn3"/>
    <dgm:cxn modelId="{72DCF28F-C317-4FB3-AA23-3E06786ED18A}" type="presParOf" srcId="{E49AA86D-A236-4FC9-AD8A-3F1D6307C0B4}" destId="{427130F3-F69A-4F8C-B312-8F2001EFDA01}" srcOrd="14" destOrd="0" presId="urn:microsoft.com/office/officeart/2005/8/layout/venn3"/>
    <dgm:cxn modelId="{F7D05737-51CA-469C-95B4-96ACDB287988}" type="presParOf" srcId="{E49AA86D-A236-4FC9-AD8A-3F1D6307C0B4}" destId="{8E38F48F-476D-4009-B04B-423CB4A32AFF}" srcOrd="15" destOrd="0" presId="urn:microsoft.com/office/officeart/2005/8/layout/venn3"/>
    <dgm:cxn modelId="{98B4633A-0F61-4A03-B2E4-30800A524A33}" type="presParOf" srcId="{E49AA86D-A236-4FC9-AD8A-3F1D6307C0B4}" destId="{6ED5E22F-75F5-4740-900B-BE82CED488F6}" srcOrd="16" destOrd="0" presId="urn:microsoft.com/office/officeart/2005/8/layout/venn3"/>
    <dgm:cxn modelId="{C2648CBF-18DB-4251-A3CB-498D27D5E5EF}" type="presParOf" srcId="{E49AA86D-A236-4FC9-AD8A-3F1D6307C0B4}" destId="{D4F42450-9303-46C5-922E-1A57F239B3D3}" srcOrd="17" destOrd="0" presId="urn:microsoft.com/office/officeart/2005/8/layout/venn3"/>
    <dgm:cxn modelId="{B19AE9B8-7F9F-4FBE-8293-0A57D6004F85}" type="presParOf" srcId="{E49AA86D-A236-4FC9-AD8A-3F1D6307C0B4}" destId="{A2428DDC-E5BD-4C5E-AF19-29A18ACC74E9}" srcOrd="18" destOrd="0" presId="urn:microsoft.com/office/officeart/2005/8/layout/venn3"/>
    <dgm:cxn modelId="{95C98992-629F-41D8-8C81-C995E97B2B7D}" type="presParOf" srcId="{E49AA86D-A236-4FC9-AD8A-3F1D6307C0B4}" destId="{D08963C9-1431-438F-90DD-BEBCDA44C388}" srcOrd="19" destOrd="0" presId="urn:microsoft.com/office/officeart/2005/8/layout/venn3"/>
    <dgm:cxn modelId="{2276A7B5-F35E-403D-A4A3-31B0D3E58701}" type="presParOf" srcId="{E49AA86D-A236-4FC9-AD8A-3F1D6307C0B4}" destId="{D3013552-C845-43FE-88C6-1758CF51B77B}" srcOrd="20" destOrd="0" presId="urn:microsoft.com/office/officeart/2005/8/layout/venn3"/>
    <dgm:cxn modelId="{FE96C6E7-28D5-4695-A699-256F094780DD}" type="presParOf" srcId="{E49AA86D-A236-4FC9-AD8A-3F1D6307C0B4}" destId="{807DE304-1CF2-42B9-BDE3-6E741D1F1398}" srcOrd="21" destOrd="0" presId="urn:microsoft.com/office/officeart/2005/8/layout/venn3"/>
    <dgm:cxn modelId="{716621D6-BB4E-4FEF-A541-823624C327B2}" type="presParOf" srcId="{E49AA86D-A236-4FC9-AD8A-3F1D6307C0B4}" destId="{2F7E560F-9145-4EB6-9716-3B04AEDBBCC5}" srcOrd="22"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BDF6E5-EDF9-4F1D-B8DF-83B1FE262FD4}">
      <dsp:nvSpPr>
        <dsp:cNvPr id="0" name=""/>
        <dsp:cNvSpPr/>
      </dsp:nvSpPr>
      <dsp:spPr>
        <a:xfrm>
          <a:off x="2948190" y="2281"/>
          <a:ext cx="1126519" cy="73223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الدين</a:t>
          </a:r>
          <a:endParaRPr lang="en-US" sz="1600" kern="1200">
            <a:latin typeface="GE SS Two Light" pitchFamily="18" charset="-78"/>
            <a:ea typeface="GE SS Two Light" pitchFamily="18" charset="-78"/>
            <a:cs typeface="GE SS Two Light" pitchFamily="18" charset="-78"/>
          </a:endParaRPr>
        </a:p>
      </dsp:txBody>
      <dsp:txXfrm>
        <a:off x="2983935" y="38026"/>
        <a:ext cx="1055029" cy="660747"/>
      </dsp:txXfrm>
    </dsp:sp>
    <dsp:sp modelId="{AF57F5AD-B31B-46D8-8F22-81FA677562F8}">
      <dsp:nvSpPr>
        <dsp:cNvPr id="0" name=""/>
        <dsp:cNvSpPr/>
      </dsp:nvSpPr>
      <dsp:spPr>
        <a:xfrm>
          <a:off x="1423214" y="368400"/>
          <a:ext cx="4176471" cy="4176471"/>
        </a:xfrm>
        <a:custGeom>
          <a:avLst/>
          <a:gdLst/>
          <a:ahLst/>
          <a:cxnLst/>
          <a:rect l="0" t="0" r="0" b="0"/>
          <a:pathLst>
            <a:path>
              <a:moveTo>
                <a:pt x="2658935" y="79497"/>
              </a:moveTo>
              <a:arcTo wR="2088235" hR="2088235" stAng="17151619" swAng="1254632"/>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C2C4180-AD72-4447-A6D3-E4CDAEF04D2E}">
      <dsp:nvSpPr>
        <dsp:cNvPr id="0" name=""/>
        <dsp:cNvSpPr/>
      </dsp:nvSpPr>
      <dsp:spPr>
        <a:xfrm>
          <a:off x="4226013" y="788523"/>
          <a:ext cx="1836170" cy="732237"/>
        </a:xfrm>
        <a:prstGeom prst="roundRect">
          <a:avLst/>
        </a:prstGeom>
        <a:solidFill>
          <a:schemeClr val="accent5">
            <a:hueOff val="-1225557"/>
            <a:satOff val="-1705"/>
            <a:lumOff val="-6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الفطرة أو شخصية الفرد</a:t>
          </a:r>
          <a:endParaRPr lang="en-US" sz="1600" kern="1200">
            <a:latin typeface="GE SS Two Light" pitchFamily="18" charset="-78"/>
            <a:ea typeface="GE SS Two Light" pitchFamily="18" charset="-78"/>
            <a:cs typeface="GE SS Two Light" pitchFamily="18" charset="-78"/>
          </a:endParaRPr>
        </a:p>
      </dsp:txBody>
      <dsp:txXfrm>
        <a:off x="4261758" y="824268"/>
        <a:ext cx="1764680" cy="660747"/>
      </dsp:txXfrm>
    </dsp:sp>
    <dsp:sp modelId="{484990AC-F01A-449D-8AE1-AE2551DEE2A6}">
      <dsp:nvSpPr>
        <dsp:cNvPr id="0" name=""/>
        <dsp:cNvSpPr/>
      </dsp:nvSpPr>
      <dsp:spPr>
        <a:xfrm>
          <a:off x="1423214" y="368400"/>
          <a:ext cx="4176471" cy="4176471"/>
        </a:xfrm>
        <a:custGeom>
          <a:avLst/>
          <a:gdLst/>
          <a:ahLst/>
          <a:cxnLst/>
          <a:rect l="0" t="0" r="0" b="0"/>
          <a:pathLst>
            <a:path>
              <a:moveTo>
                <a:pt x="3959730" y="1161825"/>
              </a:moveTo>
              <a:arcTo wR="2088235" hR="2088235" stAng="20019845" swAng="1725057"/>
            </a:path>
          </a:pathLst>
        </a:custGeom>
        <a:noFill/>
        <a:ln w="6350" cap="flat" cmpd="sng" algn="ctr">
          <a:solidFill>
            <a:schemeClr val="accent5">
              <a:hueOff val="-1225557"/>
              <a:satOff val="-1705"/>
              <a:lumOff val="-654"/>
              <a:alphaOff val="0"/>
            </a:schemeClr>
          </a:solidFill>
          <a:prstDash val="solid"/>
          <a:miter lim="800000"/>
        </a:ln>
        <a:effectLst/>
      </dsp:spPr>
      <dsp:style>
        <a:lnRef idx="1">
          <a:scrgbClr r="0" g="0" b="0"/>
        </a:lnRef>
        <a:fillRef idx="0">
          <a:scrgbClr r="0" g="0" b="0"/>
        </a:fillRef>
        <a:effectRef idx="0">
          <a:scrgbClr r="0" g="0" b="0"/>
        </a:effectRef>
        <a:fontRef idx="minor"/>
      </dsp:style>
    </dsp:sp>
    <dsp:sp modelId="{82AC40E1-975B-4FB2-94F3-77CDE544310E}">
      <dsp:nvSpPr>
        <dsp:cNvPr id="0" name=""/>
        <dsp:cNvSpPr/>
      </dsp:nvSpPr>
      <dsp:spPr>
        <a:xfrm>
          <a:off x="4853134" y="2555192"/>
          <a:ext cx="1388390" cy="732237"/>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الوالدين والأسرة</a:t>
          </a:r>
          <a:endParaRPr lang="en-US" sz="1600" kern="1200">
            <a:latin typeface="GE SS Two Light" pitchFamily="18" charset="-78"/>
            <a:ea typeface="GE SS Two Light" pitchFamily="18" charset="-78"/>
            <a:cs typeface="GE SS Two Light" pitchFamily="18" charset="-78"/>
          </a:endParaRPr>
        </a:p>
      </dsp:txBody>
      <dsp:txXfrm>
        <a:off x="4888879" y="2590937"/>
        <a:ext cx="1316900" cy="660747"/>
      </dsp:txXfrm>
    </dsp:sp>
    <dsp:sp modelId="{69A78FB5-B2AA-4653-9F14-8F02CB301A97}">
      <dsp:nvSpPr>
        <dsp:cNvPr id="0" name=""/>
        <dsp:cNvSpPr/>
      </dsp:nvSpPr>
      <dsp:spPr>
        <a:xfrm>
          <a:off x="1423214" y="368400"/>
          <a:ext cx="4176471" cy="4176471"/>
        </a:xfrm>
        <a:custGeom>
          <a:avLst/>
          <a:gdLst/>
          <a:ahLst/>
          <a:cxnLst/>
          <a:rect l="0" t="0" r="0" b="0"/>
          <a:pathLst>
            <a:path>
              <a:moveTo>
                <a:pt x="4000753" y="2926689"/>
              </a:moveTo>
              <a:arcTo wR="2088235" hR="2088235" stAng="1420367" swAng="1357228"/>
            </a:path>
          </a:pathLst>
        </a:custGeom>
        <a:noFill/>
        <a:ln w="6350" cap="flat" cmpd="sng" algn="ctr">
          <a:solidFill>
            <a:schemeClr val="accent5">
              <a:hueOff val="-2451115"/>
              <a:satOff val="-3409"/>
              <a:lumOff val="-1307"/>
              <a:alphaOff val="0"/>
            </a:schemeClr>
          </a:solidFill>
          <a:prstDash val="solid"/>
          <a:miter lim="800000"/>
        </a:ln>
        <a:effectLst/>
      </dsp:spPr>
      <dsp:style>
        <a:lnRef idx="1">
          <a:scrgbClr r="0" g="0" b="0"/>
        </a:lnRef>
        <a:fillRef idx="0">
          <a:scrgbClr r="0" g="0" b="0"/>
        </a:fillRef>
        <a:effectRef idx="0">
          <a:scrgbClr r="0" g="0" b="0"/>
        </a:effectRef>
        <a:fontRef idx="minor"/>
      </dsp:style>
    </dsp:sp>
    <dsp:sp modelId="{C7D8BBD8-81F5-425C-828A-413511EEBF4B}">
      <dsp:nvSpPr>
        <dsp:cNvPr id="0" name=""/>
        <dsp:cNvSpPr/>
      </dsp:nvSpPr>
      <dsp:spPr>
        <a:xfrm>
          <a:off x="3854242" y="3971952"/>
          <a:ext cx="1126519" cy="732237"/>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الأصدقاء</a:t>
          </a:r>
          <a:endParaRPr lang="en-US" sz="1600" kern="1200">
            <a:latin typeface="GE SS Two Light" pitchFamily="18" charset="-78"/>
            <a:ea typeface="GE SS Two Light" pitchFamily="18" charset="-78"/>
            <a:cs typeface="GE SS Two Light" pitchFamily="18" charset="-78"/>
          </a:endParaRPr>
        </a:p>
      </dsp:txBody>
      <dsp:txXfrm>
        <a:off x="3889987" y="4007697"/>
        <a:ext cx="1055029" cy="660747"/>
      </dsp:txXfrm>
    </dsp:sp>
    <dsp:sp modelId="{10F5756F-E76E-4B72-B7AA-8F5CF766C136}">
      <dsp:nvSpPr>
        <dsp:cNvPr id="0" name=""/>
        <dsp:cNvSpPr/>
      </dsp:nvSpPr>
      <dsp:spPr>
        <a:xfrm>
          <a:off x="1423214" y="368400"/>
          <a:ext cx="4176471" cy="4176471"/>
        </a:xfrm>
        <a:custGeom>
          <a:avLst/>
          <a:gdLst/>
          <a:ahLst/>
          <a:cxnLst/>
          <a:rect l="0" t="0" r="0" b="0"/>
          <a:pathLst>
            <a:path>
              <a:moveTo>
                <a:pt x="2425914" y="4148988"/>
              </a:moveTo>
              <a:arcTo wR="2088235" hR="2088235" stAng="4841646" swAng="838193"/>
            </a:path>
          </a:pathLst>
        </a:custGeom>
        <a:noFill/>
        <a:ln w="6350" cap="flat" cmpd="sng" algn="ctr">
          <a:solidFill>
            <a:schemeClr val="accent5">
              <a:hueOff val="-3676672"/>
              <a:satOff val="-5114"/>
              <a:lumOff val="-1961"/>
              <a:alphaOff val="0"/>
            </a:schemeClr>
          </a:solidFill>
          <a:prstDash val="solid"/>
          <a:miter lim="800000"/>
        </a:ln>
        <a:effectLst/>
      </dsp:spPr>
      <dsp:style>
        <a:lnRef idx="1">
          <a:scrgbClr r="0" g="0" b="0"/>
        </a:lnRef>
        <a:fillRef idx="0">
          <a:scrgbClr r="0" g="0" b="0"/>
        </a:fillRef>
        <a:effectRef idx="0">
          <a:scrgbClr r="0" g="0" b="0"/>
        </a:effectRef>
        <a:fontRef idx="minor"/>
      </dsp:style>
    </dsp:sp>
    <dsp:sp modelId="{7B1B8D9F-E1F8-41C6-9D5C-AA7F9160173F}">
      <dsp:nvSpPr>
        <dsp:cNvPr id="0" name=""/>
        <dsp:cNvSpPr/>
      </dsp:nvSpPr>
      <dsp:spPr>
        <a:xfrm>
          <a:off x="1874310" y="3971952"/>
          <a:ext cx="1462177" cy="732237"/>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البيئة التي حوله</a:t>
          </a:r>
          <a:endParaRPr lang="en-US" sz="1600" kern="1200">
            <a:latin typeface="GE SS Two Light" pitchFamily="18" charset="-78"/>
            <a:ea typeface="GE SS Two Light" pitchFamily="18" charset="-78"/>
            <a:cs typeface="GE SS Two Light" pitchFamily="18" charset="-78"/>
          </a:endParaRPr>
        </a:p>
      </dsp:txBody>
      <dsp:txXfrm>
        <a:off x="1910055" y="4007697"/>
        <a:ext cx="1390687" cy="660747"/>
      </dsp:txXfrm>
    </dsp:sp>
    <dsp:sp modelId="{C941B5C0-A10B-4C8D-9861-3BA3220B8A93}">
      <dsp:nvSpPr>
        <dsp:cNvPr id="0" name=""/>
        <dsp:cNvSpPr/>
      </dsp:nvSpPr>
      <dsp:spPr>
        <a:xfrm>
          <a:off x="1423214" y="368400"/>
          <a:ext cx="4176471" cy="4176471"/>
        </a:xfrm>
        <a:custGeom>
          <a:avLst/>
          <a:gdLst/>
          <a:ahLst/>
          <a:cxnLst/>
          <a:rect l="0" t="0" r="0" b="0"/>
          <a:pathLst>
            <a:path>
              <a:moveTo>
                <a:pt x="645332" y="3597791"/>
              </a:moveTo>
              <a:arcTo wR="2088235" hR="2088235" stAng="8022405" swAng="1357228"/>
            </a:path>
          </a:pathLst>
        </a:custGeom>
        <a:noFill/>
        <a:ln w="6350" cap="flat" cmpd="sng" algn="ctr">
          <a:solidFill>
            <a:schemeClr val="accent5">
              <a:hueOff val="-4902230"/>
              <a:satOff val="-6819"/>
              <a:lumOff val="-2615"/>
              <a:alphaOff val="0"/>
            </a:schemeClr>
          </a:solidFill>
          <a:prstDash val="solid"/>
          <a:miter lim="800000"/>
        </a:ln>
        <a:effectLst/>
      </dsp:spPr>
      <dsp:style>
        <a:lnRef idx="1">
          <a:scrgbClr r="0" g="0" b="0"/>
        </a:lnRef>
        <a:fillRef idx="0">
          <a:scrgbClr r="0" g="0" b="0"/>
        </a:fillRef>
        <a:effectRef idx="0">
          <a:scrgbClr r="0" g="0" b="0"/>
        </a:effectRef>
        <a:fontRef idx="minor"/>
      </dsp:style>
    </dsp:sp>
    <dsp:sp modelId="{6BC5313F-99C3-4EDF-B06A-C920767FF977}">
      <dsp:nvSpPr>
        <dsp:cNvPr id="0" name=""/>
        <dsp:cNvSpPr/>
      </dsp:nvSpPr>
      <dsp:spPr>
        <a:xfrm>
          <a:off x="912311" y="2555192"/>
          <a:ext cx="1126519" cy="732237"/>
        </a:xfrm>
        <a:prstGeom prst="roundRect">
          <a:avLst/>
        </a:prstGeom>
        <a:solidFill>
          <a:schemeClr val="accent5">
            <a:hueOff val="-6127787"/>
            <a:satOff val="-8523"/>
            <a:lumOff val="-32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المدرسة</a:t>
          </a:r>
          <a:endParaRPr lang="en-US" sz="1600" kern="1200">
            <a:latin typeface="GE SS Two Light" pitchFamily="18" charset="-78"/>
            <a:ea typeface="GE SS Two Light" pitchFamily="18" charset="-78"/>
            <a:cs typeface="GE SS Two Light" pitchFamily="18" charset="-78"/>
          </a:endParaRPr>
        </a:p>
      </dsp:txBody>
      <dsp:txXfrm>
        <a:off x="948056" y="2590937"/>
        <a:ext cx="1055029" cy="660747"/>
      </dsp:txXfrm>
    </dsp:sp>
    <dsp:sp modelId="{946E0AB2-A624-466C-8466-9D3262B68B36}">
      <dsp:nvSpPr>
        <dsp:cNvPr id="0" name=""/>
        <dsp:cNvSpPr/>
      </dsp:nvSpPr>
      <dsp:spPr>
        <a:xfrm>
          <a:off x="1423214" y="368400"/>
          <a:ext cx="4176471" cy="4176471"/>
        </a:xfrm>
        <a:custGeom>
          <a:avLst/>
          <a:gdLst/>
          <a:ahLst/>
          <a:cxnLst/>
          <a:rect l="0" t="0" r="0" b="0"/>
          <a:pathLst>
            <a:path>
              <a:moveTo>
                <a:pt x="1854" y="2176229"/>
              </a:moveTo>
              <a:arcTo wR="2088235" hR="2088235" stAng="10655097" swAng="1725057"/>
            </a:path>
          </a:pathLst>
        </a:custGeom>
        <a:noFill/>
        <a:ln w="6350" cap="flat" cmpd="sng" algn="ctr">
          <a:solidFill>
            <a:schemeClr val="accent5">
              <a:hueOff val="-6127787"/>
              <a:satOff val="-8523"/>
              <a:lumOff val="-3268"/>
              <a:alphaOff val="0"/>
            </a:schemeClr>
          </a:solidFill>
          <a:prstDash val="solid"/>
          <a:miter lim="800000"/>
        </a:ln>
        <a:effectLst/>
      </dsp:spPr>
      <dsp:style>
        <a:lnRef idx="1">
          <a:scrgbClr r="0" g="0" b="0"/>
        </a:lnRef>
        <a:fillRef idx="0">
          <a:scrgbClr r="0" g="0" b="0"/>
        </a:fillRef>
        <a:effectRef idx="0">
          <a:scrgbClr r="0" g="0" b="0"/>
        </a:effectRef>
        <a:fontRef idx="minor"/>
      </dsp:style>
    </dsp:sp>
    <dsp:sp modelId="{27C8CCF0-90EF-4C4D-970C-701045C89DAF}">
      <dsp:nvSpPr>
        <dsp:cNvPr id="0" name=""/>
        <dsp:cNvSpPr/>
      </dsp:nvSpPr>
      <dsp:spPr>
        <a:xfrm>
          <a:off x="1315542" y="788523"/>
          <a:ext cx="1126519" cy="732237"/>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kern="1200">
              <a:latin typeface="GE SS Two Light" pitchFamily="18" charset="-78"/>
              <a:ea typeface="GE SS Two Light" pitchFamily="18" charset="-78"/>
              <a:cs typeface="GE SS Two Light" pitchFamily="18" charset="-78"/>
            </a:rPr>
            <a:t>وسائل الإعلام</a:t>
          </a:r>
          <a:endParaRPr lang="en-US" sz="1600" kern="1200">
            <a:latin typeface="GE SS Two Light" pitchFamily="18" charset="-78"/>
            <a:ea typeface="GE SS Two Light" pitchFamily="18" charset="-78"/>
            <a:cs typeface="GE SS Two Light" pitchFamily="18" charset="-78"/>
          </a:endParaRPr>
        </a:p>
      </dsp:txBody>
      <dsp:txXfrm>
        <a:off x="1351287" y="824268"/>
        <a:ext cx="1055029" cy="660747"/>
      </dsp:txXfrm>
    </dsp:sp>
    <dsp:sp modelId="{F12A8F47-319F-4C26-8123-1154537F85C7}">
      <dsp:nvSpPr>
        <dsp:cNvPr id="0" name=""/>
        <dsp:cNvSpPr/>
      </dsp:nvSpPr>
      <dsp:spPr>
        <a:xfrm>
          <a:off x="1423214" y="368400"/>
          <a:ext cx="4176471" cy="4176471"/>
        </a:xfrm>
        <a:custGeom>
          <a:avLst/>
          <a:gdLst/>
          <a:ahLst/>
          <a:cxnLst/>
          <a:rect l="0" t="0" r="0" b="0"/>
          <a:pathLst>
            <a:path>
              <a:moveTo>
                <a:pt x="838183" y="415483"/>
              </a:moveTo>
              <a:arcTo wR="2088235" hR="2088235" stAng="13993749" swAng="1254632"/>
            </a:path>
          </a:pathLst>
        </a:custGeom>
        <a:noFill/>
        <a:ln w="6350" cap="flat" cmpd="sng" algn="ctr">
          <a:solidFill>
            <a:schemeClr val="accent5">
              <a:hueOff val="-7353344"/>
              <a:satOff val="-10228"/>
              <a:lumOff val="-3922"/>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6E95F6-D67B-48A2-A0E2-C0C53E74E6FD}">
      <dsp:nvSpPr>
        <dsp:cNvPr id="0" name=""/>
        <dsp:cNvSpPr/>
      </dsp:nvSpPr>
      <dsp:spPr>
        <a:xfrm>
          <a:off x="1400" y="1843531"/>
          <a:ext cx="1074235" cy="947690"/>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التسامح</a:t>
          </a:r>
          <a:endParaRPr lang="en-US" sz="1400" kern="1200">
            <a:latin typeface="GE SS Two Light" pitchFamily="18" charset="-78"/>
            <a:ea typeface="GE SS Two Light" pitchFamily="18" charset="-78"/>
            <a:cs typeface="GE SS Two Light" pitchFamily="18" charset="-78"/>
          </a:endParaRPr>
        </a:p>
      </dsp:txBody>
      <dsp:txXfrm>
        <a:off x="158718" y="1982317"/>
        <a:ext cx="759599" cy="670118"/>
      </dsp:txXfrm>
    </dsp:sp>
    <dsp:sp modelId="{A75CA192-3F4B-4557-B629-6B52884F8BBB}">
      <dsp:nvSpPr>
        <dsp:cNvPr id="0" name=""/>
        <dsp:cNvSpPr/>
      </dsp:nvSpPr>
      <dsp:spPr>
        <a:xfrm>
          <a:off x="886098" y="1843531"/>
          <a:ext cx="1284954" cy="947690"/>
        </a:xfrm>
        <a:prstGeom prst="ellipse">
          <a:avLst/>
        </a:prstGeom>
        <a:solidFill>
          <a:schemeClr val="accent5">
            <a:alpha val="50000"/>
            <a:hueOff val="-668486"/>
            <a:satOff val="-930"/>
            <a:lumOff val="-3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المسؤولية</a:t>
          </a:r>
          <a:endParaRPr lang="en-US" sz="1400" kern="1200">
            <a:latin typeface="GE SS Two Light" pitchFamily="18" charset="-78"/>
            <a:ea typeface="GE SS Two Light" pitchFamily="18" charset="-78"/>
            <a:cs typeface="GE SS Two Light" pitchFamily="18" charset="-78"/>
          </a:endParaRPr>
        </a:p>
      </dsp:txBody>
      <dsp:txXfrm>
        <a:off x="1074275" y="1982317"/>
        <a:ext cx="908600" cy="670118"/>
      </dsp:txXfrm>
    </dsp:sp>
    <dsp:sp modelId="{6ED5639F-23AD-4A7A-A3A5-4BD4920B027E}">
      <dsp:nvSpPr>
        <dsp:cNvPr id="0" name=""/>
        <dsp:cNvSpPr/>
      </dsp:nvSpPr>
      <dsp:spPr>
        <a:xfrm>
          <a:off x="1981514" y="1843531"/>
          <a:ext cx="947690" cy="947690"/>
        </a:xfrm>
        <a:prstGeom prst="ellipse">
          <a:avLst/>
        </a:prstGeom>
        <a:solidFill>
          <a:schemeClr val="accent5">
            <a:alpha val="50000"/>
            <a:hueOff val="-1336972"/>
            <a:satOff val="-1860"/>
            <a:lumOff val="-71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احترام الآخر</a:t>
          </a:r>
          <a:endParaRPr lang="en-US" sz="1400" kern="1200">
            <a:latin typeface="GE SS Two Light" pitchFamily="18" charset="-78"/>
            <a:ea typeface="GE SS Two Light" pitchFamily="18" charset="-78"/>
            <a:cs typeface="GE SS Two Light" pitchFamily="18" charset="-78"/>
          </a:endParaRPr>
        </a:p>
      </dsp:txBody>
      <dsp:txXfrm>
        <a:off x="2120300" y="1982317"/>
        <a:ext cx="670118" cy="670118"/>
      </dsp:txXfrm>
    </dsp:sp>
    <dsp:sp modelId="{6FB54F79-2CE7-4E65-91F2-A23060AFBF43}">
      <dsp:nvSpPr>
        <dsp:cNvPr id="0" name=""/>
        <dsp:cNvSpPr/>
      </dsp:nvSpPr>
      <dsp:spPr>
        <a:xfrm>
          <a:off x="2739667" y="1843531"/>
          <a:ext cx="947690" cy="947690"/>
        </a:xfrm>
        <a:prstGeom prst="ellipse">
          <a:avLst/>
        </a:prstGeom>
        <a:solidFill>
          <a:schemeClr val="accent5">
            <a:alpha val="50000"/>
            <a:hueOff val="-2005458"/>
            <a:satOff val="-2789"/>
            <a:lumOff val="-10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التعاون</a:t>
          </a:r>
          <a:endParaRPr lang="en-US" sz="1400" kern="1200">
            <a:latin typeface="GE SS Two Light" pitchFamily="18" charset="-78"/>
            <a:ea typeface="GE SS Two Light" pitchFamily="18" charset="-78"/>
            <a:cs typeface="GE SS Two Light" pitchFamily="18" charset="-78"/>
          </a:endParaRPr>
        </a:p>
      </dsp:txBody>
      <dsp:txXfrm>
        <a:off x="2878453" y="1982317"/>
        <a:ext cx="670118" cy="670118"/>
      </dsp:txXfrm>
    </dsp:sp>
    <dsp:sp modelId="{B1A500B4-D09F-4827-B38F-B64E7E76CBFB}">
      <dsp:nvSpPr>
        <dsp:cNvPr id="0" name=""/>
        <dsp:cNvSpPr/>
      </dsp:nvSpPr>
      <dsp:spPr>
        <a:xfrm>
          <a:off x="3497819" y="1843531"/>
          <a:ext cx="947690" cy="947690"/>
        </a:xfrm>
        <a:prstGeom prst="ellipse">
          <a:avLst/>
        </a:prstGeom>
        <a:solidFill>
          <a:schemeClr val="accent5">
            <a:alpha val="50000"/>
            <a:hueOff val="-2673943"/>
            <a:satOff val="-3719"/>
            <a:lumOff val="-14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التقدير</a:t>
          </a:r>
          <a:endParaRPr lang="en-US" sz="1400" kern="1200">
            <a:latin typeface="GE SS Two Light" pitchFamily="18" charset="-78"/>
            <a:ea typeface="GE SS Two Light" pitchFamily="18" charset="-78"/>
            <a:cs typeface="GE SS Two Light" pitchFamily="18" charset="-78"/>
          </a:endParaRPr>
        </a:p>
      </dsp:txBody>
      <dsp:txXfrm>
        <a:off x="3636605" y="1982317"/>
        <a:ext cx="670118" cy="670118"/>
      </dsp:txXfrm>
    </dsp:sp>
    <dsp:sp modelId="{2A7D8445-3059-4FDA-91C3-4A04EC5BD597}">
      <dsp:nvSpPr>
        <dsp:cNvPr id="0" name=""/>
        <dsp:cNvSpPr/>
      </dsp:nvSpPr>
      <dsp:spPr>
        <a:xfrm>
          <a:off x="4255972" y="1843531"/>
          <a:ext cx="1182528" cy="947690"/>
        </a:xfrm>
        <a:prstGeom prst="ellipse">
          <a:avLst/>
        </a:prstGeom>
        <a:solidFill>
          <a:schemeClr val="accent5">
            <a:alpha val="50000"/>
            <a:hueOff val="-3342429"/>
            <a:satOff val="-4649"/>
            <a:lumOff val="-17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التعايش</a:t>
          </a:r>
          <a:endParaRPr lang="en-US" sz="1400" kern="1200">
            <a:latin typeface="GE SS Two Light" pitchFamily="18" charset="-78"/>
            <a:ea typeface="GE SS Two Light" pitchFamily="18" charset="-78"/>
            <a:cs typeface="GE SS Two Light" pitchFamily="18" charset="-78"/>
          </a:endParaRPr>
        </a:p>
      </dsp:txBody>
      <dsp:txXfrm>
        <a:off x="4429149" y="1982317"/>
        <a:ext cx="836174" cy="670118"/>
      </dsp:txXfrm>
    </dsp:sp>
    <dsp:sp modelId="{61186059-6004-49AF-B1A2-E5906C00B8F2}">
      <dsp:nvSpPr>
        <dsp:cNvPr id="0" name=""/>
        <dsp:cNvSpPr/>
      </dsp:nvSpPr>
      <dsp:spPr>
        <a:xfrm>
          <a:off x="5248962" y="1843531"/>
          <a:ext cx="1133816" cy="947690"/>
        </a:xfrm>
        <a:prstGeom prst="ellipse">
          <a:avLst/>
        </a:prstGeom>
        <a:solidFill>
          <a:schemeClr val="accent5">
            <a:alpha val="50000"/>
            <a:hueOff val="-4010915"/>
            <a:satOff val="-5579"/>
            <a:lumOff val="-21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احترام الثقافات</a:t>
          </a:r>
          <a:endParaRPr lang="en-US" sz="1400" kern="1200">
            <a:latin typeface="GE SS Two Light" pitchFamily="18" charset="-78"/>
            <a:ea typeface="GE SS Two Light" pitchFamily="18" charset="-78"/>
            <a:cs typeface="GE SS Two Light" pitchFamily="18" charset="-78"/>
          </a:endParaRPr>
        </a:p>
      </dsp:txBody>
      <dsp:txXfrm>
        <a:off x="5415006" y="1982317"/>
        <a:ext cx="801728" cy="670118"/>
      </dsp:txXfrm>
    </dsp:sp>
    <dsp:sp modelId="{427130F3-F69A-4F8C-B312-8F2001EFDA01}">
      <dsp:nvSpPr>
        <dsp:cNvPr id="0" name=""/>
        <dsp:cNvSpPr/>
      </dsp:nvSpPr>
      <dsp:spPr>
        <a:xfrm>
          <a:off x="6193241" y="1843531"/>
          <a:ext cx="947690" cy="947690"/>
        </a:xfrm>
        <a:prstGeom prst="ellipse">
          <a:avLst/>
        </a:prstGeom>
        <a:solidFill>
          <a:schemeClr val="accent5">
            <a:alpha val="50000"/>
            <a:hueOff val="-4679401"/>
            <a:satOff val="-6509"/>
            <a:lumOff val="-24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احترام الذات</a:t>
          </a:r>
          <a:endParaRPr lang="en-US" sz="1400" kern="1200">
            <a:latin typeface="GE SS Two Light" pitchFamily="18" charset="-78"/>
            <a:ea typeface="GE SS Two Light" pitchFamily="18" charset="-78"/>
            <a:cs typeface="GE SS Two Light" pitchFamily="18" charset="-78"/>
          </a:endParaRPr>
        </a:p>
      </dsp:txBody>
      <dsp:txXfrm>
        <a:off x="6332027" y="1982317"/>
        <a:ext cx="670118" cy="670118"/>
      </dsp:txXfrm>
    </dsp:sp>
    <dsp:sp modelId="{6ED5E22F-75F5-4740-900B-BE82CED488F6}">
      <dsp:nvSpPr>
        <dsp:cNvPr id="0" name=""/>
        <dsp:cNvSpPr/>
      </dsp:nvSpPr>
      <dsp:spPr>
        <a:xfrm>
          <a:off x="6951393" y="1843531"/>
          <a:ext cx="947690" cy="947690"/>
        </a:xfrm>
        <a:prstGeom prst="ellipse">
          <a:avLst/>
        </a:prstGeom>
        <a:solidFill>
          <a:schemeClr val="accent5">
            <a:alpha val="50000"/>
            <a:hueOff val="-5347887"/>
            <a:satOff val="-7439"/>
            <a:lumOff val="-28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العدالة</a:t>
          </a:r>
          <a:endParaRPr lang="en-US" sz="1400" kern="1200">
            <a:latin typeface="GE SS Two Light" pitchFamily="18" charset="-78"/>
            <a:ea typeface="GE SS Two Light" pitchFamily="18" charset="-78"/>
            <a:cs typeface="GE SS Two Light" pitchFamily="18" charset="-78"/>
          </a:endParaRPr>
        </a:p>
      </dsp:txBody>
      <dsp:txXfrm>
        <a:off x="7090179" y="1982317"/>
        <a:ext cx="670118" cy="670118"/>
      </dsp:txXfrm>
    </dsp:sp>
    <dsp:sp modelId="{A2428DDC-E5BD-4C5E-AF19-29A18ACC74E9}">
      <dsp:nvSpPr>
        <dsp:cNvPr id="0" name=""/>
        <dsp:cNvSpPr/>
      </dsp:nvSpPr>
      <dsp:spPr>
        <a:xfrm>
          <a:off x="7709545" y="1843531"/>
          <a:ext cx="947690" cy="947690"/>
        </a:xfrm>
        <a:prstGeom prst="ellipse">
          <a:avLst/>
        </a:prstGeom>
        <a:solidFill>
          <a:schemeClr val="accent5">
            <a:alpha val="50000"/>
            <a:hueOff val="-6016373"/>
            <a:satOff val="-8368"/>
            <a:lumOff val="-3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الحوار</a:t>
          </a:r>
          <a:endParaRPr lang="en-US" sz="1400" kern="1200">
            <a:latin typeface="GE SS Two Light" pitchFamily="18" charset="-78"/>
            <a:ea typeface="GE SS Two Light" pitchFamily="18" charset="-78"/>
            <a:cs typeface="GE SS Two Light" pitchFamily="18" charset="-78"/>
          </a:endParaRPr>
        </a:p>
      </dsp:txBody>
      <dsp:txXfrm>
        <a:off x="7848331" y="1982317"/>
        <a:ext cx="670118" cy="670118"/>
      </dsp:txXfrm>
    </dsp:sp>
    <dsp:sp modelId="{D3013552-C845-43FE-88C6-1758CF51B77B}">
      <dsp:nvSpPr>
        <dsp:cNvPr id="0" name=""/>
        <dsp:cNvSpPr/>
      </dsp:nvSpPr>
      <dsp:spPr>
        <a:xfrm>
          <a:off x="8467698" y="1843531"/>
          <a:ext cx="947690" cy="947690"/>
        </a:xfrm>
        <a:prstGeom prst="ellipse">
          <a:avLst/>
        </a:prstGeom>
        <a:solidFill>
          <a:schemeClr val="accent5">
            <a:alpha val="50000"/>
            <a:hueOff val="-6684859"/>
            <a:satOff val="-9298"/>
            <a:lumOff val="-35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السلام</a:t>
          </a:r>
          <a:endParaRPr lang="en-US" sz="1400" kern="1200">
            <a:latin typeface="GE SS Two Light" pitchFamily="18" charset="-78"/>
            <a:ea typeface="GE SS Two Light" pitchFamily="18" charset="-78"/>
            <a:cs typeface="GE SS Two Light" pitchFamily="18" charset="-78"/>
          </a:endParaRPr>
        </a:p>
      </dsp:txBody>
      <dsp:txXfrm>
        <a:off x="8606484" y="1982317"/>
        <a:ext cx="670118" cy="670118"/>
      </dsp:txXfrm>
    </dsp:sp>
    <dsp:sp modelId="{2F7E560F-9145-4EB6-9716-3B04AEDBBCC5}">
      <dsp:nvSpPr>
        <dsp:cNvPr id="0" name=""/>
        <dsp:cNvSpPr/>
      </dsp:nvSpPr>
      <dsp:spPr>
        <a:xfrm>
          <a:off x="9225850" y="1843531"/>
          <a:ext cx="947690" cy="947690"/>
        </a:xfrm>
        <a:prstGeom prst="ellipse">
          <a:avLst/>
        </a:prstGeom>
        <a:solidFill>
          <a:schemeClr val="accent5">
            <a:alpha val="50000"/>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52155" tIns="17780" rIns="52155" bIns="17780" numCol="1" spcCol="1270" anchor="ctr" anchorCtr="0">
          <a:noAutofit/>
        </a:bodyPr>
        <a:lstStyle/>
        <a:p>
          <a:pPr marL="0" lvl="0" indent="0" algn="ctr" defTabSz="622300">
            <a:lnSpc>
              <a:spcPct val="90000"/>
            </a:lnSpc>
            <a:spcBef>
              <a:spcPct val="0"/>
            </a:spcBef>
            <a:spcAft>
              <a:spcPct val="35000"/>
            </a:spcAft>
            <a:buNone/>
          </a:pPr>
          <a:r>
            <a:rPr lang="ar-SA" sz="1400" kern="1200">
              <a:latin typeface="GE SS Two Light" pitchFamily="18" charset="-78"/>
              <a:ea typeface="GE SS Two Light" pitchFamily="18" charset="-78"/>
              <a:cs typeface="GE SS Two Light" pitchFamily="18" charset="-78"/>
            </a:rPr>
            <a:t>قيم الصدق</a:t>
          </a:r>
          <a:endParaRPr lang="en-US" sz="1400" kern="1200">
            <a:latin typeface="GE SS Two Light" pitchFamily="18" charset="-78"/>
            <a:ea typeface="GE SS Two Light" pitchFamily="18" charset="-78"/>
            <a:cs typeface="GE SS Two Light" pitchFamily="18" charset="-78"/>
          </a:endParaRPr>
        </a:p>
      </dsp:txBody>
      <dsp:txXfrm>
        <a:off x="9364636" y="1982317"/>
        <a:ext cx="670118" cy="67011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3D4C1B4-8D95-4B2D-8C1C-7A22D6E037C5}" type="datetimeFigureOut">
              <a:rPr lang="ar-SA" smtClean="0"/>
              <a:pPr/>
              <a:t>17/03/42</a:t>
            </a:fld>
            <a:endParaRPr lang="ar-SA"/>
          </a:p>
        </p:txBody>
      </p:sp>
      <p:sp>
        <p:nvSpPr>
          <p:cNvPr id="4" name="عنصر نائب لصورة الشريحة 3"/>
          <p:cNvSpPr>
            <a:spLocks noGrp="1" noRot="1" noChangeAspect="1"/>
          </p:cNvSpPr>
          <p:nvPr>
            <p:ph type="sldImg" idx="2"/>
          </p:nvPr>
        </p:nvSpPr>
        <p:spPr>
          <a:xfrm>
            <a:off x="1004888" y="685800"/>
            <a:ext cx="4848225"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D9BB5604-F488-49CF-8783-1DE00D808538}" type="slidenum">
              <a:rPr lang="ar-SA" smtClean="0"/>
              <a:pPr/>
              <a:t>‹#›</a:t>
            </a:fld>
            <a:endParaRPr lang="ar-SA"/>
          </a:p>
        </p:txBody>
      </p:sp>
    </p:spTree>
    <p:extLst>
      <p:ext uri="{BB962C8B-B14F-4D97-AF65-F5344CB8AC3E}">
        <p14:creationId xmlns:p14="http://schemas.microsoft.com/office/powerpoint/2010/main" val="295501189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ges">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063"/>
            <a:ext cx="10694733" cy="7557612"/>
          </a:xfrm>
          <a:prstGeom prst="rect">
            <a:avLst/>
          </a:prstGeom>
        </p:spPr>
      </p:pic>
      <p:sp>
        <p:nvSpPr>
          <p:cNvPr id="9" name="Date Placeholder 3"/>
          <p:cNvSpPr>
            <a:spLocks noGrp="1"/>
          </p:cNvSpPr>
          <p:nvPr>
            <p:ph type="dt" sz="half" idx="2"/>
          </p:nvPr>
        </p:nvSpPr>
        <p:spPr>
          <a:xfrm>
            <a:off x="0" y="264705"/>
            <a:ext cx="4763069" cy="281205"/>
          </a:xfrm>
          <a:prstGeom prst="rect">
            <a:avLst/>
          </a:prstGeom>
        </p:spPr>
        <p:txBody>
          <a:bodyPr/>
          <a:lstStyle>
            <a:lvl1pPr>
              <a:defRPr sz="14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r>
              <a:rPr lang="ar-SA"/>
              <a:t>الميثاق الأخلاقي للتعامل مع التقنية | حقيبة المدرب</a:t>
            </a:r>
            <a:endParaRPr lang="ar-SY" dirty="0"/>
          </a:p>
        </p:txBody>
      </p:sp>
      <p:sp>
        <p:nvSpPr>
          <p:cNvPr id="10"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AEED413-E41C-4573-91C9-23A6F385EA07}" type="slidenum">
              <a:rPr lang="ar-SY" smtClean="0"/>
              <a:pPr/>
              <a:t>‹#›</a:t>
            </a:fld>
            <a:endParaRPr lang="ar-SY"/>
          </a:p>
        </p:txBody>
      </p:sp>
    </p:spTree>
    <p:extLst>
      <p:ext uri="{BB962C8B-B14F-4D97-AF65-F5344CB8AC3E}">
        <p14:creationId xmlns:p14="http://schemas.microsoft.com/office/powerpoint/2010/main" val="19032185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063"/>
            <a:ext cx="10694733" cy="7557612"/>
          </a:xfrm>
          <a:prstGeom prst="rect">
            <a:avLst/>
          </a:prstGeom>
        </p:spPr>
      </p:pic>
    </p:spTree>
    <p:extLst>
      <p:ext uri="{BB962C8B-B14F-4D97-AF65-F5344CB8AC3E}">
        <p14:creationId xmlns:p14="http://schemas.microsoft.com/office/powerpoint/2010/main" val="272192321"/>
      </p:ext>
    </p:extLst>
  </p:cSld>
  <p:clrMap bg1="lt1" tx1="dk1" bg2="lt2" tx2="dk2" accent1="accent1" accent2="accent2" accent3="accent3" accent4="accent4" accent5="accent5" accent6="accent6" hlink="hlink" folHlink="folHlink"/>
  <p:sldLayoutIdLst>
    <p:sldLayoutId id="2147483661" r:id="rId1"/>
  </p:sldLayoutIdLst>
  <p:hf hdr="0" ftr="0" dt="0"/>
  <p:txStyles>
    <p:titleStyle>
      <a:lvl1pPr algn="l" defTabSz="1007943" rtl="1"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r" defTabSz="1007943" rtl="1"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r" defTabSz="1007943" rtl="1"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r" defTabSz="1007943" rtl="1"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r" defTabSz="1007943" rtl="1"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r" defTabSz="1007943" rtl="1" eaLnBrk="1" latinLnBrk="0" hangingPunct="1">
        <a:defRPr sz="1984" kern="1200">
          <a:solidFill>
            <a:schemeClr val="tx1"/>
          </a:solidFill>
          <a:latin typeface="+mn-lt"/>
          <a:ea typeface="+mn-ea"/>
          <a:cs typeface="+mn-cs"/>
        </a:defRPr>
      </a:lvl1pPr>
      <a:lvl2pPr marL="503972" algn="r" defTabSz="1007943" rtl="1" eaLnBrk="1" latinLnBrk="0" hangingPunct="1">
        <a:defRPr sz="1984" kern="1200">
          <a:solidFill>
            <a:schemeClr val="tx1"/>
          </a:solidFill>
          <a:latin typeface="+mn-lt"/>
          <a:ea typeface="+mn-ea"/>
          <a:cs typeface="+mn-cs"/>
        </a:defRPr>
      </a:lvl2pPr>
      <a:lvl3pPr marL="1007943" algn="r" defTabSz="1007943" rtl="1" eaLnBrk="1" latinLnBrk="0" hangingPunct="1">
        <a:defRPr sz="1984" kern="1200">
          <a:solidFill>
            <a:schemeClr val="tx1"/>
          </a:solidFill>
          <a:latin typeface="+mn-lt"/>
          <a:ea typeface="+mn-ea"/>
          <a:cs typeface="+mn-cs"/>
        </a:defRPr>
      </a:lvl3pPr>
      <a:lvl4pPr marL="1511915" algn="r" defTabSz="1007943" rtl="1" eaLnBrk="1" latinLnBrk="0" hangingPunct="1">
        <a:defRPr sz="1984" kern="1200">
          <a:solidFill>
            <a:schemeClr val="tx1"/>
          </a:solidFill>
          <a:latin typeface="+mn-lt"/>
          <a:ea typeface="+mn-ea"/>
          <a:cs typeface="+mn-cs"/>
        </a:defRPr>
      </a:lvl4pPr>
      <a:lvl5pPr marL="2015886" algn="r" defTabSz="1007943" rtl="1" eaLnBrk="1" latinLnBrk="0" hangingPunct="1">
        <a:defRPr sz="1984" kern="1200">
          <a:solidFill>
            <a:schemeClr val="tx1"/>
          </a:solidFill>
          <a:latin typeface="+mn-lt"/>
          <a:ea typeface="+mn-ea"/>
          <a:cs typeface="+mn-cs"/>
        </a:defRPr>
      </a:lvl5pPr>
      <a:lvl6pPr marL="2519858" algn="r" defTabSz="1007943" rtl="1" eaLnBrk="1" latinLnBrk="0" hangingPunct="1">
        <a:defRPr sz="1984" kern="1200">
          <a:solidFill>
            <a:schemeClr val="tx1"/>
          </a:solidFill>
          <a:latin typeface="+mn-lt"/>
          <a:ea typeface="+mn-ea"/>
          <a:cs typeface="+mn-cs"/>
        </a:defRPr>
      </a:lvl6pPr>
      <a:lvl7pPr marL="3023829" algn="r" defTabSz="1007943" rtl="1" eaLnBrk="1" latinLnBrk="0" hangingPunct="1">
        <a:defRPr sz="1984" kern="1200">
          <a:solidFill>
            <a:schemeClr val="tx1"/>
          </a:solidFill>
          <a:latin typeface="+mn-lt"/>
          <a:ea typeface="+mn-ea"/>
          <a:cs typeface="+mn-cs"/>
        </a:defRPr>
      </a:lvl7pPr>
      <a:lvl8pPr marL="3527801" algn="r" defTabSz="1007943" rtl="1" eaLnBrk="1" latinLnBrk="0" hangingPunct="1">
        <a:defRPr sz="1984" kern="1200">
          <a:solidFill>
            <a:schemeClr val="tx1"/>
          </a:solidFill>
          <a:latin typeface="+mn-lt"/>
          <a:ea typeface="+mn-ea"/>
          <a:cs typeface="+mn-cs"/>
        </a:defRPr>
      </a:lvl8pPr>
      <a:lvl9pPr marL="4031772" algn="r" defTabSz="1007943" rtl="1"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63"/>
            <a:ext cx="10694733" cy="7557612"/>
          </a:xfrm>
          <a:prstGeom prst="rect">
            <a:avLst/>
          </a:prstGeom>
        </p:spPr>
      </p:pic>
      <p:sp>
        <p:nvSpPr>
          <p:cNvPr id="7" name="Rectangle 6"/>
          <p:cNvSpPr/>
          <p:nvPr/>
        </p:nvSpPr>
        <p:spPr>
          <a:xfrm>
            <a:off x="0" y="2931567"/>
            <a:ext cx="7245927" cy="1261884"/>
          </a:xfrm>
          <a:prstGeom prst="rect">
            <a:avLst/>
          </a:prstGeom>
        </p:spPr>
        <p:txBody>
          <a:bodyPr wrap="square">
            <a:spAutoFit/>
          </a:bodyPr>
          <a:lstStyle/>
          <a:p>
            <a:pPr algn="ctr"/>
            <a:r>
              <a:rPr lang="ar-SY" sz="2600" b="1" dirty="0">
                <a:latin typeface="GE SS Two Medium" panose="020A0503020102020204" pitchFamily="18" charset="-78"/>
                <a:ea typeface="GE SS Two Medium" panose="020A0503020102020204" pitchFamily="18" charset="-78"/>
                <a:cs typeface="GE SS Two Medium" panose="020A0503020102020204" pitchFamily="18" charset="-78"/>
              </a:rPr>
              <a:t>الميثاق الأخلاقي للتعامل مع التقنية</a:t>
            </a:r>
          </a:p>
          <a:p>
            <a:pPr algn="ctr"/>
            <a:endParaRPr lang="ar-SY" sz="2600" dirty="0">
              <a:latin typeface="GE SS Two Medium" panose="020A0503020102020204" pitchFamily="18" charset="-78"/>
              <a:ea typeface="GE SS Two Medium" panose="020A0503020102020204" pitchFamily="18" charset="-78"/>
              <a:cs typeface="GE SS Two Medium" panose="020A0503020102020204" pitchFamily="18" charset="-78"/>
            </a:endParaRPr>
          </a:p>
          <a:p>
            <a:pPr algn="ctr"/>
            <a:r>
              <a:rPr lang="ar-SY" sz="2400" dirty="0">
                <a:latin typeface="GE SS Two Medium" panose="020A0503020102020204" pitchFamily="18" charset="-78"/>
                <a:ea typeface="GE SS Two Medium" panose="020A0503020102020204" pitchFamily="18" charset="-78"/>
                <a:cs typeface="GE SS Two Medium" panose="020A0503020102020204" pitchFamily="18" charset="-78"/>
              </a:rPr>
              <a:t>حقيبة المدرب</a:t>
            </a:r>
          </a:p>
        </p:txBody>
      </p:sp>
      <p:sp>
        <p:nvSpPr>
          <p:cNvPr id="3" name="مستطيل مستدير الزوايا 2"/>
          <p:cNvSpPr/>
          <p:nvPr/>
        </p:nvSpPr>
        <p:spPr>
          <a:xfrm>
            <a:off x="-170329" y="-48152"/>
            <a:ext cx="10981763" cy="12492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noFill/>
            </a:endParaRPr>
          </a:p>
        </p:txBody>
      </p:sp>
      <p:pic>
        <p:nvPicPr>
          <p:cNvPr id="10"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169" y="22955"/>
            <a:ext cx="2018317" cy="1080934"/>
          </a:xfrm>
          <a:prstGeom prst="rect">
            <a:avLst/>
          </a:prstGeom>
        </p:spPr>
      </p:pic>
      <p:sp>
        <p:nvSpPr>
          <p:cNvPr id="13" name="مستطيل مستدير الزوايا 12"/>
          <p:cNvSpPr/>
          <p:nvPr/>
        </p:nvSpPr>
        <p:spPr>
          <a:xfrm>
            <a:off x="-188682" y="6165254"/>
            <a:ext cx="7995663" cy="139442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noFill/>
            </a:endParaRPr>
          </a:p>
        </p:txBody>
      </p:sp>
      <p:pic>
        <p:nvPicPr>
          <p:cNvPr id="18" name="صورة 17" descr="logo-rgb-big.jpg"/>
          <p:cNvPicPr>
            <a:picLocks noChangeAspect="1"/>
          </p:cNvPicPr>
          <p:nvPr/>
        </p:nvPicPr>
        <p:blipFill>
          <a:blip r:embed="rId4" cstate="print"/>
          <a:stretch>
            <a:fillRect/>
          </a:stretch>
        </p:blipFill>
        <p:spPr>
          <a:xfrm>
            <a:off x="8869599" y="38100"/>
            <a:ext cx="1150701" cy="1113710"/>
          </a:xfrm>
          <a:prstGeom prst="rect">
            <a:avLst/>
          </a:prstGeom>
        </p:spPr>
      </p:pic>
      <p:sp>
        <p:nvSpPr>
          <p:cNvPr id="19" name="Rectangle 8"/>
          <p:cNvSpPr/>
          <p:nvPr/>
        </p:nvSpPr>
        <p:spPr>
          <a:xfrm>
            <a:off x="-14514" y="984094"/>
            <a:ext cx="2793712" cy="261610"/>
          </a:xfrm>
          <a:prstGeom prst="rect">
            <a:avLst/>
          </a:prstGeom>
        </p:spPr>
        <p:txBody>
          <a:bodyPr wrap="square">
            <a:spAutoFit/>
          </a:bodyPr>
          <a:lstStyle/>
          <a:p>
            <a:pPr algn="ctr">
              <a:lnSpc>
                <a:spcPct val="150000"/>
              </a:lnSpc>
            </a:pPr>
            <a:r>
              <a:rPr lang="ar-SA" sz="800" dirty="0">
                <a:solidFill>
                  <a:schemeClr val="bg1">
                    <a:lumMod val="75000"/>
                  </a:schemeClr>
                </a:solidFill>
                <a:latin typeface="GE SS Two Medium" panose="020A0503020102020204" pitchFamily="18" charset="-78"/>
                <a:ea typeface="GE SS Two Medium" panose="020A0503020102020204" pitchFamily="18" charset="-78"/>
                <a:cs typeface="GE SS Two Medium" panose="020A0503020102020204" pitchFamily="18" charset="-78"/>
              </a:rPr>
              <a:t>الإدارة العامة للتعليم بمنطقة الرياض</a:t>
            </a:r>
            <a:endParaRPr lang="ar-SY" sz="800" dirty="0">
              <a:solidFill>
                <a:schemeClr val="bg1">
                  <a:lumMod val="75000"/>
                </a:schemeClr>
              </a:solidFill>
              <a:latin typeface="GE SS Two Medium" panose="020A0503020102020204" pitchFamily="18" charset="-78"/>
              <a:ea typeface="GE SS Two Medium" panose="020A0503020102020204" pitchFamily="18" charset="-78"/>
              <a:cs typeface="GE SS Two Medium" panose="020A0503020102020204" pitchFamily="18" charset="-78"/>
            </a:endParaRPr>
          </a:p>
        </p:txBody>
      </p:sp>
    </p:spTree>
    <p:extLst>
      <p:ext uri="{BB962C8B-B14F-4D97-AF65-F5344CB8AC3E}">
        <p14:creationId xmlns:p14="http://schemas.microsoft.com/office/powerpoint/2010/main" val="37260786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9164BBB6-3D5B-4A5C-8606-9A3D5F4A729B}" type="slidenum">
              <a:rPr lang="ar-SY" smtClean="0"/>
              <a:pPr/>
              <a:t>2</a:t>
            </a:fld>
            <a:endParaRPr lang="ar-SY" dirty="0"/>
          </a:p>
        </p:txBody>
      </p:sp>
      <p:sp>
        <p:nvSpPr>
          <p:cNvPr id="6" name="Date Placeholder 3"/>
          <p:cNvSpPr txBox="1">
            <a:spLocks/>
          </p:cNvSpPr>
          <p:nvPr/>
        </p:nvSpPr>
        <p:spPr>
          <a:xfrm>
            <a:off x="5790695" y="708051"/>
            <a:ext cx="3587166"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المقدمة</a:t>
            </a:r>
            <a:endParaRPr lang="en-US" sz="1600" dirty="0"/>
          </a:p>
        </p:txBody>
      </p:sp>
      <p:sp>
        <p:nvSpPr>
          <p:cNvPr id="7" name="Date Placeholder 3"/>
          <p:cNvSpPr txBox="1">
            <a:spLocks/>
          </p:cNvSpPr>
          <p:nvPr/>
        </p:nvSpPr>
        <p:spPr>
          <a:xfrm>
            <a:off x="5457826" y="1414632"/>
            <a:ext cx="4556116" cy="482900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200000"/>
              </a:lnSpc>
            </a:pPr>
            <a:r>
              <a:rPr lang="ar-SY" sz="1600" dirty="0">
                <a:solidFill>
                  <a:schemeClr val="tx1"/>
                </a:solidFill>
                <a:latin typeface="GE SS Two Light" pitchFamily="18" charset="-78"/>
                <a:ea typeface="GE SS Two Light" pitchFamily="18" charset="-78"/>
                <a:cs typeface="GE SS Two Light" pitchFamily="18" charset="-78"/>
              </a:rPr>
              <a:t>انظر إلى الشارع وإلى السوق ، انظر حتى داخل البيت تجد الناس قد انشغلوا بالتقنية وأخذت أوقاتهم وحياتهم .. وهنا يأتي التساؤل المهم</a:t>
            </a:r>
            <a:endParaRPr lang="ar-SA" sz="1600" dirty="0">
              <a:solidFill>
                <a:schemeClr val="tx1"/>
              </a:solidFill>
              <a:latin typeface="GE SS Two Light" pitchFamily="18" charset="-78"/>
              <a:ea typeface="GE SS Two Light" pitchFamily="18" charset="-78"/>
              <a:cs typeface="GE SS Two Light" pitchFamily="18" charset="-78"/>
            </a:endParaRPr>
          </a:p>
          <a:p>
            <a:pPr algn="ctr">
              <a:lnSpc>
                <a:spcPct val="200000"/>
              </a:lnSpc>
            </a:pPr>
            <a:r>
              <a:rPr lang="ar-SY" sz="1600" dirty="0">
                <a:solidFill>
                  <a:schemeClr val="tx1"/>
                </a:solidFill>
                <a:latin typeface="GE SS Two Light" pitchFamily="18" charset="-78"/>
                <a:ea typeface="GE SS Two Light" pitchFamily="18" charset="-78"/>
                <a:cs typeface="GE SS Two Light" pitchFamily="18" charset="-78"/>
              </a:rPr>
              <a:t>ما هو محتوى هذه التقنية؟ وماهي أخلاقيات التعامل معها وفق تعاليم ديننا وقيمنا الأصيلة ؟</a:t>
            </a:r>
          </a:p>
          <a:p>
            <a:pPr algn="ctr">
              <a:lnSpc>
                <a:spcPct val="200000"/>
              </a:lnSpc>
            </a:pPr>
            <a:r>
              <a:rPr lang="ar-SY" sz="1600" dirty="0">
                <a:solidFill>
                  <a:schemeClr val="tx1"/>
                </a:solidFill>
                <a:latin typeface="GE SS Two Light" pitchFamily="18" charset="-78"/>
                <a:ea typeface="GE SS Two Light" pitchFamily="18" charset="-78"/>
                <a:cs typeface="GE SS Two Light" pitchFamily="18" charset="-78"/>
              </a:rPr>
              <a:t>هذا ما سنحاول مناقشته بشي من التفضيل في دورتنا التدريبية هذه ..</a:t>
            </a:r>
          </a:p>
          <a:p>
            <a:pPr algn="ctr">
              <a:lnSpc>
                <a:spcPct val="200000"/>
              </a:lnSpc>
            </a:pPr>
            <a:r>
              <a:rPr lang="ar-SY" sz="1600" dirty="0">
                <a:solidFill>
                  <a:schemeClr val="tx1"/>
                </a:solidFill>
                <a:latin typeface="GE SS Two Light" pitchFamily="18" charset="-78"/>
                <a:ea typeface="GE SS Two Light" pitchFamily="18" charset="-78"/>
                <a:cs typeface="GE SS Two Light" pitchFamily="18" charset="-78"/>
              </a:rPr>
              <a:t>وقتاً ممتعاً ومفيداً ..</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708051"/>
            <a:ext cx="5569526" cy="5790695"/>
          </a:xfrm>
          <a:prstGeom prst="rect">
            <a:avLst/>
          </a:prstGeom>
        </p:spPr>
      </p:pic>
    </p:spTree>
    <p:extLst>
      <p:ext uri="{BB962C8B-B14F-4D97-AF65-F5344CB8AC3E}">
        <p14:creationId xmlns:p14="http://schemas.microsoft.com/office/powerpoint/2010/main" val="81997666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E368861-417E-4877-A33E-BDA3B108486A}" type="slidenum">
              <a:rPr lang="ar-SY" smtClean="0"/>
              <a:pPr/>
              <a:t>3</a:t>
            </a:fld>
            <a:endParaRPr lang="ar-SY" dirty="0"/>
          </a:p>
        </p:txBody>
      </p:sp>
      <p:sp>
        <p:nvSpPr>
          <p:cNvPr id="6" name="Date Placeholder 3"/>
          <p:cNvSpPr txBox="1">
            <a:spLocks/>
          </p:cNvSpPr>
          <p:nvPr/>
        </p:nvSpPr>
        <p:spPr>
          <a:xfrm>
            <a:off x="4614792" y="70805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المحتويات</a:t>
            </a:r>
            <a:endParaRPr lang="en-US" sz="1600" dirty="0"/>
          </a:p>
        </p:txBody>
      </p:sp>
      <p:sp>
        <p:nvSpPr>
          <p:cNvPr id="7" name="Date Placeholder 3"/>
          <p:cNvSpPr txBox="1">
            <a:spLocks/>
          </p:cNvSpPr>
          <p:nvPr/>
        </p:nvSpPr>
        <p:spPr>
          <a:xfrm>
            <a:off x="5342964" y="1174767"/>
            <a:ext cx="4258235" cy="586896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nSpc>
                <a:spcPct val="200000"/>
              </a:lnSpc>
            </a:pPr>
            <a:r>
              <a:rPr lang="ar-SA" sz="1600">
                <a:solidFill>
                  <a:schemeClr val="tx1"/>
                </a:solidFill>
              </a:rPr>
              <a:t>1- </a:t>
            </a:r>
            <a:r>
              <a:rPr lang="ar-SY" sz="1600">
                <a:solidFill>
                  <a:schemeClr val="tx1"/>
                </a:solidFill>
              </a:rPr>
              <a:t>المقدمة</a:t>
            </a:r>
            <a:endParaRPr lang="ar-SY" sz="1600" dirty="0">
              <a:solidFill>
                <a:schemeClr val="tx1"/>
              </a:solidFill>
            </a:endParaRPr>
          </a:p>
          <a:p>
            <a:pPr marL="342900" indent="-342900">
              <a:lnSpc>
                <a:spcPct val="200000"/>
              </a:lnSpc>
            </a:pPr>
            <a:r>
              <a:rPr lang="ar-SA" sz="1600">
                <a:solidFill>
                  <a:schemeClr val="tx1"/>
                </a:solidFill>
              </a:rPr>
              <a:t>2- </a:t>
            </a:r>
            <a:r>
              <a:rPr lang="ar-SY" sz="1600">
                <a:solidFill>
                  <a:schemeClr val="tx1"/>
                </a:solidFill>
              </a:rPr>
              <a:t>المحتويات </a:t>
            </a:r>
            <a:endParaRPr lang="ar-SY" sz="1600" dirty="0">
              <a:solidFill>
                <a:schemeClr val="tx1"/>
              </a:solidFill>
            </a:endParaRPr>
          </a:p>
          <a:p>
            <a:pPr marL="342900" indent="-342900">
              <a:lnSpc>
                <a:spcPct val="200000"/>
              </a:lnSpc>
            </a:pPr>
            <a:r>
              <a:rPr lang="ar-SA" sz="1600">
                <a:solidFill>
                  <a:schemeClr val="tx1"/>
                </a:solidFill>
              </a:rPr>
              <a:t>3- </a:t>
            </a:r>
            <a:r>
              <a:rPr lang="ar-SY" sz="1600">
                <a:solidFill>
                  <a:schemeClr val="tx1"/>
                </a:solidFill>
              </a:rPr>
              <a:t>في </a:t>
            </a:r>
            <a:r>
              <a:rPr lang="ar-SY" sz="1600" dirty="0">
                <a:solidFill>
                  <a:schemeClr val="tx1"/>
                </a:solidFill>
              </a:rPr>
              <a:t>البدء </a:t>
            </a:r>
          </a:p>
          <a:p>
            <a:pPr marL="342900" indent="-342900">
              <a:lnSpc>
                <a:spcPct val="200000"/>
              </a:lnSpc>
            </a:pPr>
            <a:r>
              <a:rPr lang="ar-SA" sz="1600">
                <a:solidFill>
                  <a:schemeClr val="tx1"/>
                </a:solidFill>
              </a:rPr>
              <a:t>4- </a:t>
            </a:r>
            <a:r>
              <a:rPr lang="ar-SY" sz="1600">
                <a:solidFill>
                  <a:schemeClr val="tx1"/>
                </a:solidFill>
              </a:rPr>
              <a:t>قيمنا</a:t>
            </a:r>
            <a:endParaRPr lang="ar-SY" sz="1600" dirty="0">
              <a:solidFill>
                <a:schemeClr val="tx1"/>
              </a:solidFill>
            </a:endParaRPr>
          </a:p>
          <a:p>
            <a:pPr marL="342900" indent="-342900">
              <a:lnSpc>
                <a:spcPct val="200000"/>
              </a:lnSpc>
            </a:pPr>
            <a:r>
              <a:rPr lang="ar-SA" sz="1600">
                <a:solidFill>
                  <a:schemeClr val="tx1"/>
                </a:solidFill>
              </a:rPr>
              <a:t>5- </a:t>
            </a:r>
            <a:r>
              <a:rPr lang="ar-SY" sz="1600">
                <a:solidFill>
                  <a:schemeClr val="tx1"/>
                </a:solidFill>
              </a:rPr>
              <a:t>أهمية </a:t>
            </a:r>
            <a:r>
              <a:rPr lang="ar-SY" sz="1600" dirty="0">
                <a:solidFill>
                  <a:schemeClr val="tx1"/>
                </a:solidFill>
              </a:rPr>
              <a:t>القيم </a:t>
            </a:r>
          </a:p>
          <a:p>
            <a:pPr marL="342900" indent="-342900">
              <a:lnSpc>
                <a:spcPct val="200000"/>
              </a:lnSpc>
            </a:pPr>
            <a:r>
              <a:rPr lang="ar-SA" sz="1600">
                <a:solidFill>
                  <a:schemeClr val="tx1"/>
                </a:solidFill>
              </a:rPr>
              <a:t>6- </a:t>
            </a:r>
            <a:r>
              <a:rPr lang="ar-SY" sz="1600">
                <a:solidFill>
                  <a:schemeClr val="tx1"/>
                </a:solidFill>
              </a:rPr>
              <a:t>مصادر </a:t>
            </a:r>
            <a:r>
              <a:rPr lang="ar-SY" sz="1600" dirty="0">
                <a:solidFill>
                  <a:schemeClr val="tx1"/>
                </a:solidFill>
              </a:rPr>
              <a:t>القيم </a:t>
            </a:r>
          </a:p>
          <a:p>
            <a:pPr marL="342900" indent="-342900">
              <a:lnSpc>
                <a:spcPct val="200000"/>
              </a:lnSpc>
            </a:pPr>
            <a:r>
              <a:rPr lang="ar-SA" sz="1600">
                <a:solidFill>
                  <a:schemeClr val="tx1"/>
                </a:solidFill>
              </a:rPr>
              <a:t>7- </a:t>
            </a:r>
            <a:r>
              <a:rPr lang="ar-SY" sz="1600">
                <a:solidFill>
                  <a:schemeClr val="tx1"/>
                </a:solidFill>
              </a:rPr>
              <a:t>أمثلة </a:t>
            </a:r>
            <a:r>
              <a:rPr lang="ar-SY" sz="1600" dirty="0">
                <a:solidFill>
                  <a:schemeClr val="tx1"/>
                </a:solidFill>
              </a:rPr>
              <a:t>لبعض </a:t>
            </a:r>
            <a:r>
              <a:rPr lang="ar-SY" sz="1600">
                <a:solidFill>
                  <a:schemeClr val="tx1"/>
                </a:solidFill>
              </a:rPr>
              <a:t>القيم السامية</a:t>
            </a:r>
            <a:endParaRPr lang="ar-SY" sz="1600" dirty="0">
              <a:solidFill>
                <a:schemeClr val="tx1"/>
              </a:solidFill>
            </a:endParaRPr>
          </a:p>
          <a:p>
            <a:pPr marL="342900" indent="-342900">
              <a:lnSpc>
                <a:spcPct val="200000"/>
              </a:lnSpc>
            </a:pPr>
            <a:r>
              <a:rPr lang="ar-SA" sz="1600">
                <a:solidFill>
                  <a:schemeClr val="tx1"/>
                </a:solidFill>
              </a:rPr>
              <a:t>8- </a:t>
            </a:r>
            <a:r>
              <a:rPr lang="ar-SY" sz="1600">
                <a:solidFill>
                  <a:schemeClr val="tx1"/>
                </a:solidFill>
              </a:rPr>
              <a:t>تطور </a:t>
            </a:r>
            <a:r>
              <a:rPr lang="ar-SY" sz="1600" dirty="0">
                <a:solidFill>
                  <a:schemeClr val="tx1"/>
                </a:solidFill>
              </a:rPr>
              <a:t>التقنية</a:t>
            </a:r>
          </a:p>
          <a:p>
            <a:pPr marL="342900" indent="-342900">
              <a:lnSpc>
                <a:spcPct val="200000"/>
              </a:lnSpc>
            </a:pPr>
            <a:r>
              <a:rPr lang="ar-SA" sz="1600">
                <a:solidFill>
                  <a:schemeClr val="tx1"/>
                </a:solidFill>
              </a:rPr>
              <a:t>9- متى و</a:t>
            </a:r>
            <a:r>
              <a:rPr lang="ar-SY" sz="1600">
                <a:solidFill>
                  <a:schemeClr val="tx1"/>
                </a:solidFill>
              </a:rPr>
              <a:t>كيف </a:t>
            </a:r>
            <a:r>
              <a:rPr lang="ar-SY" sz="1600" dirty="0">
                <a:solidFill>
                  <a:schemeClr val="tx1"/>
                </a:solidFill>
              </a:rPr>
              <a:t>نشأت الانترنت في العالم ؟</a:t>
            </a:r>
          </a:p>
          <a:p>
            <a:pPr marL="342900" indent="-342900" algn="r">
              <a:lnSpc>
                <a:spcPct val="200000"/>
              </a:lnSpc>
            </a:pPr>
            <a:r>
              <a:rPr lang="ar-SA" sz="1600">
                <a:solidFill>
                  <a:schemeClr val="tx1"/>
                </a:solidFill>
              </a:rPr>
              <a:t>10- </a:t>
            </a:r>
            <a:r>
              <a:rPr lang="ar-SY" sz="1600">
                <a:solidFill>
                  <a:schemeClr val="tx1"/>
                </a:solidFill>
              </a:rPr>
              <a:t>ما </a:t>
            </a:r>
            <a:r>
              <a:rPr lang="ar-SY" sz="1600" dirty="0">
                <a:solidFill>
                  <a:schemeClr val="tx1"/>
                </a:solidFill>
              </a:rPr>
              <a:t>هي نظرتنا للتقنية ؟</a:t>
            </a:r>
          </a:p>
          <a:p>
            <a:pPr marL="342900" indent="-342900">
              <a:lnSpc>
                <a:spcPct val="200000"/>
              </a:lnSpc>
            </a:pPr>
            <a:endParaRPr lang="ar-SY" sz="1600" dirty="0">
              <a:solidFill>
                <a:schemeClr val="tx1"/>
              </a:solidFill>
            </a:endParaRPr>
          </a:p>
        </p:txBody>
      </p:sp>
      <p:sp>
        <p:nvSpPr>
          <p:cNvPr id="8" name="Date Placeholder 3"/>
          <p:cNvSpPr txBox="1">
            <a:spLocks/>
          </p:cNvSpPr>
          <p:nvPr/>
        </p:nvSpPr>
        <p:spPr>
          <a:xfrm>
            <a:off x="215154" y="1174767"/>
            <a:ext cx="4256834" cy="586896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nSpc>
                <a:spcPct val="200000"/>
              </a:lnSpc>
            </a:pPr>
            <a:r>
              <a:rPr lang="ar-SA" sz="1600">
                <a:solidFill>
                  <a:schemeClr val="tx1"/>
                </a:solidFill>
              </a:rPr>
              <a:t>11- </a:t>
            </a:r>
            <a:r>
              <a:rPr lang="ar-SY" sz="1600">
                <a:solidFill>
                  <a:schemeClr val="tx1"/>
                </a:solidFill>
              </a:rPr>
              <a:t>إيجابيات </a:t>
            </a:r>
            <a:r>
              <a:rPr lang="ar-SY" sz="1600" dirty="0">
                <a:solidFill>
                  <a:schemeClr val="tx1"/>
                </a:solidFill>
              </a:rPr>
              <a:t>التقنية </a:t>
            </a:r>
          </a:p>
          <a:p>
            <a:pPr marL="342900" indent="-342900">
              <a:lnSpc>
                <a:spcPct val="200000"/>
              </a:lnSpc>
            </a:pPr>
            <a:r>
              <a:rPr lang="ar-SA" sz="1600">
                <a:solidFill>
                  <a:schemeClr val="tx1"/>
                </a:solidFill>
              </a:rPr>
              <a:t>12- </a:t>
            </a:r>
            <a:r>
              <a:rPr lang="ar-SY" sz="1600">
                <a:solidFill>
                  <a:schemeClr val="tx1"/>
                </a:solidFill>
              </a:rPr>
              <a:t>سلبيات </a:t>
            </a:r>
            <a:r>
              <a:rPr lang="ar-SY" sz="1600" dirty="0">
                <a:solidFill>
                  <a:schemeClr val="tx1"/>
                </a:solidFill>
              </a:rPr>
              <a:t>التقنية </a:t>
            </a:r>
          </a:p>
          <a:p>
            <a:pPr marL="342900" indent="-342900">
              <a:lnSpc>
                <a:spcPct val="200000"/>
              </a:lnSpc>
            </a:pPr>
            <a:r>
              <a:rPr lang="ar-SA" sz="1600">
                <a:solidFill>
                  <a:schemeClr val="tx1"/>
                </a:solidFill>
              </a:rPr>
              <a:t>13- </a:t>
            </a:r>
            <a:r>
              <a:rPr lang="ar-SY" sz="1600">
                <a:solidFill>
                  <a:schemeClr val="tx1"/>
                </a:solidFill>
              </a:rPr>
              <a:t>إدمان </a:t>
            </a:r>
            <a:r>
              <a:rPr lang="ar-SY" sz="1600" dirty="0">
                <a:solidFill>
                  <a:schemeClr val="tx1"/>
                </a:solidFill>
              </a:rPr>
              <a:t>التقنية </a:t>
            </a:r>
          </a:p>
          <a:p>
            <a:pPr marL="342900" indent="-342900">
              <a:lnSpc>
                <a:spcPct val="200000"/>
              </a:lnSpc>
            </a:pPr>
            <a:r>
              <a:rPr lang="ar-SA" sz="1600">
                <a:solidFill>
                  <a:schemeClr val="tx1"/>
                </a:solidFill>
              </a:rPr>
              <a:t>14- </a:t>
            </a:r>
            <a:r>
              <a:rPr lang="ar-SY" sz="1600">
                <a:solidFill>
                  <a:schemeClr val="tx1"/>
                </a:solidFill>
              </a:rPr>
              <a:t>استبيان </a:t>
            </a:r>
            <a:r>
              <a:rPr lang="ar-SY" sz="1600" dirty="0">
                <a:solidFill>
                  <a:schemeClr val="tx1"/>
                </a:solidFill>
              </a:rPr>
              <a:t>: هل أنت مدمن للتقنية ؟</a:t>
            </a:r>
          </a:p>
          <a:p>
            <a:pPr marL="342900" indent="-342900">
              <a:lnSpc>
                <a:spcPct val="200000"/>
              </a:lnSpc>
            </a:pPr>
            <a:r>
              <a:rPr lang="ar-SA" sz="1600">
                <a:solidFill>
                  <a:schemeClr val="tx1"/>
                </a:solidFill>
              </a:rPr>
              <a:t>15- </a:t>
            </a:r>
            <a:r>
              <a:rPr lang="ar-SY" sz="1600">
                <a:solidFill>
                  <a:schemeClr val="tx1"/>
                </a:solidFill>
              </a:rPr>
              <a:t>علاج </a:t>
            </a:r>
            <a:r>
              <a:rPr lang="ar-SY" sz="1600" dirty="0">
                <a:solidFill>
                  <a:schemeClr val="tx1"/>
                </a:solidFill>
              </a:rPr>
              <a:t>إدمان التقنية </a:t>
            </a:r>
          </a:p>
          <a:p>
            <a:pPr marL="342900" indent="-342900">
              <a:lnSpc>
                <a:spcPct val="200000"/>
              </a:lnSpc>
            </a:pPr>
            <a:r>
              <a:rPr lang="ar-SA" sz="1600">
                <a:solidFill>
                  <a:schemeClr val="tx1"/>
                </a:solidFill>
              </a:rPr>
              <a:t>16- </a:t>
            </a:r>
            <a:r>
              <a:rPr lang="ar-SY" sz="1600">
                <a:solidFill>
                  <a:schemeClr val="tx1"/>
                </a:solidFill>
              </a:rPr>
              <a:t>التعامل </a:t>
            </a:r>
            <a:r>
              <a:rPr lang="ar-SY" sz="1600" dirty="0">
                <a:solidFill>
                  <a:schemeClr val="tx1"/>
                </a:solidFill>
              </a:rPr>
              <a:t>الأخلاقي مع التقنية</a:t>
            </a:r>
          </a:p>
          <a:p>
            <a:pPr marL="342900" indent="-342900">
              <a:lnSpc>
                <a:spcPct val="200000"/>
              </a:lnSpc>
            </a:pPr>
            <a:r>
              <a:rPr lang="ar-SA" sz="1600">
                <a:solidFill>
                  <a:schemeClr val="tx1"/>
                </a:solidFill>
              </a:rPr>
              <a:t>17- </a:t>
            </a:r>
            <a:r>
              <a:rPr lang="ar-SY" sz="1600">
                <a:solidFill>
                  <a:schemeClr val="tx1"/>
                </a:solidFill>
              </a:rPr>
              <a:t>الميثاق </a:t>
            </a:r>
            <a:r>
              <a:rPr lang="ar-SY" sz="1600" dirty="0">
                <a:solidFill>
                  <a:schemeClr val="tx1"/>
                </a:solidFill>
              </a:rPr>
              <a:t>الأخلاقي في تعاملي مع التقنية </a:t>
            </a:r>
          </a:p>
          <a:p>
            <a:pPr marL="342900" indent="-342900">
              <a:lnSpc>
                <a:spcPct val="200000"/>
              </a:lnSpc>
            </a:pPr>
            <a:r>
              <a:rPr lang="ar-SA" sz="1600">
                <a:solidFill>
                  <a:schemeClr val="tx1"/>
                </a:solidFill>
              </a:rPr>
              <a:t>18- </a:t>
            </a:r>
            <a:r>
              <a:rPr lang="ar-SY" sz="1600">
                <a:solidFill>
                  <a:schemeClr val="tx1"/>
                </a:solidFill>
              </a:rPr>
              <a:t>معلومات إثرائية</a:t>
            </a:r>
            <a:endParaRPr lang="ar-SY" sz="1600" dirty="0">
              <a:solidFill>
                <a:schemeClr val="tx1"/>
              </a:solidFill>
            </a:endParaRPr>
          </a:p>
        </p:txBody>
      </p:sp>
    </p:spTree>
    <p:extLst>
      <p:ext uri="{BB962C8B-B14F-4D97-AF65-F5344CB8AC3E}">
        <p14:creationId xmlns:p14="http://schemas.microsoft.com/office/powerpoint/2010/main" val="27374763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9F4DB57-527D-4941-98BE-1717924872C1}" type="slidenum">
              <a:rPr lang="ar-SY" smtClean="0"/>
              <a:pPr/>
              <a:t>4</a:t>
            </a:fld>
            <a:endParaRPr lang="ar-SY" dirty="0"/>
          </a:p>
        </p:txBody>
      </p:sp>
      <p:sp>
        <p:nvSpPr>
          <p:cNvPr id="6" name="Date Placeholder 3"/>
          <p:cNvSpPr txBox="1">
            <a:spLocks/>
          </p:cNvSpPr>
          <p:nvPr/>
        </p:nvSpPr>
        <p:spPr>
          <a:xfrm>
            <a:off x="4614792" y="70805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في البدء :</a:t>
            </a:r>
            <a:endParaRPr lang="en-US" sz="1600" dirty="0"/>
          </a:p>
        </p:txBody>
      </p:sp>
      <p:sp>
        <p:nvSpPr>
          <p:cNvPr id="7" name="Date Placeholder 3"/>
          <p:cNvSpPr txBox="1">
            <a:spLocks/>
          </p:cNvSpPr>
          <p:nvPr/>
        </p:nvSpPr>
        <p:spPr>
          <a:xfrm>
            <a:off x="645458" y="1073962"/>
            <a:ext cx="9368483" cy="541648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170000"/>
              </a:lnSpc>
            </a:pPr>
            <a:r>
              <a:rPr lang="ar-SY" sz="1600" dirty="0">
                <a:solidFill>
                  <a:schemeClr val="tx1"/>
                </a:solidFill>
              </a:rPr>
              <a:t>• ماذا نقصد بالتقنية ؟ </a:t>
            </a:r>
          </a:p>
          <a:p>
            <a:pPr algn="just">
              <a:lnSpc>
                <a:spcPct val="170000"/>
              </a:lnSpc>
            </a:pPr>
            <a:r>
              <a:rPr lang="ar-SY" sz="1600">
                <a:solidFill>
                  <a:schemeClr val="tx1"/>
                </a:solidFill>
                <a:latin typeface="GE SS Two Light" pitchFamily="18" charset="-78"/>
                <a:ea typeface="GE SS Two Light" pitchFamily="18" charset="-78"/>
                <a:cs typeface="GE SS Two Light" pitchFamily="18" charset="-78"/>
              </a:rPr>
              <a:t>تعتبر التقنية مهمة لأنها تستخدم في جميع مجالات الحياة العملية. عندما تتأمل </a:t>
            </a:r>
            <a:r>
              <a:rPr lang="ar-SA" sz="1600">
                <a:solidFill>
                  <a:schemeClr val="tx1"/>
                </a:solidFill>
                <a:latin typeface="GE SS Two Light" pitchFamily="18" charset="-78"/>
                <a:ea typeface="GE SS Two Light" pitchFamily="18" charset="-78"/>
                <a:cs typeface="GE SS Two Light" pitchFamily="18" charset="-78"/>
              </a:rPr>
              <a:t>برنامجك </a:t>
            </a:r>
            <a:r>
              <a:rPr lang="ar-SY" sz="1600">
                <a:solidFill>
                  <a:schemeClr val="tx1"/>
                </a:solidFill>
                <a:latin typeface="GE SS Two Light" pitchFamily="18" charset="-78"/>
                <a:ea typeface="GE SS Two Light" pitchFamily="18" charset="-78"/>
                <a:cs typeface="GE SS Two Light" pitchFamily="18" charset="-78"/>
              </a:rPr>
              <a:t>اليومي وتحصي جميع أدوات التقنية التي تستهلكها في يوم واحد فقط ستدرك مدى أهمية التقنية عند استخدامك للجوال أو مشاهدة التلفاز أو قيادة السيارة أو استخدام الحاسب أو أي آلة كهربائية. في الواقع ,</a:t>
            </a:r>
            <a:r>
              <a:rPr lang="ar-SA" sz="1600">
                <a:solidFill>
                  <a:schemeClr val="tx1"/>
                </a:solidFill>
                <a:latin typeface="GE SS Two Light" pitchFamily="18" charset="-78"/>
                <a:ea typeface="GE SS Two Light" pitchFamily="18" charset="-78"/>
                <a:cs typeface="GE SS Two Light" pitchFamily="18" charset="-78"/>
              </a:rPr>
              <a:t> </a:t>
            </a:r>
            <a:r>
              <a:rPr lang="ar-SY" sz="1600">
                <a:solidFill>
                  <a:schemeClr val="tx1"/>
                </a:solidFill>
                <a:latin typeface="GE SS Two Light" pitchFamily="18" charset="-78"/>
                <a:ea typeface="GE SS Two Light" pitchFamily="18" charset="-78"/>
                <a:cs typeface="GE SS Two Light" pitchFamily="18" charset="-78"/>
              </a:rPr>
              <a:t>يوما</a:t>
            </a:r>
            <a:r>
              <a:rPr lang="ar-SA" sz="1600">
                <a:solidFill>
                  <a:schemeClr val="tx1"/>
                </a:solidFill>
                <a:latin typeface="GE SS Two Light" pitchFamily="18" charset="-78"/>
                <a:ea typeface="GE SS Two Light" pitchFamily="18" charset="-78"/>
                <a:cs typeface="GE SS Two Light" pitchFamily="18" charset="-78"/>
              </a:rPr>
              <a:t>ً</a:t>
            </a:r>
            <a:r>
              <a:rPr lang="ar-SY" sz="1600">
                <a:solidFill>
                  <a:schemeClr val="tx1"/>
                </a:solidFill>
                <a:latin typeface="GE SS Two Light" pitchFamily="18" charset="-78"/>
                <a:ea typeface="GE SS Two Light" pitchFamily="18" charset="-78"/>
                <a:cs typeface="GE SS Two Light" pitchFamily="18" charset="-78"/>
              </a:rPr>
              <a:t> بعد يوم يزداد اعتماد</a:t>
            </a:r>
            <a:r>
              <a:rPr lang="ar-SA" sz="1600">
                <a:solidFill>
                  <a:schemeClr val="tx1"/>
                </a:solidFill>
                <a:latin typeface="GE SS Two Light" pitchFamily="18" charset="-78"/>
                <a:ea typeface="GE SS Two Light" pitchFamily="18" charset="-78"/>
                <a:cs typeface="GE SS Two Light" pitchFamily="18" charset="-78"/>
              </a:rPr>
              <a:t>نا</a:t>
            </a:r>
            <a:r>
              <a:rPr lang="ar-SY" sz="1600">
                <a:solidFill>
                  <a:schemeClr val="tx1"/>
                </a:solidFill>
                <a:latin typeface="GE SS Two Light" pitchFamily="18" charset="-78"/>
                <a:ea typeface="GE SS Two Light" pitchFamily="18" charset="-78"/>
                <a:cs typeface="GE SS Two Light" pitchFamily="18" charset="-78"/>
              </a:rPr>
              <a:t> على التقانة سواء خلال التواصل أو المواصلات أو البحث عن أي معلومة أو حتى التسلية .</a:t>
            </a:r>
            <a:endParaRPr lang="ar-SA" sz="1600">
              <a:solidFill>
                <a:schemeClr val="tx1"/>
              </a:solidFill>
              <a:latin typeface="GE SS Two Light" pitchFamily="18" charset="-78"/>
              <a:ea typeface="GE SS Two Light" pitchFamily="18" charset="-78"/>
              <a:cs typeface="GE SS Two Light" pitchFamily="18" charset="-78"/>
            </a:endParaRPr>
          </a:p>
          <a:p>
            <a:pPr algn="just">
              <a:lnSpc>
                <a:spcPct val="170000"/>
              </a:lnSpc>
            </a:pPr>
            <a:r>
              <a:rPr lang="ar-SA" sz="1600">
                <a:solidFill>
                  <a:schemeClr val="tx1"/>
                </a:solidFill>
              </a:rPr>
              <a:t>تعرف التقنية بطريقتين:</a:t>
            </a:r>
          </a:p>
          <a:p>
            <a:pPr algn="just">
              <a:lnSpc>
                <a:spcPct val="170000"/>
              </a:lnSpc>
            </a:pPr>
            <a:r>
              <a:rPr lang="ar-SA" sz="1600">
                <a:solidFill>
                  <a:schemeClr val="tx1"/>
                </a:solidFill>
                <a:latin typeface="GE SS Two Light" pitchFamily="18" charset="-78"/>
                <a:ea typeface="GE SS Two Light" pitchFamily="18" charset="-78"/>
                <a:cs typeface="GE SS Two Light" pitchFamily="18" charset="-78"/>
              </a:rPr>
              <a:t>- بأنها ” السعي وراء الحياة بطرق مختلفة عن الحياة ” .</a:t>
            </a:r>
          </a:p>
          <a:p>
            <a:pPr algn="just">
              <a:lnSpc>
                <a:spcPct val="170000"/>
              </a:lnSpc>
            </a:pPr>
            <a:r>
              <a:rPr lang="ar-SA" sz="1600">
                <a:solidFill>
                  <a:schemeClr val="tx1"/>
                </a:solidFill>
                <a:latin typeface="GE SS Two Light" pitchFamily="18" charset="-78"/>
                <a:ea typeface="GE SS Two Light" pitchFamily="18" charset="-78"/>
                <a:cs typeface="GE SS Two Light" pitchFamily="18" charset="-78"/>
              </a:rPr>
              <a:t>- وبأنها ” مادة لا عضوية منظمة” .</a:t>
            </a:r>
          </a:p>
          <a:p>
            <a:pPr algn="just">
              <a:lnSpc>
                <a:spcPct val="170000"/>
              </a:lnSpc>
            </a:pPr>
            <a:r>
              <a:rPr lang="ar-SA" sz="1600">
                <a:solidFill>
                  <a:schemeClr val="tx1"/>
                </a:solidFill>
                <a:latin typeface="GE SS Two Light" pitchFamily="18" charset="-78"/>
                <a:ea typeface="GE SS Two Light" pitchFamily="18" charset="-78"/>
                <a:cs typeface="GE SS Two Light" pitchFamily="18" charset="-78"/>
              </a:rPr>
              <a:t>كما يمكن تعريف التقنية أو التكنولوجيا بمفهوم أوسع.</a:t>
            </a:r>
          </a:p>
          <a:p>
            <a:pPr algn="just">
              <a:lnSpc>
                <a:spcPct val="170000"/>
              </a:lnSpc>
              <a:buFontTx/>
              <a:buChar char="-"/>
            </a:pPr>
            <a:r>
              <a:rPr lang="ar-SA" sz="1600">
                <a:solidFill>
                  <a:schemeClr val="tx1"/>
                </a:solidFill>
                <a:latin typeface="GE SS Two Light" pitchFamily="18" charset="-78"/>
                <a:ea typeface="GE SS Two Light" pitchFamily="18" charset="-78"/>
                <a:cs typeface="GE SS Two Light" pitchFamily="18" charset="-78"/>
              </a:rPr>
              <a:t> أنها الأشياء الموجودة بنوعيها، المادية واللامادية، التي تم تخليقها بتطبيق الجهود المادية والفيزيائية للحصول على قيمة ما.</a:t>
            </a:r>
          </a:p>
          <a:p>
            <a:pPr algn="just">
              <a:lnSpc>
                <a:spcPct val="170000"/>
              </a:lnSpc>
              <a:buFontTx/>
              <a:buChar char="-"/>
            </a:pPr>
            <a:r>
              <a:rPr lang="ar-SA" sz="1600">
                <a:solidFill>
                  <a:schemeClr val="tx1"/>
                </a:solidFill>
                <a:latin typeface="GE SS Two Light" pitchFamily="18" charset="-78"/>
                <a:ea typeface="GE SS Two Light" pitchFamily="18" charset="-78"/>
                <a:cs typeface="GE SS Two Light" pitchFamily="18" charset="-78"/>
              </a:rPr>
              <a:t> في هذا السياق، تشير التقنية إلى المعدات والآلات التي يمكن استعمالها لحل المشاكل الحقيقية في العالم.</a:t>
            </a:r>
            <a:endParaRPr lang="en-US" sz="1600">
              <a:solidFill>
                <a:schemeClr val="tx1"/>
              </a:solidFill>
              <a:latin typeface="GE SS Two Light" pitchFamily="18" charset="-78"/>
              <a:ea typeface="GE SS Two Light" pitchFamily="18" charset="-78"/>
              <a:cs typeface="GE SS Two Light" pitchFamily="18" charset="-78"/>
            </a:endParaRPr>
          </a:p>
        </p:txBody>
      </p:sp>
    </p:spTree>
    <p:extLst>
      <p:ext uri="{BB962C8B-B14F-4D97-AF65-F5344CB8AC3E}">
        <p14:creationId xmlns:p14="http://schemas.microsoft.com/office/powerpoint/2010/main" val="11574580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9F4DB57-527D-4941-98BE-1717924872C1}" type="slidenum">
              <a:rPr lang="ar-SY" smtClean="0"/>
              <a:pPr/>
              <a:t>5</a:t>
            </a:fld>
            <a:endParaRPr lang="ar-SY" dirty="0"/>
          </a:p>
        </p:txBody>
      </p:sp>
      <p:sp>
        <p:nvSpPr>
          <p:cNvPr id="6" name="Date Placeholder 3"/>
          <p:cNvSpPr txBox="1">
            <a:spLocks/>
          </p:cNvSpPr>
          <p:nvPr/>
        </p:nvSpPr>
        <p:spPr>
          <a:xfrm>
            <a:off x="4614792" y="70805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تمرين :</a:t>
            </a:r>
            <a:endParaRPr lang="en-US" sz="1600" dirty="0"/>
          </a:p>
        </p:txBody>
      </p:sp>
      <p:sp>
        <p:nvSpPr>
          <p:cNvPr id="7" name="Date Placeholder 3"/>
          <p:cNvSpPr txBox="1">
            <a:spLocks/>
          </p:cNvSpPr>
          <p:nvPr/>
        </p:nvSpPr>
        <p:spPr>
          <a:xfrm>
            <a:off x="221672" y="1414632"/>
            <a:ext cx="9792270" cy="445969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00000"/>
              </a:lnSpc>
            </a:pPr>
            <a:r>
              <a:rPr lang="ar-SY" sz="1600">
                <a:solidFill>
                  <a:schemeClr val="tx1"/>
                </a:solidFill>
              </a:rPr>
              <a:t>•</a:t>
            </a:r>
            <a:r>
              <a:rPr lang="ar-SA" sz="1600">
                <a:solidFill>
                  <a:schemeClr val="tx1"/>
                </a:solidFill>
              </a:rPr>
              <a:t> </a:t>
            </a:r>
            <a:r>
              <a:rPr lang="ar-SY" sz="1600">
                <a:solidFill>
                  <a:schemeClr val="tx1"/>
                </a:solidFill>
              </a:rPr>
              <a:t> </a:t>
            </a:r>
            <a:r>
              <a:rPr lang="ar-SY" sz="1600" dirty="0">
                <a:solidFill>
                  <a:schemeClr val="tx1"/>
                </a:solidFill>
              </a:rPr>
              <a:t>حاول أن تعدّد جميع أدوات التقنية التي تستخدمها في اليوم الواحد ؟</a:t>
            </a:r>
          </a:p>
          <a:p>
            <a:pPr>
              <a:lnSpc>
                <a:spcPct val="200000"/>
              </a:lnSpc>
            </a:pPr>
            <a:endParaRPr lang="ar-SY" sz="1600" dirty="0">
              <a:solidFill>
                <a:schemeClr val="tx1"/>
              </a:solidFill>
            </a:endParaRPr>
          </a:p>
          <a:p>
            <a:pPr>
              <a:lnSpc>
                <a:spcPct val="200000"/>
              </a:lnSpc>
            </a:pPr>
            <a:r>
              <a:rPr lang="ar-SY" sz="1600" dirty="0">
                <a:solidFill>
                  <a:schemeClr val="tx1"/>
                </a:solidFill>
              </a:rPr>
              <a:t>١.</a:t>
            </a:r>
          </a:p>
          <a:p>
            <a:pPr>
              <a:lnSpc>
                <a:spcPct val="200000"/>
              </a:lnSpc>
            </a:pPr>
            <a:r>
              <a:rPr lang="ar-SY" sz="1600" dirty="0">
                <a:solidFill>
                  <a:schemeClr val="tx1"/>
                </a:solidFill>
              </a:rPr>
              <a:t>٢. </a:t>
            </a:r>
          </a:p>
          <a:p>
            <a:pPr>
              <a:lnSpc>
                <a:spcPct val="200000"/>
              </a:lnSpc>
            </a:pPr>
            <a:r>
              <a:rPr lang="ar-SY" sz="1600" dirty="0">
                <a:solidFill>
                  <a:schemeClr val="tx1"/>
                </a:solidFill>
              </a:rPr>
              <a:t>٣. </a:t>
            </a:r>
          </a:p>
          <a:p>
            <a:pPr>
              <a:lnSpc>
                <a:spcPct val="200000"/>
              </a:lnSpc>
            </a:pPr>
            <a:r>
              <a:rPr lang="ar-SY" sz="1600" dirty="0">
                <a:solidFill>
                  <a:schemeClr val="tx1"/>
                </a:solidFill>
              </a:rPr>
              <a:t>٤. </a:t>
            </a:r>
          </a:p>
          <a:p>
            <a:pPr>
              <a:lnSpc>
                <a:spcPct val="200000"/>
              </a:lnSpc>
            </a:pPr>
            <a:r>
              <a:rPr lang="ar-SY" sz="1600" dirty="0">
                <a:solidFill>
                  <a:schemeClr val="tx1"/>
                </a:solidFill>
              </a:rPr>
              <a:t>٥. </a:t>
            </a:r>
          </a:p>
        </p:txBody>
      </p:sp>
    </p:spTree>
    <p:extLst>
      <p:ext uri="{BB962C8B-B14F-4D97-AF65-F5344CB8AC3E}">
        <p14:creationId xmlns:p14="http://schemas.microsoft.com/office/powerpoint/2010/main" val="11574580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14E174AF-B3EA-4FDD-B9BF-9C2A2025F643}" type="slidenum">
              <a:rPr lang="ar-SY" smtClean="0"/>
              <a:pPr/>
              <a:t>6</a:t>
            </a:fld>
            <a:endParaRPr lang="ar-SY" dirty="0"/>
          </a:p>
        </p:txBody>
      </p:sp>
      <p:sp>
        <p:nvSpPr>
          <p:cNvPr id="6" name="Date Placeholder 3"/>
          <p:cNvSpPr txBox="1">
            <a:spLocks/>
          </p:cNvSpPr>
          <p:nvPr/>
        </p:nvSpPr>
        <p:spPr>
          <a:xfrm>
            <a:off x="5620871" y="708051"/>
            <a:ext cx="3756990"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قيمنا</a:t>
            </a:r>
            <a:endParaRPr lang="en-US" sz="1600" dirty="0"/>
          </a:p>
        </p:txBody>
      </p:sp>
      <p:sp>
        <p:nvSpPr>
          <p:cNvPr id="7" name="Date Placeholder 3"/>
          <p:cNvSpPr txBox="1">
            <a:spLocks/>
          </p:cNvSpPr>
          <p:nvPr/>
        </p:nvSpPr>
        <p:spPr>
          <a:xfrm>
            <a:off x="2232212" y="1201239"/>
            <a:ext cx="7915385" cy="5020258"/>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00000"/>
              </a:lnSpc>
            </a:pPr>
            <a:r>
              <a:rPr lang="ar-SY" sz="1600">
                <a:solidFill>
                  <a:schemeClr val="tx1"/>
                </a:solidFill>
              </a:rPr>
              <a:t>القيم هي:</a:t>
            </a:r>
            <a:endParaRPr lang="ar-SA" sz="1600">
              <a:solidFill>
                <a:schemeClr val="tx1"/>
              </a:solidFill>
            </a:endParaRPr>
          </a:p>
          <a:p>
            <a:pPr>
              <a:lnSpc>
                <a:spcPct val="20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مجموعة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المبادئ والتعاليم والضوابط الأخلاقية التي تحدد سلوك الفرد .</a:t>
            </a:r>
          </a:p>
          <a:p>
            <a:pPr algn="just">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وترسم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القيم الطريق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السليم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الذي يقود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إلى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أداء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واجبات الحياتية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والدور الفاعل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في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المجتمع الذي ينتمي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إليه .</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200000"/>
              </a:lnSpc>
            </a:pPr>
            <a:r>
              <a:rPr lang="ar-SY" sz="1600">
                <a:solidFill>
                  <a:schemeClr val="tx1"/>
                </a:solidFill>
              </a:rPr>
              <a:t>ما هو دور القيم ؟</a:t>
            </a:r>
          </a:p>
          <a:p>
            <a:pPr algn="just">
              <a:lnSpc>
                <a:spcPct val="20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القيم هي السياج المنيع الذي يحمي من الوقوع في الذنب ، ويحول بين ارتكاب أي عمل يخالف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ضمير ، أو يتنافى مع مبادئ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دين و</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أخلاق. </a:t>
            </a:r>
          </a:p>
          <a:p>
            <a:pPr algn="just">
              <a:lnSpc>
                <a:spcPct val="20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والقيم هي مرجعية حكمنا لما هو منكر أو فاضل، وتختلف القيم من مجتمع إلى مجتمع ، كما تختلف من شخص إلى آخر، لكنها بالإجماع شيء أساسي لكل إنسان ولكل مجتمع يسعى لبناء نفسه وتطوير بنيته الاجتماعية والاقتصادية ، وتنشئة أجيال مخلصة لوطنها.</a:t>
            </a: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386" y="4401671"/>
            <a:ext cx="2135062" cy="2008076"/>
          </a:xfrm>
          <a:prstGeom prst="rect">
            <a:avLst/>
          </a:prstGeom>
        </p:spPr>
      </p:pic>
    </p:spTree>
    <p:extLst>
      <p:ext uri="{BB962C8B-B14F-4D97-AF65-F5344CB8AC3E}">
        <p14:creationId xmlns:p14="http://schemas.microsoft.com/office/powerpoint/2010/main" val="26724505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887F8490-F76C-41CF-8E2A-35D6A5313DDA}" type="slidenum">
              <a:rPr lang="ar-SY" smtClean="0"/>
              <a:pPr/>
              <a:t>7</a:t>
            </a:fld>
            <a:endParaRPr lang="ar-SY" dirty="0"/>
          </a:p>
        </p:txBody>
      </p:sp>
      <p:sp>
        <p:nvSpPr>
          <p:cNvPr id="6" name="Date Placeholder 3"/>
          <p:cNvSpPr txBox="1">
            <a:spLocks/>
          </p:cNvSpPr>
          <p:nvPr/>
        </p:nvSpPr>
        <p:spPr>
          <a:xfrm>
            <a:off x="4614792" y="70805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أهمية القيم :</a:t>
            </a:r>
            <a:endParaRPr lang="en-US" sz="1600" dirty="0"/>
          </a:p>
        </p:txBody>
      </p:sp>
      <p:sp>
        <p:nvSpPr>
          <p:cNvPr id="7" name="Date Placeholder 3"/>
          <p:cNvSpPr txBox="1">
            <a:spLocks/>
          </p:cNvSpPr>
          <p:nvPr/>
        </p:nvSpPr>
        <p:spPr>
          <a:xfrm>
            <a:off x="5457825" y="1195131"/>
            <a:ext cx="4680807" cy="5302651"/>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50000"/>
              </a:lnSpc>
            </a:pPr>
            <a:r>
              <a:rPr lang="ar-SY" sz="1600" dirty="0">
                <a:solidFill>
                  <a:schemeClr val="tx1"/>
                </a:solidFill>
              </a:rPr>
              <a:t> تكمن أهمية القيم في :</a:t>
            </a:r>
          </a:p>
          <a:p>
            <a:pPr algn="just">
              <a:lnSpc>
                <a:spcPct val="2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أنها تحثنا على القيام بأوامر ديننا الإسلامي قولاً وعملاً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وهو المعيار الرئيسي الذي</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نحدد من خلاله ما هو مرغوب وغير مرغوب ، وما هو صحيح وخاطئ .</a:t>
            </a:r>
          </a:p>
          <a:p>
            <a:pPr algn="just">
              <a:lnSpc>
                <a:spcPct val="2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والقيم تساهم في تحقيق الأهداف السامية لكل منا ،  وتمثل الهوية الصادقة التي يحملها كل إنسان بداخله وهي التي تتحكم بردود أفعالنا اللإرادية.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809" y="807521"/>
            <a:ext cx="5602935" cy="5824103"/>
          </a:xfrm>
          <a:prstGeom prst="rect">
            <a:avLst/>
          </a:prstGeom>
        </p:spPr>
      </p:pic>
    </p:spTree>
    <p:extLst>
      <p:ext uri="{BB962C8B-B14F-4D97-AF65-F5344CB8AC3E}">
        <p14:creationId xmlns:p14="http://schemas.microsoft.com/office/powerpoint/2010/main" val="32851860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617136F6-0A47-45A3-A409-A2EECE85A440}" type="slidenum">
              <a:rPr lang="ar-SY" smtClean="0"/>
              <a:pPr/>
              <a:t>8</a:t>
            </a:fld>
            <a:endParaRPr lang="ar-SY" dirty="0"/>
          </a:p>
        </p:txBody>
      </p:sp>
      <p:sp>
        <p:nvSpPr>
          <p:cNvPr id="6" name="Date Placeholder 3"/>
          <p:cNvSpPr txBox="1">
            <a:spLocks/>
          </p:cNvSpPr>
          <p:nvPr/>
        </p:nvSpPr>
        <p:spPr>
          <a:xfrm>
            <a:off x="4614792" y="70805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مصادر القيم :</a:t>
            </a:r>
            <a:endParaRPr lang="en-US" sz="1600" dirty="0"/>
          </a:p>
        </p:txBody>
      </p:sp>
      <p:sp>
        <p:nvSpPr>
          <p:cNvPr id="7" name="Date Placeholder 3"/>
          <p:cNvSpPr txBox="1">
            <a:spLocks/>
          </p:cNvSpPr>
          <p:nvPr/>
        </p:nvSpPr>
        <p:spPr>
          <a:xfrm>
            <a:off x="193965" y="1069625"/>
            <a:ext cx="9944668" cy="687457"/>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تنبع قيم الواحد منّا أو يكتسبها من مصادر عديدة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منها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524685"/>
            <a:ext cx="1792941" cy="1792941"/>
          </a:xfrm>
          <a:prstGeom prst="rect">
            <a:avLst/>
          </a:prstGeom>
        </p:spPr>
      </p:pic>
      <p:graphicFrame>
        <p:nvGraphicFramePr>
          <p:cNvPr id="9" name="رسم تخطيطي 8"/>
          <p:cNvGraphicFramePr/>
          <p:nvPr/>
        </p:nvGraphicFramePr>
        <p:xfrm>
          <a:off x="1828800" y="1640541"/>
          <a:ext cx="7153836" cy="47064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103565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3B6FF050-036C-4182-A86F-2A6345604652}" type="slidenum">
              <a:rPr lang="ar-SY" smtClean="0"/>
              <a:pPr/>
              <a:t>9</a:t>
            </a:fld>
            <a:endParaRPr lang="ar-SY" dirty="0"/>
          </a:p>
        </p:txBody>
      </p:sp>
      <p:sp>
        <p:nvSpPr>
          <p:cNvPr id="6" name="Date Placeholder 3"/>
          <p:cNvSpPr txBox="1">
            <a:spLocks/>
          </p:cNvSpPr>
          <p:nvPr/>
        </p:nvSpPr>
        <p:spPr>
          <a:xfrm>
            <a:off x="4614792" y="624921"/>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أمثلة لبعض </a:t>
            </a:r>
            <a:r>
              <a:rPr lang="ar-SA" sz="1600"/>
              <a:t>القيم السامية </a:t>
            </a:r>
            <a:endParaRPr lang="ar-SY" sz="1600" dirty="0"/>
          </a:p>
          <a:p>
            <a:r>
              <a:rPr lang="ar-SA" sz="1600" dirty="0"/>
              <a:t>في القرآن والسنة :</a:t>
            </a:r>
            <a:endParaRPr lang="en-US" sz="1600" dirty="0"/>
          </a:p>
        </p:txBody>
      </p:sp>
      <p:sp>
        <p:nvSpPr>
          <p:cNvPr id="7" name="Date Placeholder 3"/>
          <p:cNvSpPr txBox="1">
            <a:spLocks/>
          </p:cNvSpPr>
          <p:nvPr/>
        </p:nvSpPr>
        <p:spPr>
          <a:xfrm>
            <a:off x="484909" y="1535204"/>
            <a:ext cx="9653723" cy="482273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Bold" pitchFamily="18" charset="-78"/>
                <a:ea typeface="GE SS Two Bold" pitchFamily="18" charset="-78"/>
                <a:cs typeface="GE SS Two Bold" pitchFamily="18" charset="-78"/>
              </a:rPr>
              <a:t>ما هي القيمة الأخلاقية في النصوص التالية :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قال تعالى : (والعافين عن الناس</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2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[آل عمران:134]</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قيمة :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قال تعالى : (والموفون بعهدهم إذا عاهدوا</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2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[البقرة:177]</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قيمة :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قال تعالى : ( والصابرين في البأساء والضراء</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2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[البقرة:177]</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قيمة :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وقال تعالى : (ولا تجسسوا</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2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[الحجرات:12]</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قيمة : .........</a:t>
            </a:r>
          </a:p>
          <a:p>
            <a:pPr algn="just">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وقول رسول الله صلى الله عليه وسلم: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وما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زال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الرجل يصدق ويتحرى الصدق حتى يُكتبَ عند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الله صديقا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 وما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زال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الرجل يكذب ويتحرى الكذب حتى يُكتبَ عند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الله كذابا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2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[رواه البخاري ، ومسلم واللَّفظ له]</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قيمة :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343" y="-160667"/>
            <a:ext cx="5730194" cy="5730194"/>
          </a:xfrm>
          <a:prstGeom prst="rect">
            <a:avLst/>
          </a:prstGeom>
        </p:spPr>
      </p:pic>
    </p:spTree>
    <p:extLst>
      <p:ext uri="{BB962C8B-B14F-4D97-AF65-F5344CB8AC3E}">
        <p14:creationId xmlns:p14="http://schemas.microsoft.com/office/powerpoint/2010/main" val="23761202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2E0A1DAB-0C2A-4F08-B941-5326BD27700A}" type="slidenum">
              <a:rPr lang="ar-SY" smtClean="0"/>
              <a:pPr/>
              <a:t>10</a:t>
            </a:fld>
            <a:endParaRPr lang="ar-SY" dirty="0"/>
          </a:p>
        </p:txBody>
      </p:sp>
      <p:sp>
        <p:nvSpPr>
          <p:cNvPr id="6" name="Date Placeholder 3"/>
          <p:cNvSpPr txBox="1">
            <a:spLocks/>
          </p:cNvSpPr>
          <p:nvPr/>
        </p:nvSpPr>
        <p:spPr>
          <a:xfrm>
            <a:off x="4356848" y="694958"/>
            <a:ext cx="5021014" cy="39873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قيم عالمية :</a:t>
            </a:r>
            <a:endParaRPr lang="en-US" sz="1600" dirty="0"/>
          </a:p>
        </p:txBody>
      </p:sp>
      <p:sp>
        <p:nvSpPr>
          <p:cNvPr id="7" name="Date Placeholder 3"/>
          <p:cNvSpPr txBox="1">
            <a:spLocks/>
          </p:cNvSpPr>
          <p:nvPr/>
        </p:nvSpPr>
        <p:spPr>
          <a:xfrm>
            <a:off x="341474" y="1078591"/>
            <a:ext cx="9806123" cy="62470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29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هناك قيم عالمية تشترك فيها جميع شعوب العالم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ومنها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graphicFrame>
        <p:nvGraphicFramePr>
          <p:cNvPr id="9" name="رسم تخطيطي 8"/>
          <p:cNvGraphicFramePr/>
          <p:nvPr/>
        </p:nvGraphicFramePr>
        <p:xfrm>
          <a:off x="125506" y="1909481"/>
          <a:ext cx="10174942" cy="46347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34405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9"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2E0A1DAB-0C2A-4F08-B941-5326BD27700A}" type="slidenum">
              <a:rPr lang="ar-SY" smtClean="0"/>
              <a:pPr/>
              <a:t>11</a:t>
            </a:fld>
            <a:endParaRPr lang="ar-SY" dirty="0"/>
          </a:p>
        </p:txBody>
      </p:sp>
      <p:sp>
        <p:nvSpPr>
          <p:cNvPr id="6" name="Date Placeholder 3"/>
          <p:cNvSpPr txBox="1">
            <a:spLocks/>
          </p:cNvSpPr>
          <p:nvPr/>
        </p:nvSpPr>
        <p:spPr>
          <a:xfrm>
            <a:off x="4356848" y="694958"/>
            <a:ext cx="5021014" cy="39873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كيف تتشكل القيم :</a:t>
            </a:r>
            <a:endParaRPr lang="en-US" sz="1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979" y="4356203"/>
            <a:ext cx="3406588" cy="1948568"/>
          </a:xfrm>
          <a:prstGeom prst="rect">
            <a:avLst/>
          </a:prstGeom>
        </p:spPr>
      </p:pic>
      <p:sp>
        <p:nvSpPr>
          <p:cNvPr id="10" name="Date Placeholder 3"/>
          <p:cNvSpPr txBox="1">
            <a:spLocks/>
          </p:cNvSpPr>
          <p:nvPr/>
        </p:nvSpPr>
        <p:spPr>
          <a:xfrm>
            <a:off x="314580" y="1907674"/>
            <a:ext cx="9806123" cy="2368491"/>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29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تتشكل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القيم لدى الأفراد غالباً من ولادته من الأسرة ، فهي المعنية بتشكيل قيمه وخاصة أن علماء الاجتماع يذكرون بأن قيم الطفل تتشكل بنسبة 80% من أسرته ، ثم تبدأ المدرسة بتعزيز هذه القيم وتشكيلها حتى بلوغ الطفل سن الأربعة عشر عاماً ، وتشارك وسائل الإعلام كذلك في تشكيل هذه القيم وتعزيزها ، وكذلك الأصدقاء لهم دور في تكوين هذه القيم .</a:t>
            </a: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spTree>
    <p:extLst>
      <p:ext uri="{BB962C8B-B14F-4D97-AF65-F5344CB8AC3E}">
        <p14:creationId xmlns:p14="http://schemas.microsoft.com/office/powerpoint/2010/main" val="13034405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9AC2599-A50E-45DB-B1CC-66F50B1CED90}" type="slidenum">
              <a:rPr lang="ar-SY" smtClean="0"/>
              <a:pPr/>
              <a:t>12</a:t>
            </a:fld>
            <a:endParaRPr lang="ar-SY" dirty="0"/>
          </a:p>
        </p:txBody>
      </p:sp>
      <p:sp>
        <p:nvSpPr>
          <p:cNvPr id="6" name="Date Placeholder 3"/>
          <p:cNvSpPr txBox="1">
            <a:spLocks/>
          </p:cNvSpPr>
          <p:nvPr/>
        </p:nvSpPr>
        <p:spPr>
          <a:xfrm>
            <a:off x="4614792" y="677030"/>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أهمية القيم :</a:t>
            </a:r>
            <a:endParaRPr lang="en-US" sz="1600" dirty="0"/>
          </a:p>
        </p:txBody>
      </p:sp>
      <p:sp>
        <p:nvSpPr>
          <p:cNvPr id="7" name="Date Placeholder 3"/>
          <p:cNvSpPr txBox="1">
            <a:spLocks/>
          </p:cNvSpPr>
          <p:nvPr/>
        </p:nvSpPr>
        <p:spPr>
          <a:xfrm>
            <a:off x="512619" y="1596912"/>
            <a:ext cx="9570596" cy="445969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وقد أكدّ خبراء التربية بأن القيم تكون مؤثرة في حياة الإنسان عندما تمرُّ من خلال القنوات التالية : </a:t>
            </a:r>
          </a:p>
          <a:p>
            <a:pPr marL="285750" indent="-285750" algn="just">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معرفة مصدر القيمة : تختلف مصادر القيم من مجتمع إلى آخر وهذا الاختلاف طبيعي حسب فلسفة هذه المجتمعات لحياتها وحضارتها وثقافتها . </a:t>
            </a:r>
          </a:p>
          <a:p>
            <a:pPr marL="285750" indent="-285750" algn="just">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معرفة معنى القيم : يستحسن بنا كمتعلمين أن نُحسن زراعة القيم لدى أبنائنا وهذا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لا يتأت</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ـّ</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ى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إلا من خلال تعريف الأبناء بمعنى القيمة المكتسبة وأهميتها له ولأسرته ولمجتمعه ، وفوائد هذه القيمة وخطورة إهمالها وتركها. </a:t>
            </a:r>
          </a:p>
          <a:p>
            <a:pPr algn="just">
              <a:lnSpc>
                <a:spcPct val="20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وأخيراً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القيم ليس لها عمر معين , بل تبدأ من ولادة الإنسان إلى وفاته ،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فهو يتعل</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المعرفة ويطبقها في حياته وهذا يعني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أن تعل</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القيم مستمر لا يتوقف . </a:t>
            </a:r>
          </a:p>
        </p:txBody>
      </p:sp>
    </p:spTree>
    <p:extLst>
      <p:ext uri="{BB962C8B-B14F-4D97-AF65-F5344CB8AC3E}">
        <p14:creationId xmlns:p14="http://schemas.microsoft.com/office/powerpoint/2010/main" val="6862780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717608A-C05E-4275-8F3C-1E1BCDC045C5}" type="slidenum">
              <a:rPr lang="ar-SY" smtClean="0"/>
              <a:pPr/>
              <a:t>13</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ماذا تعرف عن الانترنت ؟</a:t>
            </a:r>
            <a:endParaRPr lang="en-US" sz="1600" dirty="0"/>
          </a:p>
        </p:txBody>
      </p:sp>
      <p:sp>
        <p:nvSpPr>
          <p:cNvPr id="7" name="Date Placeholder 3"/>
          <p:cNvSpPr txBox="1">
            <a:spLocks/>
          </p:cNvSpPr>
          <p:nvPr/>
        </p:nvSpPr>
        <p:spPr>
          <a:xfrm>
            <a:off x="2272145" y="1195131"/>
            <a:ext cx="7866487" cy="5241528"/>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تمرين :</a:t>
            </a:r>
            <a:endParaRPr lang="ar-SA"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200000"/>
              </a:lnSpc>
            </a:pPr>
            <a:r>
              <a:rPr lang="ar-SY" sz="1600" dirty="0">
                <a:solidFill>
                  <a:schemeClr val="tx1"/>
                </a:solidFill>
                <a:latin typeface="GE SS Two Bold" pitchFamily="18" charset="-78"/>
                <a:ea typeface="GE SS Two Bold" pitchFamily="18" charset="-78"/>
                <a:cs typeface="GE SS Two Bold" pitchFamily="18" charset="-78"/>
              </a:rPr>
              <a:t>حاول أن تجيب على الأسئلة </a:t>
            </a:r>
            <a:r>
              <a:rPr lang="ar-SY" sz="1600">
                <a:solidFill>
                  <a:schemeClr val="tx1"/>
                </a:solidFill>
                <a:latin typeface="GE SS Two Bold" pitchFamily="18" charset="-78"/>
                <a:ea typeface="GE SS Two Bold" pitchFamily="18" charset="-78"/>
                <a:cs typeface="GE SS Two Bold" pitchFamily="18" charset="-78"/>
              </a:rPr>
              <a:t>التالية :</a:t>
            </a:r>
            <a:endParaRPr lang="en-US" sz="1600">
              <a:solidFill>
                <a:schemeClr val="tx1"/>
              </a:solidFill>
              <a:latin typeface="GE SS Two Bold" pitchFamily="18" charset="-78"/>
              <a:ea typeface="GE SS Two Bold" pitchFamily="18" charset="-78"/>
              <a:cs typeface="GE SS Two Bold" pitchFamily="18" charset="-78"/>
            </a:endParaRPr>
          </a:p>
          <a:p>
            <a:pPr>
              <a:lnSpc>
                <a:spcPct val="20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 	كيف </a:t>
            </a:r>
            <a:r>
              <a:rPr lang="ar-SA"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متى بدأت الانترنت ؟</a:t>
            </a:r>
          </a:p>
          <a:p>
            <a:pPr marL="285750" indent="-285750">
              <a:lnSpc>
                <a:spcPct val="200000"/>
              </a:lnSpc>
              <a:buFont typeface="Arial" panose="020B0604020202020204" pitchFamily="34" charset="0"/>
              <a:buChar char="•"/>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أين نشأت الانترنت ؟</a:t>
            </a:r>
          </a:p>
          <a:p>
            <a:pPr marL="285750" indent="-285750">
              <a:lnSpc>
                <a:spcPct val="200000"/>
              </a:lnSpc>
              <a:buFont typeface="Arial" panose="020B0604020202020204" pitchFamily="34" charset="0"/>
              <a:buChar char="•"/>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لماذا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نشأت الانترنت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259" y="1105103"/>
            <a:ext cx="5504329" cy="5504329"/>
          </a:xfrm>
          <a:prstGeom prst="rect">
            <a:avLst/>
          </a:prstGeom>
        </p:spPr>
      </p:pic>
    </p:spTree>
    <p:extLst>
      <p:ext uri="{BB962C8B-B14F-4D97-AF65-F5344CB8AC3E}">
        <p14:creationId xmlns:p14="http://schemas.microsoft.com/office/powerpoint/2010/main" val="400083878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AB077A46-52B5-44D2-8405-75D281E0B35D}" type="slidenum">
              <a:rPr lang="ar-SY" smtClean="0"/>
              <a:pPr/>
              <a:t>14</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تطوّر التقنية :</a:t>
            </a:r>
            <a:endParaRPr lang="en-US" sz="1600" dirty="0"/>
          </a:p>
        </p:txBody>
      </p:sp>
      <p:sp>
        <p:nvSpPr>
          <p:cNvPr id="7" name="Date Placeholder 3"/>
          <p:cNvSpPr txBox="1">
            <a:spLocks/>
          </p:cNvSpPr>
          <p:nvPr/>
        </p:nvSpPr>
        <p:spPr>
          <a:xfrm>
            <a:off x="2272145" y="1195131"/>
            <a:ext cx="7866487" cy="445969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285750" indent="-285750">
              <a:lnSpc>
                <a:spcPct val="250000"/>
              </a:lnSpc>
            </a:pPr>
            <a:r>
              <a:rPr lang="ar-SA" sz="1600">
                <a:solidFill>
                  <a:schemeClr val="tx1"/>
                </a:solidFill>
                <a:latin typeface="GE SS Two Bold" pitchFamily="18" charset="-78"/>
                <a:ea typeface="GE SS Two Bold" pitchFamily="18" charset="-78"/>
                <a:cs typeface="GE SS Two Bold" pitchFamily="18" charset="-78"/>
              </a:rPr>
              <a:t>1- 	كيف </a:t>
            </a:r>
            <a:r>
              <a:rPr lang="ar-SA" sz="1600" dirty="0">
                <a:solidFill>
                  <a:schemeClr val="tx1"/>
                </a:solidFill>
                <a:latin typeface="GE SS Two Bold" pitchFamily="18" charset="-78"/>
                <a:ea typeface="GE SS Two Bold" pitchFamily="18" charset="-78"/>
                <a:cs typeface="GE SS Two Bold" pitchFamily="18" charset="-78"/>
              </a:rPr>
              <a:t>و</a:t>
            </a:r>
            <a:r>
              <a:rPr lang="ar-SY" sz="1600" dirty="0">
                <a:solidFill>
                  <a:schemeClr val="tx1"/>
                </a:solidFill>
                <a:latin typeface="GE SS Two Bold" pitchFamily="18" charset="-78"/>
                <a:ea typeface="GE SS Two Bold" pitchFamily="18" charset="-78"/>
                <a:cs typeface="GE SS Two Bold" pitchFamily="18" charset="-78"/>
              </a:rPr>
              <a:t>متى بدأت الانترنت ؟</a:t>
            </a:r>
          </a:p>
          <a:p>
            <a:pPr marL="285750" indent="-285750" algn="just">
              <a:lnSpc>
                <a:spcPct val="250000"/>
              </a:lnSpc>
            </a:pPr>
            <a:r>
              <a:rPr lang="ar-SA" sz="1600" dirty="0">
                <a:solidFill>
                  <a:schemeClr val="tx1"/>
                </a:solidFill>
                <a:latin typeface="GE SS Two Light" pitchFamily="18" charset="-78"/>
                <a:ea typeface="GE SS Two Light" pitchFamily="18" charset="-78"/>
                <a:cs typeface="GE SS Two Light" pitchFamily="18" charset="-78"/>
              </a:rPr>
              <a:t>في أوائل الستينات أنشأت وزارة الدفاع الأمريكية شبكة بدائية تتكون من </a:t>
            </a:r>
            <a:r>
              <a:rPr lang="ar-SA" sz="1600">
                <a:solidFill>
                  <a:schemeClr val="tx1"/>
                </a:solidFill>
                <a:latin typeface="GE SS Two Light" pitchFamily="18" charset="-78"/>
                <a:ea typeface="GE SS Two Light" pitchFamily="18" charset="-78"/>
                <a:cs typeface="GE SS Two Light" pitchFamily="18" charset="-78"/>
              </a:rPr>
              <a:t>كمبيوترات مرتبطة ببعضها </a:t>
            </a:r>
            <a:r>
              <a:rPr lang="ar-SA" sz="1600" dirty="0">
                <a:solidFill>
                  <a:schemeClr val="tx1"/>
                </a:solidFill>
                <a:latin typeface="GE SS Two Light" pitchFamily="18" charset="-78"/>
                <a:ea typeface="GE SS Two Light" pitchFamily="18" charset="-78"/>
                <a:cs typeface="GE SS Two Light" pitchFamily="18" charset="-78"/>
              </a:rPr>
              <a:t>بواسطة توصيلات التلفون في مراكز أبحاث تابعة لجامعات أمريكية</a:t>
            </a:r>
            <a:r>
              <a:rPr lang="ar-SA" sz="1600">
                <a:solidFill>
                  <a:schemeClr val="tx1"/>
                </a:solidFill>
                <a:latin typeface="GE SS Two Light" pitchFamily="18" charset="-78"/>
                <a:ea typeface="GE SS Two Light" pitchFamily="18" charset="-78"/>
                <a:cs typeface="GE SS Two Light" pitchFamily="18" charset="-78"/>
              </a:rPr>
              <a:t>. </a:t>
            </a:r>
          </a:p>
          <a:p>
            <a:pPr marL="285750" indent="-285750" algn="just">
              <a:lnSpc>
                <a:spcPct val="250000"/>
              </a:lnSpc>
            </a:pPr>
            <a:r>
              <a:rPr lang="ar-SA" sz="1600">
                <a:solidFill>
                  <a:schemeClr val="tx1"/>
                </a:solidFill>
                <a:latin typeface="GE SS Two Light" pitchFamily="18" charset="-78"/>
                <a:ea typeface="GE SS Two Light" pitchFamily="18" charset="-78"/>
                <a:cs typeface="GE SS Two Light" pitchFamily="18" charset="-78"/>
              </a:rPr>
              <a:t>وبدأ </a:t>
            </a:r>
            <a:r>
              <a:rPr lang="ar-SA" sz="1600" dirty="0">
                <a:solidFill>
                  <a:schemeClr val="tx1"/>
                </a:solidFill>
                <a:latin typeface="GE SS Two Light" pitchFamily="18" charset="-78"/>
                <a:ea typeface="GE SS Two Light" pitchFamily="18" charset="-78"/>
                <a:cs typeface="GE SS Two Light" pitchFamily="18" charset="-78"/>
              </a:rPr>
              <a:t>تقديم خدمة الانترنت للناس عملياً في </a:t>
            </a:r>
            <a:r>
              <a:rPr lang="ar-SA" sz="1600">
                <a:solidFill>
                  <a:schemeClr val="tx1"/>
                </a:solidFill>
                <a:latin typeface="GE SS Two Light" pitchFamily="18" charset="-78"/>
                <a:ea typeface="GE SS Two Light" pitchFamily="18" charset="-78"/>
                <a:cs typeface="GE SS Two Light" pitchFamily="18" charset="-78"/>
              </a:rPr>
              <a:t>سنه 1985م </a:t>
            </a:r>
            <a:r>
              <a:rPr lang="ar-SA" sz="1600" dirty="0">
                <a:solidFill>
                  <a:schemeClr val="tx1"/>
                </a:solidFill>
                <a:latin typeface="GE SS Two Light" pitchFamily="18" charset="-78"/>
                <a:ea typeface="GE SS Two Light" pitchFamily="18" charset="-78"/>
                <a:cs typeface="GE SS Two Light" pitchFamily="18" charset="-78"/>
              </a:rPr>
              <a:t>وكان عدد المشتركين يتزايد بشكل كبير وأصبح الانترنت الآن وكما هو جلي أكبر شبكه في تاريخ البشرية.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5493" y="3512533"/>
            <a:ext cx="2939563" cy="2939563"/>
          </a:xfrm>
          <a:prstGeom prst="rect">
            <a:avLst/>
          </a:prstGeom>
        </p:spPr>
      </p:pic>
    </p:spTree>
    <p:extLst>
      <p:ext uri="{BB962C8B-B14F-4D97-AF65-F5344CB8AC3E}">
        <p14:creationId xmlns:p14="http://schemas.microsoft.com/office/powerpoint/2010/main" val="32729897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AB077A46-52B5-44D2-8405-75D281E0B35D}" type="slidenum">
              <a:rPr lang="ar-SY" smtClean="0"/>
              <a:pPr/>
              <a:t>15</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تطوّر التقنية :</a:t>
            </a:r>
            <a:endParaRPr lang="en-US" sz="1600" dirty="0"/>
          </a:p>
        </p:txBody>
      </p:sp>
      <p:sp>
        <p:nvSpPr>
          <p:cNvPr id="7" name="Date Placeholder 3"/>
          <p:cNvSpPr txBox="1">
            <a:spLocks/>
          </p:cNvSpPr>
          <p:nvPr/>
        </p:nvSpPr>
        <p:spPr>
          <a:xfrm>
            <a:off x="2128839" y="1423739"/>
            <a:ext cx="8009794" cy="445969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285750" indent="-285750">
              <a:lnSpc>
                <a:spcPct val="250000"/>
              </a:lnSpc>
            </a:pPr>
            <a:r>
              <a:rPr lang="ar-SA" sz="1600">
                <a:solidFill>
                  <a:schemeClr val="tx1"/>
                </a:solidFill>
                <a:latin typeface="GE SS Two Bold" pitchFamily="18" charset="-78"/>
                <a:ea typeface="GE SS Two Bold" pitchFamily="18" charset="-78"/>
                <a:cs typeface="GE SS Two Bold" pitchFamily="18" charset="-78"/>
              </a:rPr>
              <a:t>2-	 </a:t>
            </a:r>
            <a:r>
              <a:rPr lang="ar-SY" sz="1600">
                <a:solidFill>
                  <a:schemeClr val="tx1"/>
                </a:solidFill>
                <a:latin typeface="GE SS Two Bold" pitchFamily="18" charset="-78"/>
                <a:ea typeface="GE SS Two Bold" pitchFamily="18" charset="-78"/>
                <a:cs typeface="GE SS Two Bold" pitchFamily="18" charset="-78"/>
              </a:rPr>
              <a:t>أين </a:t>
            </a:r>
            <a:r>
              <a:rPr lang="ar-SY" sz="1600" dirty="0">
                <a:solidFill>
                  <a:schemeClr val="tx1"/>
                </a:solidFill>
                <a:latin typeface="GE SS Two Bold" pitchFamily="18" charset="-78"/>
                <a:ea typeface="GE SS Two Bold" pitchFamily="18" charset="-78"/>
                <a:cs typeface="GE SS Two Bold" pitchFamily="18" charset="-78"/>
              </a:rPr>
              <a:t>نشأت الانترنت ؟</a:t>
            </a:r>
          </a:p>
          <a:p>
            <a:pPr marL="285750" indent="-285750">
              <a:lnSpc>
                <a:spcPct val="250000"/>
              </a:lnSpc>
              <a:buFont typeface="Arial" panose="020B0604020202020204" pitchFamily="34" charset="0"/>
              <a:buChar char="•"/>
            </a:pPr>
            <a:r>
              <a:rPr lang="ar-SA" sz="1600" dirty="0">
                <a:solidFill>
                  <a:schemeClr val="tx1"/>
                </a:solidFill>
                <a:latin typeface="GE SS Two Light" pitchFamily="18" charset="-78"/>
                <a:ea typeface="GE SS Two Light" pitchFamily="18" charset="-78"/>
                <a:cs typeface="GE SS Two Light" pitchFamily="18" charset="-78"/>
              </a:rPr>
              <a:t>في الولايات المتحدة الأمريكية</a:t>
            </a:r>
            <a:endParaRPr lang="ar-SY" sz="1600" dirty="0">
              <a:solidFill>
                <a:schemeClr val="tx1"/>
              </a:solidFill>
              <a:latin typeface="GE SS Two Light" pitchFamily="18" charset="-78"/>
              <a:ea typeface="GE SS Two Light" pitchFamily="18" charset="-78"/>
              <a:cs typeface="GE SS Two Light" pitchFamily="18" charset="-78"/>
            </a:endParaRPr>
          </a:p>
          <a:p>
            <a:pPr marL="285750" indent="-285750">
              <a:lnSpc>
                <a:spcPct val="250000"/>
              </a:lnSpc>
            </a:pPr>
            <a:r>
              <a:rPr lang="ar-SA" sz="1600">
                <a:solidFill>
                  <a:schemeClr val="tx1"/>
                </a:solidFill>
                <a:latin typeface="GE SS Two Bold" pitchFamily="18" charset="-78"/>
                <a:ea typeface="GE SS Two Bold" pitchFamily="18" charset="-78"/>
                <a:cs typeface="GE SS Two Bold" pitchFamily="18" charset="-78"/>
              </a:rPr>
              <a:t>3-	  </a:t>
            </a:r>
            <a:r>
              <a:rPr lang="ar-SY" sz="1600">
                <a:solidFill>
                  <a:schemeClr val="tx1"/>
                </a:solidFill>
                <a:latin typeface="GE SS Two Bold" pitchFamily="18" charset="-78"/>
                <a:ea typeface="GE SS Two Bold" pitchFamily="18" charset="-78"/>
                <a:cs typeface="GE SS Two Bold" pitchFamily="18" charset="-78"/>
              </a:rPr>
              <a:t>لماذا </a:t>
            </a:r>
            <a:r>
              <a:rPr lang="ar-SY" sz="1600" dirty="0">
                <a:solidFill>
                  <a:schemeClr val="tx1"/>
                </a:solidFill>
                <a:latin typeface="GE SS Two Bold" pitchFamily="18" charset="-78"/>
                <a:ea typeface="GE SS Two Bold" pitchFamily="18" charset="-78"/>
                <a:cs typeface="GE SS Two Bold" pitchFamily="18" charset="-78"/>
              </a:rPr>
              <a:t>نشأت الانترنت ؟</a:t>
            </a:r>
          </a:p>
          <a:p>
            <a:pPr marL="285750" lvl="0" indent="-285750" algn="just">
              <a:lnSpc>
                <a:spcPct val="250000"/>
              </a:lnSpc>
              <a:buFont typeface="Arial" panose="020B0604020202020204" pitchFamily="34" charset="0"/>
              <a:buChar char="•"/>
            </a:pPr>
            <a:r>
              <a:rPr lang="ar-SA" sz="1600" dirty="0">
                <a:solidFill>
                  <a:schemeClr val="tx1"/>
                </a:solidFill>
                <a:latin typeface="GE SS Two Light" pitchFamily="18" charset="-78"/>
                <a:ea typeface="GE SS Two Light" pitchFamily="18" charset="-78"/>
                <a:cs typeface="GE SS Two Light" pitchFamily="18" charset="-78"/>
              </a:rPr>
              <a:t>لأغراض عسكرية، سياسية، </a:t>
            </a:r>
            <a:r>
              <a:rPr lang="ar-SA" sz="1600">
                <a:solidFill>
                  <a:schemeClr val="tx1"/>
                </a:solidFill>
                <a:latin typeface="GE SS Two Light" pitchFamily="18" charset="-78"/>
                <a:ea typeface="GE SS Two Light" pitchFamily="18" charset="-78"/>
                <a:cs typeface="GE SS Two Light" pitchFamily="18" charset="-78"/>
              </a:rPr>
              <a:t>ثم تعليمه ، </a:t>
            </a:r>
            <a:r>
              <a:rPr lang="ar-SA" sz="1600" dirty="0">
                <a:solidFill>
                  <a:schemeClr val="tx1"/>
                </a:solidFill>
                <a:latin typeface="GE SS Two Light" pitchFamily="18" charset="-78"/>
                <a:ea typeface="GE SS Two Light" pitchFamily="18" charset="-78"/>
                <a:cs typeface="GE SS Two Light" pitchFamily="18" charset="-78"/>
              </a:rPr>
              <a:t>من خلال شبكة  أنشأتها وكالة "ناسا" لخدمة المؤسسات التعليمية الأمريكية والمجهزة بـ  5 أجهزة حاسوب لتمتد عبر أنحاء العالم .</a:t>
            </a:r>
            <a:endParaRPr lang="en-US" sz="1600" dirty="0">
              <a:solidFill>
                <a:schemeClr val="tx1"/>
              </a:solidFill>
              <a:latin typeface="GE SS Two Light" pitchFamily="18" charset="-78"/>
              <a:ea typeface="GE SS Two Light" pitchFamily="18" charset="-78"/>
              <a:cs typeface="GE SS Two Light" pitchFamily="18" charset="-78"/>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224" y="3930318"/>
            <a:ext cx="2939563" cy="2939563"/>
          </a:xfrm>
          <a:prstGeom prst="rect">
            <a:avLst/>
          </a:prstGeom>
        </p:spPr>
      </p:pic>
    </p:spTree>
    <p:extLst>
      <p:ext uri="{BB962C8B-B14F-4D97-AF65-F5344CB8AC3E}">
        <p14:creationId xmlns:p14="http://schemas.microsoft.com/office/powerpoint/2010/main" val="260622055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A721440-1756-49FB-9D1B-00C8CE6D7C34}" type="slidenum">
              <a:rPr lang="ar-SY" smtClean="0"/>
              <a:pPr/>
              <a:t>16</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كلمة انترنت :</a:t>
            </a:r>
            <a:endParaRPr lang="en-US" sz="1600" dirty="0"/>
          </a:p>
        </p:txBody>
      </p:sp>
      <p:sp>
        <p:nvSpPr>
          <p:cNvPr id="7" name="Date Placeholder 3"/>
          <p:cNvSpPr txBox="1">
            <a:spLocks/>
          </p:cNvSpPr>
          <p:nvPr/>
        </p:nvSpPr>
        <p:spPr>
          <a:xfrm>
            <a:off x="3934691" y="2324721"/>
            <a:ext cx="6203941" cy="2462469"/>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285750" indent="-285750" algn="just">
              <a:lnSpc>
                <a:spcPct val="2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كلمة (انترنت) نشأت نتيجة لإدخال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كلمة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en-US" sz="1600">
                <a:solidFill>
                  <a:schemeClr val="tx1"/>
                </a:solidFill>
                <a:latin typeface="Myriad Pro" panose="020B0503030403020204" pitchFamily="34" charset="0"/>
                <a:ea typeface="GE SS Two Light" panose="020A0503020102020204" pitchFamily="18" charset="-78"/>
                <a:cs typeface="GE SS Two Light" panose="020A0503020102020204" pitchFamily="18" charset="-78"/>
              </a:rPr>
              <a:t>Inter</a:t>
            </a:r>
            <a:r>
              <a:rPr lang="ar-SA" sz="1600">
                <a:solidFill>
                  <a:schemeClr val="tx1"/>
                </a:solidFill>
                <a:latin typeface="Myriad Pro" panose="020B0503030403020204" pitchFamily="34" charset="0"/>
                <a:ea typeface="GE SS Two Light" panose="020A0503020102020204" pitchFamily="18" charset="-78"/>
                <a:cs typeface="GE SS Two Light" panose="020A0503020102020204" pitchFamily="18" charset="-78"/>
              </a:rPr>
              <a:t>) </a:t>
            </a:r>
            <a:r>
              <a:rPr lang="en-US"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التي تشير إلى العلاقة البينية بين شيئين، أو أكثر على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كلمة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en-US" sz="1600">
                <a:solidFill>
                  <a:schemeClr val="tx1"/>
                </a:solidFill>
                <a:latin typeface="Myriad Pro" panose="020B0503030403020204" pitchFamily="34" charset="0"/>
                <a:ea typeface="GE SS Two Light" panose="020A0503020102020204" pitchFamily="18" charset="-78"/>
                <a:cs typeface="GE SS Two Light" panose="020A0503020102020204" pitchFamily="18" charset="-78"/>
              </a:rPr>
              <a:t>Net</a:t>
            </a:r>
            <a:r>
              <a:rPr lang="ar-SA" sz="1600">
                <a:solidFill>
                  <a:schemeClr val="tx1"/>
                </a:solidFill>
                <a:latin typeface="Myriad Pro" panose="020B0503030403020204" pitchFamily="34" charset="0"/>
                <a:ea typeface="GE SS Two Light" panose="020A0503020102020204" pitchFamily="18" charset="-78"/>
                <a:cs typeface="GE SS Two Light" panose="020A0503020102020204" pitchFamily="18" charset="-78"/>
              </a:rPr>
              <a:t>)</a:t>
            </a:r>
            <a:r>
              <a:rPr lang="en-US"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التي تعني الشبكة لتظهر كلمة الانترنت هي شبكة واسعة تربط بين العديد من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الشبكات.</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0109" y="1618116"/>
            <a:ext cx="3754582" cy="3794104"/>
          </a:xfrm>
          <a:prstGeom prst="rect">
            <a:avLst/>
          </a:prstGeom>
        </p:spPr>
      </p:pic>
    </p:spTree>
    <p:extLst>
      <p:ext uri="{BB962C8B-B14F-4D97-AF65-F5344CB8AC3E}">
        <p14:creationId xmlns:p14="http://schemas.microsoft.com/office/powerpoint/2010/main" val="298364410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3439C44A-47B6-497F-ACA1-9C27BFF1C0A1}" type="slidenum">
              <a:rPr lang="ar-SY" smtClean="0"/>
              <a:pPr/>
              <a:t>17</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ما هي نظرتنا للتقنية ؟</a:t>
            </a:r>
            <a:endParaRPr lang="en-US" sz="1600" dirty="0"/>
          </a:p>
        </p:txBody>
      </p:sp>
      <p:sp>
        <p:nvSpPr>
          <p:cNvPr id="7" name="Date Placeholder 3"/>
          <p:cNvSpPr txBox="1">
            <a:spLocks/>
          </p:cNvSpPr>
          <p:nvPr/>
        </p:nvSpPr>
        <p:spPr>
          <a:xfrm>
            <a:off x="3491345" y="1195131"/>
            <a:ext cx="6647287" cy="5248532"/>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18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كيف يجب أن تكون نظرتنا للتقنية الحديثة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نطمح أن تكون نظرتنا إيجابية للتقنية ، ومنها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gn="just">
              <a:lnSpc>
                <a:spcPct val="18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 محاولة النَّظْرَةِ الإيجابية للتقنية بعيداً عن النظرة السلبية فقط ، لكي يُستفاد منها ، فمن نظر على أنها ضرر كامل ، فإنه لن يستفيد منها أبداً بل قد يكون ضررها أقرب إليه من نفعها .</a:t>
            </a:r>
          </a:p>
          <a:p>
            <a:pPr algn="just">
              <a:lnSpc>
                <a:spcPct val="18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ضعت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هذه التقنية لخدمه الإنسان وتعليمه ، وحفظ وقته ،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وتسهيل معاملاته</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فالأصل فيها لتسهيل الحياة ومساعدة الناس .</a:t>
            </a:r>
          </a:p>
          <a:p>
            <a:pPr algn="just">
              <a:lnSpc>
                <a:spcPct val="18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التقنية واسعة لا نهاية لها كما يظهر لنا ،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فجديدها مُشغل</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والتوغل فيها مضيعة للمال والجهد ، والعاقل يأخذ منها المفيد وما يحقق أهدافه ويخدم قيمه .</a:t>
            </a:r>
          </a:p>
          <a:p>
            <a:pPr algn="just">
              <a:lnSpc>
                <a:spcPct val="18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4) ثقافة المنع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السائدة قديما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أصبحت من المحال في هذا الزمن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0633" y="584090"/>
            <a:ext cx="2660712" cy="6364544"/>
          </a:xfrm>
          <a:prstGeom prst="rect">
            <a:avLst/>
          </a:prstGeom>
        </p:spPr>
      </p:pic>
    </p:spTree>
    <p:extLst>
      <p:ext uri="{BB962C8B-B14F-4D97-AF65-F5344CB8AC3E}">
        <p14:creationId xmlns:p14="http://schemas.microsoft.com/office/powerpoint/2010/main" val="351766899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yesterday-and-now-cartoons-collection-11.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305" y="1343025"/>
            <a:ext cx="8688357" cy="4873625"/>
          </a:xfrm>
          <a:prstGeom prst="rect">
            <a:avLst/>
          </a:prstGeom>
        </p:spPr>
      </p:pic>
    </p:spTree>
    <p:extLst>
      <p:ext uri="{BB962C8B-B14F-4D97-AF65-F5344CB8AC3E}">
        <p14:creationId xmlns:p14="http://schemas.microsoft.com/office/powerpoint/2010/main" val="5276679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2D82B310-9A79-425E-9EBA-966E5A4AEA11}" type="slidenum">
              <a:rPr lang="ar-SY" smtClean="0"/>
              <a:pPr/>
              <a:t>19</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ما هي نظرتنا للتقنية ؟</a:t>
            </a:r>
            <a:endParaRPr lang="en-US" sz="1600" dirty="0"/>
          </a:p>
        </p:txBody>
      </p:sp>
      <p:sp>
        <p:nvSpPr>
          <p:cNvPr id="7" name="Date Placeholder 3"/>
          <p:cNvSpPr txBox="1">
            <a:spLocks/>
          </p:cNvSpPr>
          <p:nvPr/>
        </p:nvSpPr>
        <p:spPr>
          <a:xfrm>
            <a:off x="657225" y="1195131"/>
            <a:ext cx="9244013" cy="1727363"/>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أحدثت الطفرة الالكترونية والتقنية ثورة في أساليب الاتصال والتعليم ، فاليوم لا يمكننا أن نعيش بمعزل عن العالم فلابد أن نتفاعل مع هذه الطفرة تفاعلاً إيجابياً ونستفيد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منها.</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gn="ctr">
              <a:lnSpc>
                <a:spcPct val="150000"/>
              </a:lnSpc>
            </a:pPr>
            <a:r>
              <a:rPr lang="ar-SY" sz="1600" dirty="0">
                <a:solidFill>
                  <a:schemeClr val="tx1"/>
                </a:solidFill>
              </a:rPr>
              <a:t>نقاش </a:t>
            </a:r>
            <a:r>
              <a:rPr lang="ar-SY" sz="1600">
                <a:solidFill>
                  <a:schemeClr val="tx1"/>
                </a:solidFill>
              </a:rPr>
              <a:t>جماعي </a:t>
            </a:r>
            <a:endParaRPr lang="ar-SY" sz="1600" dirty="0">
              <a:solidFill>
                <a:schemeClr val="tx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989228917"/>
              </p:ext>
            </p:extLst>
          </p:nvPr>
        </p:nvGraphicFramePr>
        <p:xfrm>
          <a:off x="286870" y="2906923"/>
          <a:ext cx="9589844" cy="3050964"/>
        </p:xfrm>
        <a:graphic>
          <a:graphicData uri="http://schemas.openxmlformats.org/drawingml/2006/table">
            <a:tbl>
              <a:tblPr rtl="1" firstRow="1" firstCol="1" bandRow="1">
                <a:tableStyleId>{93296810-A885-4BE3-A3E7-6D5BEEA58F35}</a:tableStyleId>
              </a:tblPr>
              <a:tblGrid>
                <a:gridCol w="4794922">
                  <a:extLst>
                    <a:ext uri="{9D8B030D-6E8A-4147-A177-3AD203B41FA5}">
                      <a16:colId xmlns:a16="http://schemas.microsoft.com/office/drawing/2014/main" val="20000"/>
                    </a:ext>
                  </a:extLst>
                </a:gridCol>
                <a:gridCol w="4794922">
                  <a:extLst>
                    <a:ext uri="{9D8B030D-6E8A-4147-A177-3AD203B41FA5}">
                      <a16:colId xmlns:a16="http://schemas.microsoft.com/office/drawing/2014/main" val="20001"/>
                    </a:ext>
                  </a:extLst>
                </a:gridCol>
              </a:tblGrid>
              <a:tr h="508494">
                <a:tc>
                  <a:txBody>
                    <a:bodyPr/>
                    <a:lstStyle/>
                    <a:p>
                      <a:pPr algn="ctr" rtl="1">
                        <a:lnSpc>
                          <a:spcPct val="107000"/>
                        </a:lnSpc>
                        <a:spcAft>
                          <a:spcPts val="0"/>
                        </a:spcAft>
                      </a:pPr>
                      <a:r>
                        <a:rPr lang="ar-SA" sz="2000" b="0" dirty="0">
                          <a:effectLst/>
                          <a:latin typeface="GE SS Two Light" panose="020A0503020102020204" pitchFamily="18" charset="-78"/>
                          <a:ea typeface="GE SS Two Light" panose="020A0503020102020204" pitchFamily="18" charset="-78"/>
                          <a:cs typeface="GE SS Two Light" panose="020A0503020102020204" pitchFamily="18" charset="-78"/>
                        </a:rPr>
                        <a:t>إيجابيات التقنية</a:t>
                      </a:r>
                      <a:endParaRPr lang="en-US" sz="12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1">
                        <a:lnSpc>
                          <a:spcPct val="107000"/>
                        </a:lnSpc>
                        <a:spcAft>
                          <a:spcPts val="0"/>
                        </a:spcAft>
                      </a:pPr>
                      <a:r>
                        <a:rPr lang="ar-SA" sz="2000" b="0" dirty="0">
                          <a:effectLst/>
                          <a:latin typeface="GE SS Two Light" panose="020A0503020102020204" pitchFamily="18" charset="-78"/>
                          <a:ea typeface="GE SS Two Light" panose="020A0503020102020204" pitchFamily="18" charset="-78"/>
                          <a:cs typeface="GE SS Two Light" panose="020A0503020102020204" pitchFamily="18" charset="-78"/>
                        </a:rPr>
                        <a:t>سلبيات التقنية</a:t>
                      </a:r>
                      <a:endParaRPr lang="en-US" sz="12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1B1B"/>
                    </a:solidFill>
                  </a:tcPr>
                </a:tc>
                <a:extLst>
                  <a:ext uri="{0D108BD9-81ED-4DB2-BD59-A6C34878D82A}">
                    <a16:rowId xmlns:a16="http://schemas.microsoft.com/office/drawing/2014/main" val="10000"/>
                  </a:ext>
                </a:extLst>
              </a:tr>
              <a:tr h="508494">
                <a:tc>
                  <a:txBody>
                    <a:bodyPr/>
                    <a:lstStyle/>
                    <a:p>
                      <a:pPr marL="342900" lvl="0" indent="-342900" algn="r" rtl="1">
                        <a:lnSpc>
                          <a:spcPct val="107000"/>
                        </a:lnSpc>
                        <a:spcAft>
                          <a:spcPts val="0"/>
                        </a:spcAft>
                        <a:buFont typeface="+mj-lt"/>
                        <a:buAutoNum type="arabicPeriod"/>
                      </a:pPr>
                      <a:r>
                        <a:rPr lang="en-US" sz="160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1.</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extLst>
                  <a:ext uri="{0D108BD9-81ED-4DB2-BD59-A6C34878D82A}">
                    <a16:rowId xmlns:a16="http://schemas.microsoft.com/office/drawing/2014/main" val="10001"/>
                  </a:ext>
                </a:extLst>
              </a:tr>
              <a:tr h="508494">
                <a:tc>
                  <a:txBody>
                    <a:bodyPr/>
                    <a:lstStyle/>
                    <a:p>
                      <a:pPr algn="r" rtl="1">
                        <a:lnSpc>
                          <a:spcPct val="107000"/>
                        </a:lnSpc>
                        <a:spcAft>
                          <a:spcPts val="0"/>
                        </a:spcAft>
                      </a:pPr>
                      <a:r>
                        <a:rPr lang="ar-SA" sz="160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rPr>
                        <a:t>2.</a:t>
                      </a:r>
                      <a:endParaRPr lang="en-US" sz="105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2.</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extLst>
                  <a:ext uri="{0D108BD9-81ED-4DB2-BD59-A6C34878D82A}">
                    <a16:rowId xmlns:a16="http://schemas.microsoft.com/office/drawing/2014/main" val="10002"/>
                  </a:ext>
                </a:extLst>
              </a:tr>
              <a:tr h="508494">
                <a:tc>
                  <a:txBody>
                    <a:bodyPr/>
                    <a:lstStyle/>
                    <a:p>
                      <a:pPr algn="r" rtl="1">
                        <a:lnSpc>
                          <a:spcPct val="107000"/>
                        </a:lnSpc>
                        <a:spcAft>
                          <a:spcPts val="0"/>
                        </a:spcAft>
                      </a:pPr>
                      <a:r>
                        <a:rPr lang="ar-SA" sz="160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rPr>
                        <a:t>3.</a:t>
                      </a:r>
                      <a:endParaRPr lang="en-US" sz="105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3.</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extLst>
                  <a:ext uri="{0D108BD9-81ED-4DB2-BD59-A6C34878D82A}">
                    <a16:rowId xmlns:a16="http://schemas.microsoft.com/office/drawing/2014/main" val="10003"/>
                  </a:ext>
                </a:extLst>
              </a:tr>
              <a:tr h="508494">
                <a:tc>
                  <a:txBody>
                    <a:bodyPr/>
                    <a:lstStyle/>
                    <a:p>
                      <a:pPr algn="r" rtl="1">
                        <a:lnSpc>
                          <a:spcPct val="107000"/>
                        </a:lnSpc>
                        <a:spcAft>
                          <a:spcPts val="0"/>
                        </a:spcAft>
                      </a:pPr>
                      <a:r>
                        <a:rPr lang="ar-SA" sz="160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rPr>
                        <a:t>4.</a:t>
                      </a:r>
                      <a:endParaRPr lang="en-US" sz="105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4.</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extLst>
                  <a:ext uri="{0D108BD9-81ED-4DB2-BD59-A6C34878D82A}">
                    <a16:rowId xmlns:a16="http://schemas.microsoft.com/office/drawing/2014/main" val="10004"/>
                  </a:ext>
                </a:extLst>
              </a:tr>
              <a:tr h="508494">
                <a:tc>
                  <a:txBody>
                    <a:bodyPr/>
                    <a:lstStyle/>
                    <a:p>
                      <a:pPr algn="r" rtl="1">
                        <a:lnSpc>
                          <a:spcPct val="107000"/>
                        </a:lnSpc>
                        <a:spcAft>
                          <a:spcPts val="0"/>
                        </a:spcAft>
                      </a:pPr>
                      <a:r>
                        <a:rPr lang="ar-SA" sz="160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rPr>
                        <a:t>5.</a:t>
                      </a:r>
                      <a:endParaRPr lang="en-US" sz="1050" b="0" dirty="0">
                        <a:solidFill>
                          <a:sysClr val="windowText" lastClr="000000"/>
                        </a:solidFill>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5. </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CCC"/>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2927135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7CDA9C6B-AE2E-4AB3-8FCF-E5FAAF625356}" type="slidenum">
              <a:rPr lang="ar-SY" smtClean="0"/>
              <a:pPr/>
              <a:t>20</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إيجابيات التقنية : </a:t>
            </a:r>
            <a:endParaRPr lang="en-US" sz="1600" dirty="0"/>
          </a:p>
        </p:txBody>
      </p:sp>
      <p:sp>
        <p:nvSpPr>
          <p:cNvPr id="7" name="Date Placeholder 3"/>
          <p:cNvSpPr txBox="1">
            <a:spLocks/>
          </p:cNvSpPr>
          <p:nvPr/>
        </p:nvSpPr>
        <p:spPr>
          <a:xfrm>
            <a:off x="526473" y="1195131"/>
            <a:ext cx="9612159" cy="445969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هناك العديد من الاستخدامات الإيجابية للتقنية مثل: الاستخدامات الاتصالية الشخصية ، الاستخدامات التعليمية ، الاستخدامات الإخبارية ، الاستخدامات الاجتماعية "الاستشارات" ، الاستخدامات الحكومية ، الاستخدامات الدعوية ، الاستخدامات الاقتصادية والتجارية ؛ ومن أبرز الإيجابيات التالي : </a:t>
            </a:r>
          </a:p>
          <a:p>
            <a:pPr marL="285750" indent="-285750">
              <a:lnSpc>
                <a:spcPct val="200000"/>
              </a:lnSpc>
              <a:buFont typeface="Arial" panose="020B0604020202020204" pitchFamily="34" charset="0"/>
              <a:buChar char="•"/>
            </a:pPr>
            <a:endParaRPr lang="ar-SY" sz="105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تساهم في تطوير الأفراد (الذات).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تساعد على تكوين صداقات.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تختصر مسافات الاتصال في مختلف العالم.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تساعد على اكتساب مواهب جديدة عن طريق الدورات والدروس المجانية.</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تستطيع أن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تظهر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استقلالية و</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تميز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 خلال الحوادث والآراء والمشاركات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683" y="5098472"/>
            <a:ext cx="1969347" cy="2051403"/>
          </a:xfrm>
          <a:prstGeom prst="rect">
            <a:avLst/>
          </a:prstGeom>
        </p:spPr>
      </p:pic>
    </p:spTree>
    <p:extLst>
      <p:ext uri="{BB962C8B-B14F-4D97-AF65-F5344CB8AC3E}">
        <p14:creationId xmlns:p14="http://schemas.microsoft.com/office/powerpoint/2010/main" val="158940406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78D40D9E-F91E-48FE-BFDD-F550226ADC51}" type="slidenum">
              <a:rPr lang="ar-SY" smtClean="0"/>
              <a:pPr/>
              <a:t>21</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إيجابيات التقنية : </a:t>
            </a:r>
            <a:endParaRPr lang="en-US" sz="1600" dirty="0"/>
          </a:p>
        </p:txBody>
      </p:sp>
      <p:sp>
        <p:nvSpPr>
          <p:cNvPr id="8" name="Date Placeholder 3"/>
          <p:cNvSpPr txBox="1">
            <a:spLocks/>
          </p:cNvSpPr>
          <p:nvPr/>
        </p:nvSpPr>
        <p:spPr>
          <a:xfrm>
            <a:off x="1936377" y="1502820"/>
            <a:ext cx="7849396" cy="4638001"/>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6.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خلق جو من الترفيه. </a:t>
            </a: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7.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الألعاب الالكترونية. </a:t>
            </a: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8.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استخدام التقنية في مجال الدراسة والتعلمّ وكتابة الأبحاث. </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9.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تنمية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مهارات الاستطلاع والتعلم الذاتي. </a:t>
            </a: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10.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تنمية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مهارة الحوار والمشاركة بالمعلومات والآراء والتجارب. </a:t>
            </a: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11.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ممارسة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البيع والشراء عبر التجارة الالكترونية .</a:t>
            </a: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12.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استكشاف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العالم ومتابعة كل ما يطرأ عليه من مستجدات في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جميع المجالات</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13.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تنمية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الهوايات والمهارات كل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بحسب اهتماماته</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14.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إجراء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المعاملات الحكومية.</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683" y="5098472"/>
            <a:ext cx="1969347" cy="2051403"/>
          </a:xfrm>
          <a:prstGeom prst="rect">
            <a:avLst/>
          </a:prstGeom>
        </p:spPr>
      </p:pic>
    </p:spTree>
    <p:extLst>
      <p:ext uri="{BB962C8B-B14F-4D97-AF65-F5344CB8AC3E}">
        <p14:creationId xmlns:p14="http://schemas.microsoft.com/office/powerpoint/2010/main" val="158940406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FEC150DB-5358-4FD6-AD7E-468869FCEE4A}" type="slidenum">
              <a:rPr lang="ar-SY" smtClean="0"/>
              <a:pPr/>
              <a:t>22</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سلبيات التقنية :</a:t>
            </a:r>
            <a:endParaRPr lang="en-US" sz="1600" dirty="0"/>
          </a:p>
        </p:txBody>
      </p:sp>
      <p:sp>
        <p:nvSpPr>
          <p:cNvPr id="7" name="Date Placeholder 3"/>
          <p:cNvSpPr txBox="1">
            <a:spLocks/>
          </p:cNvSpPr>
          <p:nvPr/>
        </p:nvSpPr>
        <p:spPr>
          <a:xfrm>
            <a:off x="2043953" y="1230990"/>
            <a:ext cx="7754022" cy="5250492"/>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الاستخدام المفرط للتقنية الذي يصاحبه إضاعة الوقت.</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الانحرافات العقدية والفكرية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نتيجة تقبل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الشبهات والبدع والضلالات.</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نشر الإشاعات. </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النقاشات التي تبتعد عن أدب الحوار.</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عزل الشاب عن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واقعه الأسري.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التعرض لعمليات الاحتيال والابتزاز. </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عرض مواد غير لائقة ومحرمة. </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التعرض لأمراض نفسية لسوء استخدام الانترنت. </a:t>
            </a:r>
          </a:p>
          <a:p>
            <a:pPr marL="342900" indent="-342900" algn="r">
              <a:lnSpc>
                <a:spcPct val="17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الحياة في العالم الافتراضي والصداقة مع شخصيات وهمية مجهولة أغلبها تتخفى بأسماء مستعارة وما يترتب على ذلك من خداع. </a:t>
            </a:r>
          </a:p>
          <a:p>
            <a:pPr marL="342900" indent="-342900" algn="r">
              <a:lnSpc>
                <a:spcPct val="17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10.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استخدام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الصور الفاضحة. </a:t>
            </a:r>
          </a:p>
          <a:p>
            <a:pPr marL="342900" indent="-342900" algn="r">
              <a:lnSpc>
                <a:spcPct val="17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11.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الأضرار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الصحية من أوجاع في الظهر والفقرات والنظر.</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683" y="5098472"/>
            <a:ext cx="1969346" cy="2051403"/>
          </a:xfrm>
          <a:prstGeom prst="rect">
            <a:avLst/>
          </a:prstGeom>
        </p:spPr>
      </p:pic>
    </p:spTree>
    <p:extLst>
      <p:ext uri="{BB962C8B-B14F-4D97-AF65-F5344CB8AC3E}">
        <p14:creationId xmlns:p14="http://schemas.microsoft.com/office/powerpoint/2010/main" val="39529301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B8597BD7-5219-4A55-B577-48409B6650FF}" type="slidenum">
              <a:rPr lang="ar-SY" smtClean="0"/>
              <a:pPr/>
              <a:t>23</a:t>
            </a:fld>
            <a:endParaRPr lang="ar-SY" dirty="0"/>
          </a:p>
        </p:txBody>
      </p:sp>
      <p:pic>
        <p:nvPicPr>
          <p:cNvPr id="8" name="Picture 3" descr="دقيقة-على-الانترنت-.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7129" y="1009365"/>
            <a:ext cx="7349137" cy="6278937"/>
          </a:xfrm>
          <a:prstGeom prst="rect">
            <a:avLst/>
          </a:prstGeom>
        </p:spPr>
      </p:pic>
      <p:sp>
        <p:nvSpPr>
          <p:cNvPr id="9" name="Date Placeholder 3"/>
          <p:cNvSpPr txBox="1">
            <a:spLocks/>
          </p:cNvSpPr>
          <p:nvPr/>
        </p:nvSpPr>
        <p:spPr>
          <a:xfrm>
            <a:off x="4803057" y="631303"/>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a:t>ماذا يحدث كل دقيقة على الانترنت كل يوم</a:t>
            </a:r>
            <a:endParaRPr lang="en-US" sz="1600" dirty="0"/>
          </a:p>
        </p:txBody>
      </p:sp>
    </p:spTree>
    <p:extLst>
      <p:ext uri="{BB962C8B-B14F-4D97-AF65-F5344CB8AC3E}">
        <p14:creationId xmlns:p14="http://schemas.microsoft.com/office/powerpoint/2010/main" val="4032861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24</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sp>
        <p:nvSpPr>
          <p:cNvPr id="7" name="Date Placeholder 3"/>
          <p:cNvSpPr txBox="1">
            <a:spLocks/>
          </p:cNvSpPr>
          <p:nvPr/>
        </p:nvSpPr>
        <p:spPr>
          <a:xfrm>
            <a:off x="869576" y="1195131"/>
            <a:ext cx="9269057" cy="473461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هل من الممكن أن يصل البعض إلى ما يُسمى بـ " إدمان التقنية " ؟</a:t>
            </a:r>
          </a:p>
          <a:p>
            <a:pPr>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ماهي مظاهر " إدمان التقنية " التي يمكن أن تشاهدها على أي شخص وصل إلى مرحلة " إدمان التقنية " ؟ </a:t>
            </a:r>
          </a:p>
          <a:p>
            <a:pPr marL="2114550" lvl="4" indent="-285750">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١. </a:t>
            </a:r>
          </a:p>
          <a:p>
            <a:pPr marL="2114550" lvl="4" indent="-285750">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٢. </a:t>
            </a:r>
          </a:p>
          <a:p>
            <a:pPr marL="2114550" lvl="4" indent="-285750">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٣. </a:t>
            </a:r>
          </a:p>
        </p:txBody>
      </p:sp>
    </p:spTree>
    <p:extLst>
      <p:ext uri="{BB962C8B-B14F-4D97-AF65-F5344CB8AC3E}">
        <p14:creationId xmlns:p14="http://schemas.microsoft.com/office/powerpoint/2010/main" val="4032861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25</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8" name="Picture 7" descr="higher_ed_technology_addiction.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275" y="1294646"/>
            <a:ext cx="8012906" cy="4862833"/>
          </a:xfrm>
          <a:prstGeom prst="rect">
            <a:avLst/>
          </a:prstGeom>
        </p:spPr>
      </p:pic>
    </p:spTree>
    <p:extLst>
      <p:ext uri="{BB962C8B-B14F-4D97-AF65-F5344CB8AC3E}">
        <p14:creationId xmlns:p14="http://schemas.microsoft.com/office/powerpoint/2010/main" val="28640819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26</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4" name="Picture 3" descr="download.jpe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47123" y="1614488"/>
            <a:ext cx="6935597" cy="4598603"/>
          </a:xfrm>
          <a:prstGeom prst="rect">
            <a:avLst/>
          </a:prstGeom>
        </p:spPr>
      </p:pic>
    </p:spTree>
    <p:extLst>
      <p:ext uri="{BB962C8B-B14F-4D97-AF65-F5344CB8AC3E}">
        <p14:creationId xmlns:p14="http://schemas.microsoft.com/office/powerpoint/2010/main" val="69846580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27</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4" name="Picture 3" descr="o-TECHNOLOGY-ADDICTION-facebook.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9193" y="1436423"/>
            <a:ext cx="7246268" cy="4830845"/>
          </a:xfrm>
          <a:prstGeom prst="rect">
            <a:avLst/>
          </a:prstGeom>
        </p:spPr>
      </p:pic>
    </p:spTree>
    <p:extLst>
      <p:ext uri="{BB962C8B-B14F-4D97-AF65-F5344CB8AC3E}">
        <p14:creationId xmlns:p14="http://schemas.microsoft.com/office/powerpoint/2010/main" val="281437986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28</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4" name="Picture 3" descr="phone-addict4000-620x354.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195" y="1247976"/>
            <a:ext cx="8949319" cy="5109772"/>
          </a:xfrm>
          <a:prstGeom prst="rect">
            <a:avLst/>
          </a:prstGeom>
        </p:spPr>
      </p:pic>
    </p:spTree>
    <p:extLst>
      <p:ext uri="{BB962C8B-B14F-4D97-AF65-F5344CB8AC3E}">
        <p14:creationId xmlns:p14="http://schemas.microsoft.com/office/powerpoint/2010/main" val="1953766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29</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4" name="Picture 3" descr="smartphone-addiction-3.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325" y="729918"/>
            <a:ext cx="3548888" cy="5726763"/>
          </a:xfrm>
          <a:prstGeom prst="rect">
            <a:avLst/>
          </a:prstGeom>
        </p:spPr>
      </p:pic>
      <p:pic>
        <p:nvPicPr>
          <p:cNvPr id="7" name="Picture 6" descr="Social-Media-Addiction-Shots.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7177" y="2346800"/>
            <a:ext cx="4440397" cy="2960264"/>
          </a:xfrm>
          <a:prstGeom prst="rect">
            <a:avLst/>
          </a:prstGeom>
        </p:spPr>
      </p:pic>
    </p:spTree>
    <p:extLst>
      <p:ext uri="{BB962C8B-B14F-4D97-AF65-F5344CB8AC3E}">
        <p14:creationId xmlns:p14="http://schemas.microsoft.com/office/powerpoint/2010/main" val="20292565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907A66-964D-44DE-AE05-9F230B9A7CDB}" type="slidenum">
              <a:rPr lang="ar-SY" smtClean="0"/>
              <a:pPr/>
              <a:t>30</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pic>
        <p:nvPicPr>
          <p:cNvPr id="4" name="Picture 3" descr="You-are-in-a-virtual-relationship-with-your-gadget.jpe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300" y="1250423"/>
            <a:ext cx="7698135" cy="5136297"/>
          </a:xfrm>
          <a:prstGeom prst="rect">
            <a:avLst/>
          </a:prstGeom>
        </p:spPr>
      </p:pic>
    </p:spTree>
    <p:extLst>
      <p:ext uri="{BB962C8B-B14F-4D97-AF65-F5344CB8AC3E}">
        <p14:creationId xmlns:p14="http://schemas.microsoft.com/office/powerpoint/2010/main" val="201457529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23EAB16D-C864-438B-B3D1-CC359E1D7895}" type="slidenum">
              <a:rPr lang="ar-SY" smtClean="0"/>
              <a:pPr/>
              <a:t>31</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sp>
        <p:nvSpPr>
          <p:cNvPr id="7" name="Date Placeholder 3"/>
          <p:cNvSpPr txBox="1">
            <a:spLocks/>
          </p:cNvSpPr>
          <p:nvPr/>
        </p:nvSpPr>
        <p:spPr>
          <a:xfrm>
            <a:off x="3209364" y="1195130"/>
            <a:ext cx="6929269" cy="5384963"/>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0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نقترح أن يتحدث المدرب عن العوارض التي وجدها الخبراء في تعريف إدمان الانترنت ، ويطلب من كل مشارك الحديث عن نفسه وكيف يتعامل مع الانترنت أولاً ، ثم يعرج على موضوع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الإدمان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مظاهر إدمان التقنية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هي</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اضطراب النمط الطبيعي في اليوم. </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السهر ليلاً والنوم نهاراً بشكل مستمر.</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إهمال الواجبات لمتابعة الجوال والأجهزة الذكية .</a:t>
            </a:r>
          </a:p>
          <a:p>
            <a:pPr marL="342900" indent="-342900" algn="just">
              <a:lnSpc>
                <a:spcPct val="200000"/>
              </a:lnSpc>
              <a:buFont typeface="+mj-lt"/>
              <a:buAutoNum type="arabicPeriod"/>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سرعة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الهيجان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والغضب عند إجباره على التوقف عن استخدام التقنية . </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الإحساس بالحاجه الملحّه لاستخدام الانترنت.</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عدم القدرة على التحكم في عدد ساعات استخدام التقنية أو أجهزة الاتصال وبرامج التواصل وهذا ما يُسمّى بالاستخدام القهري للتقنية . </a:t>
            </a:r>
          </a:p>
          <a:p>
            <a:pPr marL="342900" indent="-342900" algn="just">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الإحساس بسعادة بالغة وراحة نفسية أثناء استخدام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الإنترنت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29337" y="3657600"/>
            <a:ext cx="3008627" cy="3379518"/>
          </a:xfrm>
          <a:prstGeom prst="rect">
            <a:avLst/>
          </a:prstGeom>
        </p:spPr>
      </p:pic>
    </p:spTree>
    <p:extLst>
      <p:ext uri="{BB962C8B-B14F-4D97-AF65-F5344CB8AC3E}">
        <p14:creationId xmlns:p14="http://schemas.microsoft.com/office/powerpoint/2010/main" val="88531140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68382D13-26E9-4740-885F-5F624B11D956}" type="slidenum">
              <a:rPr lang="ar-SY" smtClean="0"/>
              <a:pPr/>
              <a:t>32</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إدمان التقنية : </a:t>
            </a:r>
            <a:endParaRPr lang="en-US" sz="1600" dirty="0"/>
          </a:p>
        </p:txBody>
      </p:sp>
      <p:sp>
        <p:nvSpPr>
          <p:cNvPr id="7" name="Date Placeholder 3"/>
          <p:cNvSpPr txBox="1">
            <a:spLocks/>
          </p:cNvSpPr>
          <p:nvPr/>
        </p:nvSpPr>
        <p:spPr>
          <a:xfrm>
            <a:off x="116542" y="1195131"/>
            <a:ext cx="9825317" cy="473461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gn="just">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8.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الضيق والقلق عند الجلوس بعيداً عن التقنية حتى ولو كان أثناء اللقاء الأسري. </a:t>
            </a:r>
          </a:p>
          <a:p>
            <a:pPr marL="342900" indent="-342900" algn="just">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9.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الشعور بالجاذبية والحماس أمام الانترنت ، وأنه السبيل الوحيد للخروج من الملل والتغلب على الوحدة والاكتئاب. </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10.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ظهور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المشاعر السلبية عند التوقف عن استخدام الانترنت وأجهزة الاتصال ، أو الشعور بالقلق والتوتر والانزعاج عند البعد عنها. </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11.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الكذب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بعدم الاعتراف باستخدام التقنية المفرط . </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12.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العجز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عن كبح جماح استخدام الانترنت. </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13.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ضعف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الإحساس بقيمة الذات ، فيهرب إلى الانترنت لينشئ مفهوماً مثالياً يحل محل مفهوم ذاته الواقعي الضعيف من خلال عالم افتراضي. </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14.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العزلة</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إهمال العلاقات الاجتماعية مع الأسرة والأصدقاء كما ينسحب من الأنشطة الاجتماعية ويكون الانجذاب لإقامة علاقات عبر الانترنت. </a:t>
            </a:r>
          </a:p>
          <a:p>
            <a:pPr marL="285750" indent="-285750">
              <a:lnSpc>
                <a:spcPct val="20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15.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تجاهل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العمل ، وانخفاض المستوى الدراسي ، وزيادة معدلات الغياب من المدرسة. </a:t>
            </a:r>
          </a:p>
        </p:txBody>
      </p:sp>
    </p:spTree>
    <p:extLst>
      <p:ext uri="{BB962C8B-B14F-4D97-AF65-F5344CB8AC3E}">
        <p14:creationId xmlns:p14="http://schemas.microsoft.com/office/powerpoint/2010/main" val="19871561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32DEC19-8F06-4123-984E-ACA1412B1629}" type="slidenum">
              <a:rPr lang="ar-SY" smtClean="0"/>
              <a:pPr/>
              <a:t>33</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هل أنت مدمن للتقنية ؟</a:t>
            </a:r>
            <a:endParaRPr lang="en-US" sz="1600" dirty="0"/>
          </a:p>
        </p:txBody>
      </p:sp>
      <p:sp>
        <p:nvSpPr>
          <p:cNvPr id="7" name="Date Placeholder 3"/>
          <p:cNvSpPr txBox="1">
            <a:spLocks/>
          </p:cNvSpPr>
          <p:nvPr/>
        </p:nvSpPr>
        <p:spPr>
          <a:xfrm>
            <a:off x="374073" y="1168236"/>
            <a:ext cx="9764560" cy="47230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a:solidFill>
                  <a:schemeClr val="tx1"/>
                </a:solidFill>
              </a:rPr>
              <a:t>على </a:t>
            </a:r>
            <a:r>
              <a:rPr lang="ar-SY" sz="1600" dirty="0">
                <a:solidFill>
                  <a:schemeClr val="tx1"/>
                </a:solidFill>
              </a:rPr>
              <a:t>كل مشارك الإجابة على الاستبيان بشكل منفرد :</a:t>
            </a:r>
          </a:p>
        </p:txBody>
      </p:sp>
      <p:graphicFrame>
        <p:nvGraphicFramePr>
          <p:cNvPr id="2" name="Table 1"/>
          <p:cNvGraphicFramePr>
            <a:graphicFrameLocks noGrp="1"/>
          </p:cNvGraphicFramePr>
          <p:nvPr>
            <p:extLst>
              <p:ext uri="{D42A27DB-BD31-4B8C-83A1-F6EECF244321}">
                <p14:modId xmlns:p14="http://schemas.microsoft.com/office/powerpoint/2010/main" val="3035490513"/>
              </p:ext>
            </p:extLst>
          </p:nvPr>
        </p:nvGraphicFramePr>
        <p:xfrm>
          <a:off x="408300" y="1646383"/>
          <a:ext cx="9504219" cy="4970157"/>
        </p:xfrm>
        <a:graphic>
          <a:graphicData uri="http://schemas.openxmlformats.org/drawingml/2006/table">
            <a:tbl>
              <a:tblPr rtl="1" firstRow="1" firstCol="1" bandRow="1">
                <a:tableStyleId>{93296810-A885-4BE3-A3E7-6D5BEEA58F35}</a:tableStyleId>
              </a:tblPr>
              <a:tblGrid>
                <a:gridCol w="732468">
                  <a:extLst>
                    <a:ext uri="{9D8B030D-6E8A-4147-A177-3AD203B41FA5}">
                      <a16:colId xmlns:a16="http://schemas.microsoft.com/office/drawing/2014/main" val="20000"/>
                    </a:ext>
                  </a:extLst>
                </a:gridCol>
                <a:gridCol w="7146031">
                  <a:extLst>
                    <a:ext uri="{9D8B030D-6E8A-4147-A177-3AD203B41FA5}">
                      <a16:colId xmlns:a16="http://schemas.microsoft.com/office/drawing/2014/main" val="20001"/>
                    </a:ext>
                  </a:extLst>
                </a:gridCol>
                <a:gridCol w="812860">
                  <a:extLst>
                    <a:ext uri="{9D8B030D-6E8A-4147-A177-3AD203B41FA5}">
                      <a16:colId xmlns:a16="http://schemas.microsoft.com/office/drawing/2014/main" val="20002"/>
                    </a:ext>
                  </a:extLst>
                </a:gridCol>
                <a:gridCol w="812860">
                  <a:extLst>
                    <a:ext uri="{9D8B030D-6E8A-4147-A177-3AD203B41FA5}">
                      <a16:colId xmlns:a16="http://schemas.microsoft.com/office/drawing/2014/main" val="20003"/>
                    </a:ext>
                  </a:extLst>
                </a:gridCol>
              </a:tblGrid>
              <a:tr h="514108">
                <a:tc>
                  <a:txBody>
                    <a:bodyPr/>
                    <a:lstStyle/>
                    <a:p>
                      <a:pPr algn="ct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م</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tabLst>
                          <a:tab pos="2217420" algn="ctr"/>
                        </a:tabLs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السؤال</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نعم</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لا</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0"/>
                  </a:ext>
                </a:extLst>
              </a:tr>
              <a:tr h="352154">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1</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تنتابك رغبة شديدة في تصفح الانترنت يومياً.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1"/>
                  </a:ext>
                </a:extLst>
              </a:tr>
              <a:tr h="704299">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2</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تتعرض لتقلبات في المزاج مثل (القلق، الإحساس بالفراغ ، الملل) عند عدم استخدام التقنية والأجهزة الذكية لمدة يوم كامل.</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2"/>
                  </a:ext>
                </a:extLst>
              </a:tr>
              <a:tr h="352154">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3</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عدد الساعات التي تقضيها في تصفح الانترنت يزداد مع الزمن.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3"/>
                  </a:ext>
                </a:extLst>
              </a:tr>
              <a:tr h="854848">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4</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تعاني من صعوبة التحكم في المدة التي تقضيها في تصفح الانترنت أو استخدام الجوال.</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4"/>
                  </a:ext>
                </a:extLst>
              </a:tr>
              <a:tr h="783996">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5</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تستمر في تصفح الانترنت ووسائل التواصل الاجتماعي بالرغم من التعرض لبعض المتاعب مثل : الصداع أو مشاكل النظر أو الإرهاق.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5"/>
                  </a:ext>
                </a:extLst>
              </a:tr>
              <a:tr h="704299">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6</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تشعر أن الرغبة في التواصل الاجتماعي خارج شبكة الانترنت انخفضت وتركيزك على صداقاتك في عالم الانترنت أعلى.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6"/>
                  </a:ext>
                </a:extLst>
              </a:tr>
              <a:tr h="704299">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7</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هل تشعر أن استخدام الانترنت يساعدك في التخلص من الإحساس بالضيق أو الحزن أو الضغط النفسي.</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pPr>
                      <a:r>
                        <a:rPr lang="ar-SA" sz="1600" b="0" dirty="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05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938940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BBE8E0B-29B7-42E6-B84B-D75EBB5CFC4A}" type="slidenum">
              <a:rPr lang="ar-SY" smtClean="0"/>
              <a:pPr/>
              <a:t>34</a:t>
            </a:fld>
            <a:endParaRPr lang="ar-SY" dirty="0"/>
          </a:p>
        </p:txBody>
      </p:sp>
      <p:sp>
        <p:nvSpPr>
          <p:cNvPr id="7" name="Date Placeholder 3"/>
          <p:cNvSpPr txBox="1">
            <a:spLocks/>
          </p:cNvSpPr>
          <p:nvPr/>
        </p:nvSpPr>
        <p:spPr>
          <a:xfrm>
            <a:off x="374073" y="1195131"/>
            <a:ext cx="9764560" cy="473461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800">
                <a:solidFill>
                  <a:schemeClr val="tx1"/>
                </a:solidFill>
              </a:rPr>
              <a:t>نتيجة</a:t>
            </a:r>
            <a:r>
              <a:rPr lang="ar-SA" sz="1800">
                <a:solidFill>
                  <a:schemeClr val="tx1"/>
                </a:solidFill>
              </a:rPr>
              <a:t> الاستبيان </a:t>
            </a:r>
            <a:r>
              <a:rPr lang="ar-SY" sz="1800">
                <a:solidFill>
                  <a:schemeClr val="tx1"/>
                </a:solidFill>
              </a:rPr>
              <a:t>:</a:t>
            </a:r>
            <a:endParaRPr lang="ar-SY" sz="1800" dirty="0">
              <a:solidFill>
                <a:schemeClr val="tx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3764818235"/>
              </p:ext>
            </p:extLst>
          </p:nvPr>
        </p:nvGraphicFramePr>
        <p:xfrm>
          <a:off x="374073" y="1736032"/>
          <a:ext cx="9601201" cy="3801125"/>
        </p:xfrm>
        <a:graphic>
          <a:graphicData uri="http://schemas.openxmlformats.org/drawingml/2006/table">
            <a:tbl>
              <a:tblPr rtl="1" firstRow="1" firstCol="1" bandRow="1">
                <a:tableStyleId>{93296810-A885-4BE3-A3E7-6D5BEEA58F35}</a:tableStyleId>
              </a:tblPr>
              <a:tblGrid>
                <a:gridCol w="892628">
                  <a:extLst>
                    <a:ext uri="{9D8B030D-6E8A-4147-A177-3AD203B41FA5}">
                      <a16:colId xmlns:a16="http://schemas.microsoft.com/office/drawing/2014/main" val="20000"/>
                    </a:ext>
                  </a:extLst>
                </a:gridCol>
                <a:gridCol w="8708573">
                  <a:extLst>
                    <a:ext uri="{9D8B030D-6E8A-4147-A177-3AD203B41FA5}">
                      <a16:colId xmlns:a16="http://schemas.microsoft.com/office/drawing/2014/main" val="20001"/>
                    </a:ext>
                  </a:extLst>
                </a:gridCol>
              </a:tblGrid>
              <a:tr h="599229">
                <a:tc>
                  <a:txBody>
                    <a:bodyPr/>
                    <a:lstStyle/>
                    <a:p>
                      <a:pPr algn="ctr" rtl="1">
                        <a:lnSpc>
                          <a:spcPct val="107000"/>
                        </a:lnSpc>
                        <a:spcAft>
                          <a:spcPts val="0"/>
                        </a:spcAft>
                      </a:pPr>
                      <a:r>
                        <a:rPr lang="ar-SY" sz="1800" b="0" dirty="0">
                          <a:effectLst/>
                          <a:latin typeface="GE SS Two Light" panose="020A0503020102020204" pitchFamily="18" charset="-78"/>
                          <a:ea typeface="GE SS Two Light" panose="020A0503020102020204" pitchFamily="18" charset="-78"/>
                          <a:cs typeface="GE SS Two Light" panose="020A0503020102020204" pitchFamily="18" charset="-78"/>
                        </a:rPr>
                        <a:t>النقاط</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ctr" rtl="1">
                        <a:lnSpc>
                          <a:spcPct val="107000"/>
                        </a:lnSpc>
                        <a:spcAft>
                          <a:spcPts val="0"/>
                        </a:spcAft>
                        <a:tabLst>
                          <a:tab pos="2217420" algn="ctr"/>
                        </a:tabLs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النتيجة</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0"/>
                  </a:ext>
                </a:extLst>
              </a:tr>
              <a:tr h="909963">
                <a:tc>
                  <a:txBody>
                    <a:bodyPr/>
                    <a:lstStyle/>
                    <a:p>
                      <a:pPr algn="ctr"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3 نعم</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أنت حر أنت </a:t>
                      </a:r>
                      <a:r>
                        <a:rPr lang="ar-SA" sz="1800" b="0">
                          <a:effectLst/>
                          <a:latin typeface="GE SS Two Light" panose="020A0503020102020204" pitchFamily="18" charset="-78"/>
                          <a:ea typeface="GE SS Two Light" panose="020A0503020102020204" pitchFamily="18" charset="-78"/>
                          <a:cs typeface="GE SS Two Light" panose="020A0503020102020204" pitchFamily="18" charset="-78"/>
                        </a:rPr>
                        <a:t>غير مدمن.</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1"/>
                  </a:ext>
                </a:extLst>
              </a:tr>
              <a:tr h="1198443">
                <a:tc>
                  <a:txBody>
                    <a:bodyPr/>
                    <a:lstStyle/>
                    <a:p>
                      <a:pPr algn="ctr"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4 نعم</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توخي الحذر أنت على حافة الطريق إلى الإدمان.</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2"/>
                  </a:ext>
                </a:extLst>
              </a:tr>
              <a:tr h="1093490">
                <a:tc>
                  <a:txBody>
                    <a:bodyPr/>
                    <a:lstStyle/>
                    <a:p>
                      <a:pPr algn="ctr"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5 نعم فأكثر</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justLow" rtl="1">
                        <a:lnSpc>
                          <a:spcPct val="107000"/>
                        </a:lnSpc>
                        <a:spcAft>
                          <a:spcPts val="0"/>
                        </a:spcAft>
                      </a:pPr>
                      <a:r>
                        <a:rPr lang="ar-SA" sz="1800" b="0" dirty="0">
                          <a:effectLst/>
                          <a:latin typeface="GE SS Two Light" panose="020A0503020102020204" pitchFamily="18" charset="-78"/>
                          <a:ea typeface="GE SS Two Light" panose="020A0503020102020204" pitchFamily="18" charset="-78"/>
                          <a:cs typeface="GE SS Two Light" panose="020A0503020102020204" pitchFamily="18" charset="-78"/>
                        </a:rPr>
                        <a:t>عش حياتك ، أجهزة الحاسوب والانترنت ليست بديلاً عن الحياة الحقيقية ، أنت مدمن على الانترنت .</a:t>
                      </a:r>
                      <a:endParaRPr lang="en-US" sz="1100" b="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3"/>
                  </a:ext>
                </a:extLst>
              </a:tr>
            </a:tbl>
          </a:graphicData>
        </a:graphic>
      </p:graphicFrame>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هل أنت مدمن للتقنية ؟</a:t>
            </a:r>
            <a:endParaRPr lang="en-US" sz="1600" dirty="0"/>
          </a:p>
        </p:txBody>
      </p:sp>
    </p:spTree>
    <p:extLst>
      <p:ext uri="{BB962C8B-B14F-4D97-AF65-F5344CB8AC3E}">
        <p14:creationId xmlns:p14="http://schemas.microsoft.com/office/powerpoint/2010/main" val="60695848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711B32AD-E394-49A4-AE66-44CB755DAA6F}" type="slidenum">
              <a:rPr lang="ar-SY" smtClean="0"/>
              <a:pPr/>
              <a:t>35</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علاج إدمان التقنية :</a:t>
            </a:r>
            <a:endParaRPr lang="en-US" sz="1600" dirty="0"/>
          </a:p>
        </p:txBody>
      </p:sp>
      <p:sp>
        <p:nvSpPr>
          <p:cNvPr id="7" name="Date Placeholder 3"/>
          <p:cNvSpPr txBox="1">
            <a:spLocks/>
          </p:cNvSpPr>
          <p:nvPr/>
        </p:nvSpPr>
        <p:spPr>
          <a:xfrm>
            <a:off x="2528047" y="1195130"/>
            <a:ext cx="7610585" cy="5205669"/>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rPr>
              <a:t>نشاط مجموعات : ( دور تمثيلي دراما )</a:t>
            </a:r>
          </a:p>
          <a:p>
            <a:pPr>
              <a:lnSpc>
                <a:spcPct val="150000"/>
              </a:lnSpc>
            </a:pPr>
            <a:endParaRPr lang="ar-SY" sz="10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rPr>
              <a:t>قمّ بدور الطبيب :</a:t>
            </a:r>
          </a:p>
          <a:p>
            <a:pPr algn="just">
              <a:lnSpc>
                <a:spcPct val="150000"/>
              </a:lnSpc>
            </a:pPr>
            <a:r>
              <a:rPr lang="ar-SY" sz="1600" dirty="0">
                <a:solidFill>
                  <a:schemeClr val="tx1"/>
                </a:solidFill>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في المجموعة الواحدة يقوم شخص بدور الطبيب ، ويُقدّم وصفة طبية لشخص يعاني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إدمان التقنية " ، ويقوم شخص آخر بتمثيل دور المريض الذي يعاني من إدمان التقنية .</a:t>
            </a:r>
          </a:p>
          <a:p>
            <a:pPr>
              <a:lnSpc>
                <a:spcPct val="150000"/>
              </a:lnSpc>
            </a:pPr>
            <a:r>
              <a:rPr lang="ar-SY" sz="10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p>
          <a:p>
            <a:pPr>
              <a:lnSpc>
                <a:spcPct val="150000"/>
              </a:lnSpc>
            </a:pPr>
            <a:r>
              <a:rPr lang="ar-SY" sz="1600" dirty="0">
                <a:solidFill>
                  <a:schemeClr val="tx1"/>
                </a:solidFill>
              </a:rPr>
              <a:t>المشاركون : </a:t>
            </a:r>
          </a:p>
          <a:p>
            <a:pPr algn="just">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 يقوم بدور (المريض) : مريض يعاني من إدمان شديد للتقنية ويذكر للطبيب الأعراض (التي في الصفحة السابقة) وهو يعاني من هذه المشاكل وكيف سببت له أزمات في حياته.</a:t>
            </a:r>
          </a:p>
          <a:p>
            <a:pPr>
              <a:lnSpc>
                <a:spcPct val="150000"/>
              </a:lnSpc>
            </a:pPr>
            <a:endParaRPr lang="ar-SY" sz="10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dirty="0">
                <a:solidFill>
                  <a:schemeClr val="tx1"/>
                </a:solidFill>
              </a:rPr>
              <a:t>طبيب ومستشار :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يقوم بتقديم وصفة لعلاج شخص يعاني من الإدمان .</a:t>
            </a:r>
          </a:p>
          <a:p>
            <a:pPr>
              <a:lnSpc>
                <a:spcPct val="150000"/>
              </a:lnSpc>
            </a:pPr>
            <a:endParaRPr lang="ar-SY" sz="10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A" sz="1600">
                <a:solidFill>
                  <a:schemeClr val="tx1"/>
                </a:solidFill>
              </a:rPr>
              <a:t>ملاحظة ل</a:t>
            </a:r>
            <a:r>
              <a:rPr lang="ar-SY" sz="1600">
                <a:solidFill>
                  <a:schemeClr val="tx1"/>
                </a:solidFill>
              </a:rPr>
              <a:t>لمدرب </a:t>
            </a:r>
            <a:r>
              <a:rPr lang="ar-SY" sz="1600" dirty="0">
                <a:solidFill>
                  <a:schemeClr val="tx1"/>
                </a:solidFill>
              </a:rPr>
              <a:t>: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يُقدر الموقف ومدى مناسبة تطبيق هذا التمرين أو تجاوزه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l="9612" r="8686"/>
          <a:stretch>
            <a:fillRect/>
          </a:stretch>
        </p:blipFill>
        <p:spPr>
          <a:xfrm>
            <a:off x="268941" y="3902731"/>
            <a:ext cx="2286000" cy="2797980"/>
          </a:xfrm>
          <a:prstGeom prst="rect">
            <a:avLst/>
          </a:prstGeom>
        </p:spPr>
      </p:pic>
    </p:spTree>
    <p:extLst>
      <p:ext uri="{BB962C8B-B14F-4D97-AF65-F5344CB8AC3E}">
        <p14:creationId xmlns:p14="http://schemas.microsoft.com/office/powerpoint/2010/main" val="427115351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650977ED-75D3-40A5-9F88-F3EBCC627445}" type="slidenum">
              <a:rPr lang="ar-SY" smtClean="0"/>
              <a:pPr/>
              <a:t>36</a:t>
            </a:fld>
            <a:endParaRPr lang="ar-SY" dirty="0"/>
          </a:p>
        </p:txBody>
      </p:sp>
      <p:sp>
        <p:nvSpPr>
          <p:cNvPr id="7" name="Date Placeholder 3"/>
          <p:cNvSpPr txBox="1">
            <a:spLocks/>
          </p:cNvSpPr>
          <p:nvPr/>
        </p:nvSpPr>
        <p:spPr>
          <a:xfrm>
            <a:off x="374073" y="1195131"/>
            <a:ext cx="9764560" cy="473461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200000"/>
              </a:lnSpc>
            </a:pPr>
            <a:r>
              <a:rPr lang="ar-SY" sz="1600" dirty="0">
                <a:solidFill>
                  <a:schemeClr val="tx1"/>
                </a:solidFill>
              </a:rPr>
              <a:t>الحلول المقترحة لعلاج إدمان التقنية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الانضمام للنوادي والنشاطات.</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ممارسة الألعاب الرياضية.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تحديد ساعات لاستخدام وسائل التقنية.</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استغلال أوقات الفراغ ببرامج متنوعة.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الخروج للنزهة .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تعلّم مهارة من المهارات التي تعود عليك بالنفع . </a:t>
            </a:r>
          </a:p>
          <a:p>
            <a:pPr marL="342900" indent="-342900">
              <a:lnSpc>
                <a:spcPct val="20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اصطحاب الأجهزة الى غرفة النوم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965" y="3299012"/>
            <a:ext cx="6032602" cy="3096735"/>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علاج إدمان التقنية :</a:t>
            </a:r>
            <a:endParaRPr lang="en-US" sz="1600" dirty="0"/>
          </a:p>
        </p:txBody>
      </p:sp>
    </p:spTree>
    <p:extLst>
      <p:ext uri="{BB962C8B-B14F-4D97-AF65-F5344CB8AC3E}">
        <p14:creationId xmlns:p14="http://schemas.microsoft.com/office/powerpoint/2010/main" val="428202129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6553200" y="5486095"/>
            <a:ext cx="2575367" cy="735437"/>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en-US" sz="2000" dirty="0"/>
              <a:t>      </a:t>
            </a:r>
            <a:endParaRPr lang="ar-SY" sz="2000" dirty="0"/>
          </a:p>
        </p:txBody>
      </p:sp>
      <p:sp>
        <p:nvSpPr>
          <p:cNvPr id="2" name="Rounded Rectangle 1"/>
          <p:cNvSpPr/>
          <p:nvPr/>
        </p:nvSpPr>
        <p:spPr>
          <a:xfrm>
            <a:off x="3434479" y="2256273"/>
            <a:ext cx="4033121" cy="198402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en-US" dirty="0"/>
              <a:t>      </a:t>
            </a:r>
            <a:endParaRPr lang="ar-SY" dirty="0"/>
          </a:p>
        </p:txBody>
      </p:sp>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BD01FE8-F311-469B-A233-CD9C50BF59A0}" type="slidenum">
              <a:rPr lang="ar-SY" smtClean="0"/>
              <a:pPr/>
              <a:t>37</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sp>
        <p:nvSpPr>
          <p:cNvPr id="7" name="Date Placeholder 3"/>
          <p:cNvSpPr txBox="1">
            <a:spLocks/>
          </p:cNvSpPr>
          <p:nvPr/>
        </p:nvSpPr>
        <p:spPr>
          <a:xfrm>
            <a:off x="1043072" y="1302708"/>
            <a:ext cx="8605668" cy="79992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بما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أننا مسلمون ومصدر قيمنا هو القرآن الكريم ، فمن خلال النص القرآني  الكريم نستنبط قيمنا في التعامل مع التقنية ، وهي:</a:t>
            </a:r>
          </a:p>
        </p:txBody>
      </p:sp>
      <p:sp>
        <p:nvSpPr>
          <p:cNvPr id="8" name="Date Placeholder 3"/>
          <p:cNvSpPr txBox="1">
            <a:spLocks/>
          </p:cNvSpPr>
          <p:nvPr/>
        </p:nvSpPr>
        <p:spPr>
          <a:xfrm>
            <a:off x="3593808" y="2256274"/>
            <a:ext cx="3713018" cy="186748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وَإِذَا جَاءَهُمْ أَمْرٌ مِّنَ الْأَمْنِ أَوِ الْخَوْفِ أَذَاعُوا بِهِ ۖ وَلَوْ رَدُّوهُ إِلَى الرَّسُولِ وَإِلَىٰ أُولِي الْأَمْرِ مِنْهُمْ لَعَلِمَهُ الَّذِينَ يَسْتَنبِطُونَهُ مِنْهُمْ ۗ وَلَوْلَا فَضْلُ اللَّهِ عَلَيْكُمْ وَرَحْمَتُهُ لَاتَّبَعْتُمُ الشَّيْطَانَ إِلَّا قَلِيلًا </a:t>
            </a:r>
          </a:p>
        </p:txBody>
      </p:sp>
      <p:sp>
        <p:nvSpPr>
          <p:cNvPr id="9" name="Date Placeholder 3"/>
          <p:cNvSpPr txBox="1">
            <a:spLocks/>
          </p:cNvSpPr>
          <p:nvPr/>
        </p:nvSpPr>
        <p:spPr>
          <a:xfrm>
            <a:off x="6648651" y="5598076"/>
            <a:ext cx="2384465" cy="59323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لا تتبعوا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خطوات الشيطان </a:t>
            </a:r>
          </a:p>
        </p:txBody>
      </p:sp>
      <p:sp>
        <p:nvSpPr>
          <p:cNvPr id="12" name="Rounded Rectangle 11"/>
          <p:cNvSpPr/>
          <p:nvPr/>
        </p:nvSpPr>
        <p:spPr>
          <a:xfrm>
            <a:off x="2290031" y="5486095"/>
            <a:ext cx="1395280" cy="579137"/>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r>
              <a:rPr lang="en-US" sz="2800" dirty="0"/>
              <a:t>      </a:t>
            </a:r>
            <a:endParaRPr lang="ar-SY" sz="2800" dirty="0"/>
          </a:p>
        </p:txBody>
      </p:sp>
      <p:sp>
        <p:nvSpPr>
          <p:cNvPr id="10" name="Date Placeholder 3"/>
          <p:cNvSpPr txBox="1">
            <a:spLocks/>
          </p:cNvSpPr>
          <p:nvPr/>
        </p:nvSpPr>
        <p:spPr>
          <a:xfrm>
            <a:off x="2469577" y="5547790"/>
            <a:ext cx="838198" cy="46715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فتبيّنوا </a:t>
            </a:r>
          </a:p>
        </p:txBody>
      </p:sp>
      <p:sp>
        <p:nvSpPr>
          <p:cNvPr id="3" name="Left-Right Arrow 2"/>
          <p:cNvSpPr/>
          <p:nvPr/>
        </p:nvSpPr>
        <p:spPr>
          <a:xfrm rot="17173482">
            <a:off x="2725821" y="4432690"/>
            <a:ext cx="1066604" cy="637309"/>
          </a:xfrm>
          <a:prstGeom prst="leftRightArrow">
            <a:avLst>
              <a:gd name="adj1" fmla="val 40667"/>
              <a:gd name="adj2" fmla="val 50000"/>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Y"/>
          </a:p>
        </p:txBody>
      </p:sp>
      <p:sp>
        <p:nvSpPr>
          <p:cNvPr id="13" name="Left-Right Arrow 12"/>
          <p:cNvSpPr/>
          <p:nvPr/>
        </p:nvSpPr>
        <p:spPr>
          <a:xfrm rot="2804826">
            <a:off x="7282779" y="4340522"/>
            <a:ext cx="1215734" cy="637309"/>
          </a:xfrm>
          <a:prstGeom prst="left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endParaRPr lang="ar-SY"/>
          </a:p>
        </p:txBody>
      </p:sp>
      <p:sp>
        <p:nvSpPr>
          <p:cNvPr id="14" name="Left-Right Arrow 13"/>
          <p:cNvSpPr/>
          <p:nvPr/>
        </p:nvSpPr>
        <p:spPr>
          <a:xfrm>
            <a:off x="4132729" y="5486095"/>
            <a:ext cx="2124636" cy="637309"/>
          </a:xfrm>
          <a:prstGeom prst="leftRightArrow">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rtl="0"/>
            <a:endParaRPr lang="ar-SY" dirty="0"/>
          </a:p>
        </p:txBody>
      </p:sp>
    </p:spTree>
    <p:extLst>
      <p:ext uri="{BB962C8B-B14F-4D97-AF65-F5344CB8AC3E}">
        <p14:creationId xmlns:p14="http://schemas.microsoft.com/office/powerpoint/2010/main" val="38262861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7" grpId="0"/>
      <p:bldP spid="8" grpId="0"/>
      <p:bldP spid="9" grpId="0"/>
      <p:bldP spid="12" grpId="0" animBg="1"/>
      <p:bldP spid="10" grpId="0"/>
      <p:bldP spid="3" grpId="0" animBg="1"/>
      <p:bldP spid="13"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BD01FE8-F311-469B-A233-CD9C50BF59A0}" type="slidenum">
              <a:rPr lang="ar-SY" smtClean="0"/>
              <a:pPr/>
              <a:t>38</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pic>
        <p:nvPicPr>
          <p:cNvPr id="15" name="Picture 14" descr="08125.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2225" y="1625600"/>
            <a:ext cx="7874000" cy="4279900"/>
          </a:xfrm>
          <a:prstGeom prst="rect">
            <a:avLst/>
          </a:prstGeom>
        </p:spPr>
      </p:pic>
    </p:spTree>
    <p:extLst>
      <p:ext uri="{BB962C8B-B14F-4D97-AF65-F5344CB8AC3E}">
        <p14:creationId xmlns:p14="http://schemas.microsoft.com/office/powerpoint/2010/main" val="34639455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BD01FE8-F311-469B-A233-CD9C50BF59A0}" type="slidenum">
              <a:rPr lang="ar-SY" smtClean="0"/>
              <a:pPr/>
              <a:t>39</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pic>
        <p:nvPicPr>
          <p:cNvPr id="7" name="Picture 6" descr="ما عاد للبيوت أسرار .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2567" y="1194530"/>
            <a:ext cx="5356443" cy="5249135"/>
          </a:xfrm>
          <a:prstGeom prst="rect">
            <a:avLst/>
          </a:prstGeom>
        </p:spPr>
      </p:pic>
    </p:spTree>
    <p:extLst>
      <p:ext uri="{BB962C8B-B14F-4D97-AF65-F5344CB8AC3E}">
        <p14:creationId xmlns:p14="http://schemas.microsoft.com/office/powerpoint/2010/main" val="8078935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1081BA8F-55EC-44A1-97AE-ACE805360AE2}" type="slidenum">
              <a:rPr lang="ar-SY" smtClean="0"/>
              <a:pPr/>
              <a:t>40</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sp>
        <p:nvSpPr>
          <p:cNvPr id="7" name="Date Placeholder 3"/>
          <p:cNvSpPr txBox="1">
            <a:spLocks/>
          </p:cNvSpPr>
          <p:nvPr/>
        </p:nvSpPr>
        <p:spPr>
          <a:xfrm>
            <a:off x="249382" y="1195131"/>
            <a:ext cx="9889251" cy="5098093"/>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مهم جداً ربط المتدربين بالنص القرآني من خلال زرع تقوى الله في نفس كل مشارك.</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ينوه المدرب على أهمية التالي :</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تقوى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الله ومراقبته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الإيمان الصادق بأن الله يعلم السر وأخفى ، وأن تتفق استخداماتنا في عالم التقنية مع ما يرضي الله تعالى.</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احترام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الذات والقيم والمبادئ والعادات والتقاليد. </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التثبت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 نقل الأخبار ، التثبت من خبر الجاهل والفاسق والمجهول : </a:t>
            </a:r>
          </a:p>
          <a:p>
            <a:pPr lvl="1">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قال تعالى: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وَلَا تَقْفُ مَا لَيْسَ لَك بِهِ عِلْم إِنَّ السَّمْع وَالْبَصَر وَالْفُؤَاد كُلّ أُولَئِكَ كَانَ عَنْهُ مَسْئُولًا ) .</a:t>
            </a:r>
          </a:p>
          <a:p>
            <a:pPr lvl="1">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وقال تعالى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يَا أَيُّهَا الَّذِينَ آَمَنُوا إِنْ جَاءَكُمْ فَاسِقٌ بِنَبَأٍ فَتَبَيَّنُوا أَنْ تُصِيبُوا قَوْمًا بِجَهَالَةٍ فَتُصْبِحُوا عَلَى مَا فَعَلْتُمْ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نَادِمِينَ ﴾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p>
          <a:p>
            <a:pPr lvl="1">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وقال صلى الله عليه وسلم :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(كفى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بالمرء إثماً أن يحدّث بكلَّ ما سمع</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4-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الفهم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الصحيح للأخبار والنصوص ، لاسيما فيما يتعلق بالأحكام الشرعية والعقائد والرجوع لأهل العلم: (فاسألوا أهل الذكر إن كنتم لا تعلمون) .</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5-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التثبت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يجب التلقي من مصادر موثوقة ، ليس كل ما ينشر صحيح</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spTree>
    <p:extLst>
      <p:ext uri="{BB962C8B-B14F-4D97-AF65-F5344CB8AC3E}">
        <p14:creationId xmlns:p14="http://schemas.microsoft.com/office/powerpoint/2010/main" val="32970374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E37527F1-B350-43BE-A1A2-B6CC99958CD3}" type="slidenum">
              <a:rPr lang="ar-SY" smtClean="0"/>
              <a:pPr/>
              <a:t>41</a:t>
            </a:fld>
            <a:endParaRPr lang="ar-SY" dirty="0"/>
          </a:p>
        </p:txBody>
      </p:sp>
      <p:sp>
        <p:nvSpPr>
          <p:cNvPr id="7" name="Date Placeholder 3"/>
          <p:cNvSpPr txBox="1">
            <a:spLocks/>
          </p:cNvSpPr>
          <p:nvPr/>
        </p:nvSpPr>
        <p:spPr>
          <a:xfrm>
            <a:off x="249382" y="1195131"/>
            <a:ext cx="9889251" cy="536703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285750" indent="-285750" algn="just">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6-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الحذر من الدخول إلى المواقع المشبوهة ، التي تشكك المسلم في دينه مثل : مواقع الخوارج والتكفير. </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742950" lvl="1" indent="-285750" algn="just">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قال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تعالى : (وَإِذَا رَأَيْتَ الَّذِينَ يَخُوضُونَ فِي آيَاتِنَا فَأَعْرِضْ عَنْهُمْ حَتَّى يَخُوضُوا فِي حَدِيثٍ غَيْرِهِ وَإِمَّا يُنْسِيَنَّكَ الشَّيْطَانُ فَلا تَقْعُدْ بَعْدَ الذِّكْرَى مَعَ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الْقَوْمِ الظَّالِمِينَ).</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7-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انتحال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الشخصيات غش وخداع وكذب لا يجوز شرعا ولا نظاما. (من غشنا فليس منا).</a:t>
            </a:r>
          </a:p>
          <a:p>
            <a:pPr marL="285750" indent="-285750" algn="just">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8-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عدم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ترويج الشائعات ، لاسيما فيما يتعلق بأمن الوطن أو التشهير بالشخصيات . (كفى بالمرء إثماً أن يُحدّث بكلَّ ما سمع). </a:t>
            </a:r>
          </a:p>
          <a:p>
            <a:pPr marL="285750" indent="-285750" algn="just">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9-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الاحترام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لخصوصية الستر ، وتجنب نشر ما فيه انتهاك لخصوصية أحد . عَنْ أَبِي بَرْزَةَ الْأَسْلَمِيِّ رَضِيَ الله عَنْهُ قَالَ: قَالَ رَسُولُ اللَّهِ صَلَّى اللَّهُ عَلَيْهِ وَسَلَّمَ: "يَا مَعْشَرَ مَنْ آمَنَ بِلِسَانِهِ وَلَمْ يَدْخُلِ الْإِيمَانُ قَلْبَهُ لَا تَغْتَابُوا الْمُسْلِمِينَ وَلَا تَتَّبِعُوا عَوْرَاتِهِمْ فَإِنَّهُ مَنْ يَتَّبِعْ عَوْرَاتِهِمْ يَتَّبِعْ اللَّهُ عَوْرَتَهُ وَمَنْ يَتَّبِعِ اللَّهُ عَوْرَتَهُ يَفْضَحْهُ فِي بَيْتِهِ" صححه الألباني والأرناؤوط . </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10-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الترفع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عن نشر التفاهات: (من كان يؤمن بالله واليوم الآخر فليقل خيراً أو ليصمت ). </a:t>
            </a:r>
          </a:p>
          <a:p>
            <a:pPr marL="285750" indent="-285750" algn="just">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11-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احترام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الآخرين واحترام أفكارهم وآرائهم وعدم السخرية منهم وتجنب الإساءة إليهم أو جرح مشاعرهم عند التواصل معهم عبر وسائل التقنية.</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12-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التحاور الالكتروني عندما يكون جدلاً بلا غاية .</a:t>
            </a:r>
          </a:p>
          <a:p>
            <a:pPr marL="285750" indent="-285750">
              <a:lnSpc>
                <a:spcPct val="150000"/>
              </a:lnSpc>
            </a:pP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13-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نشر أو توفير محتوى غير لائق ومخل بالآداب .</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spTree>
    <p:extLst>
      <p:ext uri="{BB962C8B-B14F-4D97-AF65-F5344CB8AC3E}">
        <p14:creationId xmlns:p14="http://schemas.microsoft.com/office/powerpoint/2010/main" val="20540737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11A34192-36CA-4CE0-A54F-B024CE2D35E6}" type="slidenum">
              <a:rPr lang="ar-SY" smtClean="0"/>
              <a:pPr/>
              <a:t>42</a:t>
            </a:fld>
            <a:endParaRPr lang="ar-SY" dirty="0"/>
          </a:p>
        </p:txBody>
      </p:sp>
      <p:sp>
        <p:nvSpPr>
          <p:cNvPr id="7" name="Date Placeholder 3"/>
          <p:cNvSpPr txBox="1">
            <a:spLocks/>
          </p:cNvSpPr>
          <p:nvPr/>
        </p:nvSpPr>
        <p:spPr>
          <a:xfrm>
            <a:off x="249382" y="1159271"/>
            <a:ext cx="9889251" cy="730651"/>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نشاط:</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الآن بعد أن تعرفنا على أهمية القيم الأخلاقية في التعامل مع التقنية ، كل مشارك يُجيب على هذا الاستبيان : </a:t>
            </a:r>
          </a:p>
        </p:txBody>
      </p:sp>
      <p:graphicFrame>
        <p:nvGraphicFramePr>
          <p:cNvPr id="2" name="Table 1"/>
          <p:cNvGraphicFramePr>
            <a:graphicFrameLocks noGrp="1"/>
          </p:cNvGraphicFramePr>
          <p:nvPr>
            <p:extLst>
              <p:ext uri="{D42A27DB-BD31-4B8C-83A1-F6EECF244321}">
                <p14:modId xmlns:p14="http://schemas.microsoft.com/office/powerpoint/2010/main" val="2881895769"/>
              </p:ext>
            </p:extLst>
          </p:nvPr>
        </p:nvGraphicFramePr>
        <p:xfrm>
          <a:off x="249381" y="1943540"/>
          <a:ext cx="9889252" cy="4726200"/>
        </p:xfrm>
        <a:graphic>
          <a:graphicData uri="http://schemas.openxmlformats.org/drawingml/2006/table">
            <a:tbl>
              <a:tblPr rtl="1" firstRow="1" firstCol="1" bandRow="1">
                <a:tableStyleId>{93296810-A885-4BE3-A3E7-6D5BEEA58F35}</a:tableStyleId>
              </a:tblPr>
              <a:tblGrid>
                <a:gridCol w="635331">
                  <a:extLst>
                    <a:ext uri="{9D8B030D-6E8A-4147-A177-3AD203B41FA5}">
                      <a16:colId xmlns:a16="http://schemas.microsoft.com/office/drawing/2014/main" val="20000"/>
                    </a:ext>
                  </a:extLst>
                </a:gridCol>
                <a:gridCol w="4927768">
                  <a:extLst>
                    <a:ext uri="{9D8B030D-6E8A-4147-A177-3AD203B41FA5}">
                      <a16:colId xmlns:a16="http://schemas.microsoft.com/office/drawing/2014/main" val="20001"/>
                    </a:ext>
                  </a:extLst>
                </a:gridCol>
                <a:gridCol w="1785882">
                  <a:extLst>
                    <a:ext uri="{9D8B030D-6E8A-4147-A177-3AD203B41FA5}">
                      <a16:colId xmlns:a16="http://schemas.microsoft.com/office/drawing/2014/main" val="20002"/>
                    </a:ext>
                  </a:extLst>
                </a:gridCol>
                <a:gridCol w="1366542">
                  <a:extLst>
                    <a:ext uri="{9D8B030D-6E8A-4147-A177-3AD203B41FA5}">
                      <a16:colId xmlns:a16="http://schemas.microsoft.com/office/drawing/2014/main" val="20003"/>
                    </a:ext>
                  </a:extLst>
                </a:gridCol>
                <a:gridCol w="1173729">
                  <a:extLst>
                    <a:ext uri="{9D8B030D-6E8A-4147-A177-3AD203B41FA5}">
                      <a16:colId xmlns:a16="http://schemas.microsoft.com/office/drawing/2014/main" val="20004"/>
                    </a:ext>
                  </a:extLst>
                </a:gridCol>
              </a:tblGrid>
              <a:tr h="735135">
                <a:tc>
                  <a:txBody>
                    <a:bodyPr/>
                    <a:lstStyle/>
                    <a:p>
                      <a:pPr algn="r" rtl="1">
                        <a:lnSpc>
                          <a:spcPct val="107000"/>
                        </a:lnSpc>
                        <a:spcAft>
                          <a:spcPts val="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م</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السؤال</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سألتزم بهذه القيمة</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سوف أحاول</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لن ألتزم بها</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0"/>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1</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تقوى الله ومراقبته وأن تتفق استخدامات التقنية مع تعاليم الإسلام.</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1"/>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2</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احترام الذات والقيم والمبادئ والعادات والتقاليد.</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2"/>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3</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التثبت من نقل الأخبار والآثار والنصوص.</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3"/>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4</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الرجوع لأهل العلم  لاسيما فيما يتعلق بالأحكام الشرعية والعقائد.</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4"/>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5</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التلقي من مصادر موثوقة ، وليس كل ما ينشر صحيح.</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5"/>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6</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عدم الدخول الى المواقع المشبوهة.</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6"/>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7</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البعد عن انتحال الشخصيات والغش والخداع والكذب.</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7"/>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8</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عدم ترويج الشائعات.</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8"/>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9</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الستر وتجنب نشر ما فيه انتهاك لخصوصية أحد.</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09"/>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10</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الترفع عن نشر التفاهات من أخبار ومقاطع.</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10"/>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11</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احترام الآخرين واحترام أفكارهم وآرائهم وعدم السخرية منهم.</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11"/>
                  </a:ext>
                </a:extLst>
              </a:tr>
              <a:tr h="307005">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12</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تجنب نشر أو توفير محتوى غير لائق ومخل بالآداب.</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a:txBody>
                    <a:bodyPr/>
                    <a:lstStyle/>
                    <a:p>
                      <a:pPr algn="r"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extLst>
                  <a:ext uri="{0D108BD9-81ED-4DB2-BD59-A6C34878D82A}">
                    <a16:rowId xmlns:a16="http://schemas.microsoft.com/office/drawing/2014/main" val="10012"/>
                  </a:ext>
                </a:extLst>
              </a:tr>
              <a:tr h="307005">
                <a:tc gridSpan="2">
                  <a:txBody>
                    <a:bodyPr/>
                    <a:lstStyle/>
                    <a:p>
                      <a:pPr algn="l" rtl="1">
                        <a:lnSpc>
                          <a:spcPct val="107000"/>
                        </a:lnSpc>
                        <a:spcAft>
                          <a:spcPts val="0"/>
                        </a:spcAft>
                      </a:pP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المجموع</a:t>
                      </a:r>
                      <a:endParaRPr lang="en-US" sz="140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tc>
                <a:tc hMerge="1">
                  <a:txBody>
                    <a:bodyPr/>
                    <a:lstStyle/>
                    <a:p>
                      <a:pPr rtl="1"/>
                      <a:endParaRPr lang="ar-SY"/>
                    </a:p>
                  </a:txBody>
                  <a:tcPr/>
                </a:tc>
                <a:tc>
                  <a:txBody>
                    <a:bodyPr/>
                    <a:lstStyle/>
                    <a:p>
                      <a:pPr algn="r" rtl="1">
                        <a:lnSpc>
                          <a:spcPct val="107000"/>
                        </a:lnSpc>
                        <a:spcAft>
                          <a:spcPts val="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solidFill>
                      <a:schemeClr val="accent6"/>
                    </a:solidFill>
                  </a:tcPr>
                </a:tc>
                <a:tc>
                  <a:txBody>
                    <a:bodyPr/>
                    <a:lstStyle/>
                    <a:p>
                      <a:pPr algn="r" rtl="1">
                        <a:lnSpc>
                          <a:spcPct val="107000"/>
                        </a:lnSpc>
                        <a:spcAft>
                          <a:spcPts val="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solidFill>
                      <a:schemeClr val="accent6"/>
                    </a:solidFill>
                  </a:tcPr>
                </a:tc>
                <a:tc>
                  <a:txBody>
                    <a:bodyPr/>
                    <a:lstStyle/>
                    <a:p>
                      <a:pPr algn="r" rtl="1">
                        <a:lnSpc>
                          <a:spcPct val="107000"/>
                        </a:lnSpc>
                        <a:spcAft>
                          <a:spcPts val="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68580" marR="68580" marT="0" marB="0" anchor="ctr">
                    <a:solidFill>
                      <a:schemeClr val="accent6"/>
                    </a:solidFill>
                  </a:tcPr>
                </a:tc>
                <a:extLst>
                  <a:ext uri="{0D108BD9-81ED-4DB2-BD59-A6C34878D82A}">
                    <a16:rowId xmlns:a16="http://schemas.microsoft.com/office/drawing/2014/main" val="10013"/>
                  </a:ext>
                </a:extLst>
              </a:tr>
            </a:tbl>
          </a:graphicData>
        </a:graphic>
      </p:graphicFrame>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مع التقنية</a:t>
            </a:r>
            <a:endParaRPr lang="en-US" sz="1600" dirty="0"/>
          </a:p>
        </p:txBody>
      </p:sp>
    </p:spTree>
    <p:extLst>
      <p:ext uri="{BB962C8B-B14F-4D97-AF65-F5344CB8AC3E}">
        <p14:creationId xmlns:p14="http://schemas.microsoft.com/office/powerpoint/2010/main" val="28262183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BBA5A125-DB36-48D5-92DC-B34E6396942F}" type="slidenum">
              <a:rPr lang="ar-SY" smtClean="0"/>
              <a:pPr/>
              <a:t>43</a:t>
            </a:fld>
            <a:endParaRPr lang="ar-SY" dirty="0"/>
          </a:p>
        </p:txBody>
      </p:sp>
      <p:sp>
        <p:nvSpPr>
          <p:cNvPr id="7" name="Date Placeholder 3"/>
          <p:cNvSpPr txBox="1">
            <a:spLocks/>
          </p:cNvSpPr>
          <p:nvPr/>
        </p:nvSpPr>
        <p:spPr>
          <a:xfrm>
            <a:off x="249382" y="1195130"/>
            <a:ext cx="9889251" cy="1727363"/>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من خلال السابق يمكن الوصول إلى قواعد محددة في التعامل مع التقنية ، وهي :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دينية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لا تتتبعوا خطوات الشيطان )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اجتماعية : ( إن السمع والبصر والفؤاد كل أولئك كان عنه مسؤولا )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الإعلام والنشر : ( وإذا جاءهم أمر من الأمن أو الخوف أذاعوا به ولو ردوه ..) الآية</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6637" y="3377986"/>
            <a:ext cx="2534740" cy="1981779"/>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8962" y="3176491"/>
            <a:ext cx="3148834" cy="218327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8156" y="3226166"/>
            <a:ext cx="2870354" cy="2477220"/>
          </a:xfrm>
          <a:prstGeom prst="rect">
            <a:avLst/>
          </a:prstGeom>
        </p:spPr>
      </p:pic>
      <p:sp>
        <p:nvSpPr>
          <p:cNvPr id="10"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التعامل الأخلاقي </a:t>
            </a:r>
            <a:r>
              <a:rPr lang="ar-SA" sz="1600"/>
              <a:t>مع التقنية :</a:t>
            </a:r>
            <a:endParaRPr lang="en-US" sz="1600" dirty="0"/>
          </a:p>
        </p:txBody>
      </p:sp>
    </p:spTree>
    <p:extLst>
      <p:ext uri="{BB962C8B-B14F-4D97-AF65-F5344CB8AC3E}">
        <p14:creationId xmlns:p14="http://schemas.microsoft.com/office/powerpoint/2010/main" val="13251670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D167FC12-1DF2-4207-B27A-67CE1F85AC88}" type="slidenum">
              <a:rPr lang="ar-SY" smtClean="0"/>
              <a:pPr/>
              <a:t>44</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الميثاق الأخلاقي في تعاملي مع التقنية :</a:t>
            </a:r>
            <a:endParaRPr lang="en-US" sz="1600"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لأهمية ضبط أخلاقنا في التعامل مع التقنية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واستشعارا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رقابة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الله لنا ، ها أنا أضع لنفسي ميثاقاً أخلاقياً يُنظّم مفاهيمي في التعامل مع التقنية ، وهو كالتالي :</a:t>
            </a:r>
          </a:p>
          <a:p>
            <a:pPr>
              <a:lnSpc>
                <a:spcPct val="150000"/>
              </a:lnSpc>
            </a:pPr>
            <a:r>
              <a:rPr lang="ar-SY" sz="1600" dirty="0">
                <a:solidFill>
                  <a:schemeClr val="tx1"/>
                </a:solidFill>
              </a:rPr>
              <a:t> سوف ألتزمُ بـ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باحترام الدين والأعراف والأخلاق الحميدة .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الدخول إلى المواقع المشبوهة وأحرص على البرامج التي تحقق أهدافي.</a:t>
            </a:r>
          </a:p>
          <a:p>
            <a:pPr marL="285750" indent="-285750">
              <a:lnSpc>
                <a:spcPct val="150000"/>
              </a:lnSpc>
              <a:buFont typeface="Arial" panose="020B0604020202020204" pitchFamily="34" charset="0"/>
              <a:buChar char="•"/>
            </a:pPr>
            <a:r>
              <a:rPr lang="ar-SA"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حترام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أفكار وآراء الآخرين ولا أسخر منهم.</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الابتعاد عن التزوير والخداع.</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الحرص على اختيار الأساليب والكلمات المحافظة المتفق عليها مجتمعياً وأبتعد عن الصيغ غير المرغوب فيها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التعامل بكل أمانة مع الوثائق الالكترونية.</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الإضرار بالآخرين سواء بإرسال الفيروسات أو المواد الضارة لهم، أو حتى المحتوى الغير نافع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تجنب التعرض لتعاليم الدين الإسلامي أو تجريح الرموز الدينية أو الهيئات أو الدول والشعوب وعدم إثارة النعرات الطائفية. </a:t>
            </a:r>
          </a:p>
          <a:p>
            <a:pPr marL="285750" indent="-285750">
              <a:lnSpc>
                <a:spcPct val="150000"/>
              </a:lnSpc>
            </a:pP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sp>
        <p:nvSpPr>
          <p:cNvPr id="2" name="Rectangle 1"/>
          <p:cNvSpPr/>
          <p:nvPr/>
        </p:nvSpPr>
        <p:spPr>
          <a:xfrm>
            <a:off x="286871" y="5856634"/>
            <a:ext cx="9628094" cy="461665"/>
          </a:xfrm>
          <a:prstGeom prst="rect">
            <a:avLst/>
          </a:prstGeom>
        </p:spPr>
        <p:txBody>
          <a:bodyPr wrap="square">
            <a:spAutoFit/>
          </a:bodyPr>
          <a:lstStyle/>
          <a:p>
            <a:pPr>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الاسم:</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التوقيع:</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التاريخ</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p>
        </p:txBody>
      </p:sp>
    </p:spTree>
    <p:extLst>
      <p:ext uri="{BB962C8B-B14F-4D97-AF65-F5344CB8AC3E}">
        <p14:creationId xmlns:p14="http://schemas.microsoft.com/office/powerpoint/2010/main" val="314644495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8E0FE42D-9635-4154-925E-1745D4F5946F}" type="slidenum">
              <a:rPr lang="ar-SY" smtClean="0"/>
              <a:pPr/>
              <a:t>45</a:t>
            </a:fld>
            <a:endParaRPr lang="ar-SY" dirty="0"/>
          </a:p>
        </p:txBody>
      </p:sp>
      <p:sp>
        <p:nvSpPr>
          <p:cNvPr id="6" name="Date Placeholder 3"/>
          <p:cNvSpPr txBox="1">
            <a:spLocks/>
          </p:cNvSpPr>
          <p:nvPr/>
        </p:nvSpPr>
        <p:spPr>
          <a:xfrm>
            <a:off x="1100628" y="3257965"/>
            <a:ext cx="8545396" cy="1197494"/>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ar-SA" sz="6600" dirty="0">
                <a:solidFill>
                  <a:schemeClr val="tx1"/>
                </a:solidFill>
              </a:rPr>
              <a:t>معلومات إثرائية </a:t>
            </a:r>
            <a:endParaRPr lang="en-US" sz="6600" dirty="0">
              <a:solidFill>
                <a:schemeClr val="tx1"/>
              </a:solidFill>
            </a:endParaRPr>
          </a:p>
        </p:txBody>
      </p:sp>
    </p:spTree>
    <p:extLst>
      <p:ext uri="{BB962C8B-B14F-4D97-AF65-F5344CB8AC3E}">
        <p14:creationId xmlns:p14="http://schemas.microsoft.com/office/powerpoint/2010/main" val="33374325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F1818D1D-6110-4AEC-AD73-ECCF015C3EFD}" type="slidenum">
              <a:rPr lang="ar-SY" smtClean="0"/>
              <a:pPr/>
              <a:t>46</a:t>
            </a:fld>
            <a:endParaRPr lang="ar-SY" dirty="0"/>
          </a:p>
        </p:txBody>
      </p:sp>
      <p:sp>
        <p:nvSpPr>
          <p:cNvPr id="6"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sz="1600" dirty="0">
                <a:solidFill>
                  <a:schemeClr val="tx1"/>
                </a:solidFill>
              </a:rPr>
              <a:t>معلومة 1</a:t>
            </a:r>
          </a:p>
          <a:p>
            <a:pPr>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مرض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النوموفوبيا</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هو الشعور بالخوف من فقدان الهاتف المحمول أو الوجود خارج نطاق تغطية الشبكة ، ومن ثمة عدم القدرة على الاتِّصال أو استقبال الاتِّصالات. والحالات المتقدمة من المرض يصاب فيها الفرد بالهلع لمجرد التفكير بضياع هاتفه المحمول أو حتى نسيانه في المنزل.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وأشارت دراسة أجرتها شركة «سكيوريتي انفوي» المتخصصة أن 66٪ من مستخدمي الهواتف المحمولة في بريطانيا وحدها يعانون من الـ”نوموفوبيا”. وأظهرت الدراسة التي نشرتها صحيفة «الدايلي ميل»، أن النساء بتن مهووسات بفقدان هواتفهن أكثر من الرجال. </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كشفت ايضاً أن الأشخاص يتفقدون هواتفهم المحمولة بمعدل 34 مرة في اليوم ، وأن 75٪ من الأشخاص يستخدمون هواتفهم حتى في الحمام. وأشارت إلى أن عوارض المرض عبارة عن عدم امتلاك القدرة على إطفاء الهاتف ، وتفقد الرسائل الالكترونية والرسائل النصية والمكالمات التي لم يجب عليها بهوَس، التأكد من شحن البطارية باستمرار، وعدم القدرة على التخلي عن الهاتف حتى أثناء دخول الحمام.</a:t>
            </a: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هذه النصائح هي البداية فقط ونعلم أن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تطبيقها أمراً سهلاً </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a:t>
            </a:r>
            <a:endPar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p:txBody>
      </p:sp>
    </p:spTree>
    <p:extLst>
      <p:ext uri="{BB962C8B-B14F-4D97-AF65-F5344CB8AC3E}">
        <p14:creationId xmlns:p14="http://schemas.microsoft.com/office/powerpoint/2010/main" val="33374325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41123825-CCC3-41D3-B6B6-8FD902183A11}" type="slidenum">
              <a:rPr lang="ar-SY" smtClean="0"/>
              <a:pPr/>
              <a:t>47</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sz="1600">
                <a:solidFill>
                  <a:schemeClr val="tx1"/>
                </a:solidFill>
              </a:rPr>
              <a:t>معلومة </a:t>
            </a:r>
            <a:r>
              <a:rPr lang="ar-SA" sz="1600">
                <a:solidFill>
                  <a:schemeClr val="tx1"/>
                </a:solidFill>
              </a:rPr>
              <a:t>2</a:t>
            </a:r>
            <a:endPar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a:lnSpc>
                <a:spcPct val="150000"/>
              </a:lnSpc>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ولكن يجب أن تعلم أنك قمت بخطواتك الأولى حين اعترفت بإدمانك وهذه أصعب خطوة وما يأتي بعدها يحتاج لمزيد من الإرادة للتخلص من هذا السلوك ، وبما أن سلوكك مرتبط بشراء الهواتف النقالة ، حاول تقليل استخدامك لها باتباع هذه النصائح:</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حاول أن تضع الهاتف بعيد عنك أثناء النوم.</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أثناء النوم فعّل خاصية عدم الازعاج أو اغلقه.</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لا تستخدم هاتفك فور استيقاظك مباشرة.</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اطلب من أهلك أن يأخذوا الهاتف منك ولو ساعة في اليوم.</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امسح التطبيقات التي تستخدمها بكثرة ، ولو لفترة.</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اغلق الإشعارات في هاتفك تماماً.</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قم بعد المرات التي تتفقد فيها هاتفك واجعلها أقل كل يوم.</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15123112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33F7E884-F588-4A22-B4AA-D1DC27C52B50}" type="slidenum">
              <a:rPr lang="ar-SY" smtClean="0"/>
              <a:pPr/>
              <a:t>48</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r>
              <a:rPr lang="ar-SY">
                <a:solidFill>
                  <a:schemeClr val="tx1"/>
                </a:solidFill>
              </a:rPr>
              <a:t>معلومة </a:t>
            </a:r>
            <a:r>
              <a:rPr lang="ar-SA">
                <a:solidFill>
                  <a:schemeClr val="tx1"/>
                </a:solidFill>
              </a:rPr>
              <a:t>3</a:t>
            </a:r>
            <a:endParaRPr lang="ar-SA">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endParaRPr>
          </a:p>
          <a:p>
            <a:pPr lvl="0">
              <a:lnSpc>
                <a:spcPct val="200000"/>
              </a:lnSpc>
            </a:pPr>
            <a:r>
              <a:rPr lang="ar-SA">
                <a:solidFill>
                  <a:schemeClr val="tx1"/>
                </a:solidFill>
              </a:rPr>
              <a:t>متى </a:t>
            </a:r>
            <a:r>
              <a:rPr lang="ar-SA" dirty="0">
                <a:solidFill>
                  <a:schemeClr val="tx1"/>
                </a:solidFill>
              </a:rPr>
              <a:t>وكيف بدأت الانترنت ؟</a:t>
            </a:r>
            <a:endParaRPr lang="en-US" dirty="0">
              <a:solidFill>
                <a:schemeClr val="tx1"/>
              </a:solidFill>
            </a:endParaRPr>
          </a:p>
          <a:p>
            <a:pPr algn="just">
              <a:lnSpc>
                <a:spcPct val="200000"/>
              </a:lnSpc>
            </a:pPr>
            <a:r>
              <a:rPr lang="ar-SA" dirty="0">
                <a:solidFill>
                  <a:schemeClr val="tx1"/>
                </a:solidFill>
                <a:latin typeface="GE SS Two Light" pitchFamily="18" charset="-78"/>
                <a:ea typeface="GE SS Two Light" pitchFamily="18" charset="-78"/>
                <a:cs typeface="GE SS Two Light" pitchFamily="18" charset="-78"/>
              </a:rPr>
              <a:t>في أوائل الستينات افترضت وزارة الدفاع الأمريكية وقوع كارثة نووية ووضعت التصورات لما قد ينتج عن تأثير تلك الكارثة على الفعاليات المختلفة للجيش، وخاصة فعاليات مجال الاتصالات الذي هو القاسم المشترك الأساسي الموجه والمحرك لكل الأعمال.</a:t>
            </a:r>
            <a:endParaRPr lang="en-US" dirty="0">
              <a:solidFill>
                <a:schemeClr val="tx1"/>
              </a:solidFill>
              <a:latin typeface="GE SS Two Light" pitchFamily="18" charset="-78"/>
              <a:ea typeface="GE SS Two Light" pitchFamily="18" charset="-78"/>
              <a:cs typeface="GE SS Two Light" pitchFamily="18" charset="-78"/>
            </a:endParaRPr>
          </a:p>
          <a:p>
            <a:pPr algn="just">
              <a:lnSpc>
                <a:spcPct val="200000"/>
              </a:lnSpc>
            </a:pPr>
            <a:r>
              <a:rPr lang="ar-SA" dirty="0">
                <a:solidFill>
                  <a:schemeClr val="tx1"/>
                </a:solidFill>
                <a:latin typeface="GE SS Two Light" pitchFamily="18" charset="-78"/>
                <a:ea typeface="GE SS Two Light" pitchFamily="18" charset="-78"/>
                <a:cs typeface="GE SS Two Light" pitchFamily="18" charset="-78"/>
              </a:rPr>
              <a:t>كلفت الوزارة مجموعه من الباحثين لدراسة مهمة إيجاد شبكه اتصالات تستطيع أن تستمر في الوجود حتى في حاله هجوم نووي، وللتأكد بأن الاتصالات الحربية يمكن استمرارها </a:t>
            </a:r>
            <a:r>
              <a:rPr lang="ar-SA">
                <a:solidFill>
                  <a:schemeClr val="tx1"/>
                </a:solidFill>
                <a:latin typeface="GE SS Two Light" pitchFamily="18" charset="-78"/>
                <a:ea typeface="GE SS Two Light" pitchFamily="18" charset="-78"/>
                <a:cs typeface="GE SS Two Light" pitchFamily="18" charset="-78"/>
              </a:rPr>
              <a:t>في حالة </a:t>
            </a:r>
            <a:r>
              <a:rPr lang="ar-SA" dirty="0">
                <a:solidFill>
                  <a:schemeClr val="tx1"/>
                </a:solidFill>
                <a:latin typeface="GE SS Two Light" pitchFamily="18" charset="-78"/>
                <a:ea typeface="GE SS Two Light" pitchFamily="18" charset="-78"/>
                <a:cs typeface="GE SS Two Light" pitchFamily="18" charset="-78"/>
              </a:rPr>
              <a:t>حدوث أي حرب ,وأتت الفكرة وكانت غاية في </a:t>
            </a:r>
            <a:r>
              <a:rPr lang="ar-SA">
                <a:solidFill>
                  <a:schemeClr val="tx1"/>
                </a:solidFill>
                <a:latin typeface="GE SS Two Light" pitchFamily="18" charset="-78"/>
                <a:ea typeface="GE SS Two Light" pitchFamily="18" charset="-78"/>
                <a:cs typeface="GE SS Two Light" pitchFamily="18" charset="-78"/>
              </a:rPr>
              <a:t>الجرأة والسهولة، </a:t>
            </a:r>
            <a:r>
              <a:rPr lang="ar-SA" dirty="0">
                <a:solidFill>
                  <a:schemeClr val="tx1"/>
                </a:solidFill>
                <a:latin typeface="GE SS Two Light" pitchFamily="18" charset="-78"/>
                <a:ea typeface="GE SS Two Light" pitchFamily="18" charset="-78"/>
                <a:cs typeface="GE SS Two Light" pitchFamily="18" charset="-78"/>
              </a:rPr>
              <a:t>وهو أن يتم </a:t>
            </a:r>
            <a:r>
              <a:rPr lang="ar-SA">
                <a:solidFill>
                  <a:schemeClr val="tx1"/>
                </a:solidFill>
                <a:latin typeface="GE SS Two Light" pitchFamily="18" charset="-78"/>
                <a:ea typeface="GE SS Two Light" pitchFamily="18" charset="-78"/>
                <a:cs typeface="GE SS Two Light" pitchFamily="18" charset="-78"/>
              </a:rPr>
              <a:t>تكوين شبكة اتصالات </a:t>
            </a:r>
            <a:r>
              <a:rPr lang="en-US">
                <a:solidFill>
                  <a:schemeClr val="tx1"/>
                </a:solidFill>
                <a:latin typeface="GE SS Two Light" pitchFamily="18" charset="-78"/>
                <a:ea typeface="GE SS Two Light" pitchFamily="18" charset="-78"/>
                <a:cs typeface="GE SS Two Light" pitchFamily="18" charset="-78"/>
              </a:rPr>
              <a:t>Network </a:t>
            </a:r>
            <a:r>
              <a:rPr lang="ar-SA">
                <a:solidFill>
                  <a:schemeClr val="tx1"/>
                </a:solidFill>
                <a:latin typeface="GE SS Two Light" pitchFamily="18" charset="-78"/>
                <a:ea typeface="GE SS Two Light" pitchFamily="18" charset="-78"/>
                <a:cs typeface="GE SS Two Light" pitchFamily="18" charset="-78"/>
              </a:rPr>
              <a:t> ليس </a:t>
            </a:r>
            <a:r>
              <a:rPr lang="ar-SA" dirty="0">
                <a:solidFill>
                  <a:schemeClr val="tx1"/>
                </a:solidFill>
                <a:latin typeface="GE SS Two Light" pitchFamily="18" charset="-78"/>
                <a:ea typeface="GE SS Two Light" pitchFamily="18" charset="-78"/>
                <a:cs typeface="GE SS Two Light" pitchFamily="18" charset="-78"/>
              </a:rPr>
              <a:t>لها مركز تحكم رئيسي، فإذا ما دمرت أحدها أو حتى </a:t>
            </a:r>
            <a:r>
              <a:rPr lang="ar-SA">
                <a:solidFill>
                  <a:schemeClr val="tx1"/>
                </a:solidFill>
                <a:latin typeface="GE SS Two Light" pitchFamily="18" charset="-78"/>
                <a:ea typeface="GE SS Two Light" pitchFamily="18" charset="-78"/>
                <a:cs typeface="GE SS Two Light" pitchFamily="18" charset="-78"/>
              </a:rPr>
              <a:t>دمرت مائة </a:t>
            </a:r>
            <a:r>
              <a:rPr lang="ar-SA" dirty="0">
                <a:solidFill>
                  <a:schemeClr val="tx1"/>
                </a:solidFill>
                <a:latin typeface="GE SS Two Light" pitchFamily="18" charset="-78"/>
                <a:ea typeface="GE SS Two Light" pitchFamily="18" charset="-78"/>
                <a:cs typeface="GE SS Two Light" pitchFamily="18" charset="-78"/>
              </a:rPr>
              <a:t>من أطرافها فان على هذا النظام أن يستمر في العمل. وفي الأساس فان هذه الشبكة المراد تصميمها كانت للاستعمالات الحربية فقط. في ذلك الوقت لم يكن أي نوع من الشبكات </a:t>
            </a:r>
            <a:r>
              <a:rPr lang="en-US" dirty="0">
                <a:solidFill>
                  <a:schemeClr val="tx1"/>
                </a:solidFill>
                <a:latin typeface="GE SS Two Light" pitchFamily="18" charset="-78"/>
                <a:ea typeface="GE SS Two Light" pitchFamily="18" charset="-78"/>
                <a:cs typeface="GE SS Two Light" pitchFamily="18" charset="-78"/>
              </a:rPr>
              <a:t>Networks </a:t>
            </a:r>
            <a:r>
              <a:rPr lang="ar-SA" dirty="0">
                <a:solidFill>
                  <a:schemeClr val="tx1"/>
                </a:solidFill>
                <a:latin typeface="GE SS Two Light" pitchFamily="18" charset="-78"/>
                <a:ea typeface="GE SS Two Light" pitchFamily="18" charset="-78"/>
                <a:cs typeface="GE SS Two Light" pitchFamily="18" charset="-78"/>
              </a:rPr>
              <a:t>قد بنيت على الإطلاق ولهذا فان الباحثين تركوا لخيالهم … </a:t>
            </a:r>
            <a:r>
              <a:rPr lang="ar-SA">
                <a:solidFill>
                  <a:schemeClr val="tx1"/>
                </a:solidFill>
                <a:latin typeface="GE SS Two Light" pitchFamily="18" charset="-78"/>
                <a:ea typeface="GE SS Two Light" pitchFamily="18" charset="-78"/>
                <a:cs typeface="GE SS Two Light" pitchFamily="18" charset="-78"/>
              </a:rPr>
              <a:t>وأسسوا شبكة </a:t>
            </a:r>
            <a:r>
              <a:rPr lang="ar-SA" dirty="0">
                <a:solidFill>
                  <a:schemeClr val="tx1"/>
                </a:solidFill>
                <a:latin typeface="GE SS Two Light" pitchFamily="18" charset="-78"/>
                <a:ea typeface="GE SS Two Light" pitchFamily="18" charset="-78"/>
                <a:cs typeface="GE SS Two Light" pitchFamily="18" charset="-78"/>
              </a:rPr>
              <a:t>أطلق عليها </a:t>
            </a:r>
            <a:r>
              <a:rPr lang="ar-SA">
                <a:solidFill>
                  <a:schemeClr val="tx1"/>
                </a:solidFill>
                <a:latin typeface="GE SS Two Light" pitchFamily="18" charset="-78"/>
                <a:ea typeface="GE SS Two Light" pitchFamily="18" charset="-78"/>
                <a:cs typeface="GE SS Two Light" pitchFamily="18" charset="-78"/>
              </a:rPr>
              <a:t>اسم شبكة </a:t>
            </a:r>
            <a:r>
              <a:rPr lang="ar-SA" dirty="0">
                <a:solidFill>
                  <a:schemeClr val="tx1"/>
                </a:solidFill>
                <a:latin typeface="GE SS Two Light" pitchFamily="18" charset="-78"/>
                <a:ea typeface="GE SS Two Light" pitchFamily="18" charset="-78"/>
                <a:cs typeface="GE SS Two Light" pitchFamily="18" charset="-78"/>
              </a:rPr>
              <a:t>وكالة مشروع الأبحاث المتقدمة </a:t>
            </a:r>
            <a:r>
              <a:rPr lang="en-US" dirty="0">
                <a:solidFill>
                  <a:schemeClr val="tx1"/>
                </a:solidFill>
                <a:latin typeface="GE SS Two Light" pitchFamily="18" charset="-78"/>
                <a:ea typeface="GE SS Two Light" pitchFamily="18" charset="-78"/>
                <a:cs typeface="GE SS Two Light" pitchFamily="18" charset="-78"/>
              </a:rPr>
              <a:t>Advanced Research Projects Agency Network (ARPANET</a:t>
            </a:r>
            <a:r>
              <a:rPr lang="ar-SA" dirty="0">
                <a:solidFill>
                  <a:schemeClr val="tx1"/>
                </a:solidFill>
                <a:latin typeface="GE SS Two Light" pitchFamily="18" charset="-78"/>
                <a:ea typeface="GE SS Two Light" pitchFamily="18" charset="-78"/>
                <a:cs typeface="GE SS Two Light" pitchFamily="18" charset="-78"/>
              </a:rPr>
              <a:t>) وذلك كمشروع خاص لوزارة الدفاع الأمريكية، وكانت هذه الشبكة بدائية وتتكون </a:t>
            </a:r>
            <a:r>
              <a:rPr lang="ar-SA">
                <a:solidFill>
                  <a:schemeClr val="tx1"/>
                </a:solidFill>
                <a:latin typeface="GE SS Two Light" pitchFamily="18" charset="-78"/>
                <a:ea typeface="GE SS Two Light" pitchFamily="18" charset="-78"/>
                <a:cs typeface="GE SS Two Light" pitchFamily="18" charset="-78"/>
              </a:rPr>
              <a:t>من أربعة </a:t>
            </a:r>
            <a:r>
              <a:rPr lang="ar-SA" dirty="0">
                <a:solidFill>
                  <a:schemeClr val="tx1"/>
                </a:solidFill>
                <a:latin typeface="GE SS Two Light" pitchFamily="18" charset="-78"/>
                <a:ea typeface="GE SS Two Light" pitchFamily="18" charset="-78"/>
                <a:cs typeface="GE SS Two Light" pitchFamily="18" charset="-78"/>
              </a:rPr>
              <a:t>كمبيوترات مرتبطة ببعضها بواسطة توصيلات التلفون في مراكز </a:t>
            </a:r>
            <a:r>
              <a:rPr lang="ar-SA">
                <a:solidFill>
                  <a:schemeClr val="tx1"/>
                </a:solidFill>
                <a:latin typeface="GE SS Two Light" pitchFamily="18" charset="-78"/>
                <a:ea typeface="GE SS Two Light" pitchFamily="18" charset="-78"/>
                <a:cs typeface="GE SS Two Light" pitchFamily="18" charset="-78"/>
              </a:rPr>
              <a:t>أبحاث تابعة </a:t>
            </a:r>
            <a:r>
              <a:rPr lang="ar-SA" dirty="0">
                <a:solidFill>
                  <a:schemeClr val="tx1"/>
                </a:solidFill>
                <a:latin typeface="GE SS Two Light" pitchFamily="18" charset="-78"/>
                <a:ea typeface="GE SS Two Light" pitchFamily="18" charset="-78"/>
                <a:cs typeface="GE SS Two Light" pitchFamily="18" charset="-78"/>
              </a:rPr>
              <a:t>لجامعات أمريكية.</a:t>
            </a:r>
            <a:endParaRPr lang="en-US" dirty="0">
              <a:solidFill>
                <a:schemeClr val="tx1"/>
              </a:solidFill>
              <a:latin typeface="GE SS Two Light" pitchFamily="18" charset="-78"/>
              <a:ea typeface="GE SS Two Light" pitchFamily="18" charset="-78"/>
              <a:cs typeface="GE SS Two Light" pitchFamily="18" charset="-78"/>
            </a:endParaRPr>
          </a:p>
          <a:p>
            <a:pPr algn="just">
              <a:lnSpc>
                <a:spcPct val="200000"/>
              </a:lnSpc>
            </a:pPr>
            <a:r>
              <a:rPr lang="ar-SA" dirty="0">
                <a:solidFill>
                  <a:schemeClr val="tx1"/>
                </a:solidFill>
                <a:latin typeface="GE SS Two Light" pitchFamily="18" charset="-78"/>
                <a:ea typeface="GE SS Two Light" pitchFamily="18" charset="-78"/>
                <a:cs typeface="GE SS Two Light" pitchFamily="18" charset="-78"/>
              </a:rPr>
              <a:t>لقد جعلت الوزارة هذه </a:t>
            </a:r>
            <a:r>
              <a:rPr lang="ar-SA">
                <a:solidFill>
                  <a:schemeClr val="tx1"/>
                </a:solidFill>
                <a:latin typeface="GE SS Two Light" pitchFamily="18" charset="-78"/>
                <a:ea typeface="GE SS Two Light" pitchFamily="18" charset="-78"/>
                <a:cs typeface="GE SS Two Light" pitchFamily="18" charset="-78"/>
              </a:rPr>
              <a:t>الشبكة ميسرة </a:t>
            </a:r>
            <a:r>
              <a:rPr lang="ar-SA" dirty="0">
                <a:solidFill>
                  <a:schemeClr val="tx1"/>
                </a:solidFill>
                <a:latin typeface="GE SS Two Light" pitchFamily="18" charset="-78"/>
                <a:ea typeface="GE SS Two Light" pitchFamily="18" charset="-78"/>
                <a:cs typeface="GE SS Two Light" pitchFamily="18" charset="-78"/>
              </a:rPr>
              <a:t>للجامعات ومراكز الأبحاث والمنظمات العلمية الأخرى ولأجراء الأبحاث </a:t>
            </a:r>
            <a:r>
              <a:rPr lang="ar-SA">
                <a:solidFill>
                  <a:schemeClr val="tx1"/>
                </a:solidFill>
                <a:latin typeface="GE SS Two Light" pitchFamily="18" charset="-78"/>
                <a:ea typeface="GE SS Two Light" pitchFamily="18" charset="-78"/>
                <a:cs typeface="GE SS Two Light" pitchFamily="18" charset="-78"/>
              </a:rPr>
              <a:t>من أجل </a:t>
            </a:r>
            <a:r>
              <a:rPr lang="ar-SA" dirty="0">
                <a:solidFill>
                  <a:schemeClr val="tx1"/>
                </a:solidFill>
                <a:latin typeface="GE SS Two Light" pitchFamily="18" charset="-78"/>
                <a:ea typeface="GE SS Two Light" pitchFamily="18" charset="-78"/>
                <a:cs typeface="GE SS Two Light" pitchFamily="18" charset="-78"/>
              </a:rPr>
              <a:t>دراسة إمكانيات تطويرها، ونتيجة لهذا الوضع فان </a:t>
            </a:r>
            <a:r>
              <a:rPr lang="en-US" dirty="0">
                <a:solidFill>
                  <a:schemeClr val="tx1"/>
                </a:solidFill>
                <a:latin typeface="GE SS Two Light" pitchFamily="18" charset="-78"/>
                <a:ea typeface="GE SS Two Light" pitchFamily="18" charset="-78"/>
                <a:cs typeface="GE SS Two Light" pitchFamily="18" charset="-78"/>
              </a:rPr>
              <a:t>ARPANET </a:t>
            </a:r>
            <a:r>
              <a:rPr lang="ar-SA" dirty="0">
                <a:solidFill>
                  <a:schemeClr val="tx1"/>
                </a:solidFill>
                <a:latin typeface="GE SS Two Light" pitchFamily="18" charset="-78"/>
                <a:ea typeface="GE SS Two Light" pitchFamily="18" charset="-78"/>
                <a:cs typeface="GE SS Two Light" pitchFamily="18" charset="-78"/>
              </a:rPr>
              <a:t>قد نمت بشكل ملحوظ، والشبكة التي </a:t>
            </a:r>
            <a:r>
              <a:rPr lang="ar-SA">
                <a:solidFill>
                  <a:schemeClr val="tx1"/>
                </a:solidFill>
                <a:latin typeface="GE SS Two Light" pitchFamily="18" charset="-78"/>
                <a:ea typeface="GE SS Two Light" pitchFamily="18" charset="-78"/>
                <a:cs typeface="GE SS Two Light" pitchFamily="18" charset="-78"/>
              </a:rPr>
              <a:t>كانت صغيرة تحولت </a:t>
            </a:r>
            <a:r>
              <a:rPr lang="ar-SA" dirty="0">
                <a:solidFill>
                  <a:schemeClr val="tx1"/>
                </a:solidFill>
                <a:latin typeface="GE SS Two Light" pitchFamily="18" charset="-78"/>
                <a:ea typeface="GE SS Two Light" pitchFamily="18" charset="-78"/>
                <a:cs typeface="GE SS Two Light" pitchFamily="18" charset="-78"/>
              </a:rPr>
              <a:t>إلى نظام اتصالات </a:t>
            </a:r>
            <a:r>
              <a:rPr lang="ar-SA">
                <a:solidFill>
                  <a:schemeClr val="tx1"/>
                </a:solidFill>
                <a:latin typeface="GE SS Two Light" pitchFamily="18" charset="-78"/>
                <a:ea typeface="GE SS Two Light" pitchFamily="18" charset="-78"/>
                <a:cs typeface="GE SS Two Light" pitchFamily="18" charset="-78"/>
              </a:rPr>
              <a:t>فعال.</a:t>
            </a:r>
            <a:endParaRPr lang="ar-SY" dirty="0">
              <a:solidFill>
                <a:schemeClr val="tx1"/>
              </a:solidFill>
              <a:latin typeface="GE SS Two Light" pitchFamily="18" charset="-78"/>
              <a:ea typeface="GE SS Two Light" pitchFamily="18" charset="-78"/>
              <a:cs typeface="GE SS Two Light" pitchFamily="18" charset="-78"/>
            </a:endParaRP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31900558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6996EB4B-A170-473D-B7EB-3E32A9ECDD91}" type="slidenum">
              <a:rPr lang="ar-SY" smtClean="0"/>
              <a:pPr/>
              <a:t>49</a:t>
            </a:fld>
            <a:endParaRPr lang="ar-SY" dirty="0"/>
          </a:p>
        </p:txBody>
      </p:sp>
      <p:sp>
        <p:nvSpPr>
          <p:cNvPr id="7" name="Date Placeholder 3"/>
          <p:cNvSpPr txBox="1">
            <a:spLocks/>
          </p:cNvSpPr>
          <p:nvPr/>
        </p:nvSpPr>
        <p:spPr>
          <a:xfrm>
            <a:off x="192230" y="995099"/>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00000"/>
              </a:lnSpc>
            </a:pPr>
            <a:r>
              <a:rPr lang="ar-SA">
                <a:solidFill>
                  <a:schemeClr val="tx1"/>
                </a:solidFill>
                <a:latin typeface="GE SS Two Light" pitchFamily="18" charset="-78"/>
                <a:ea typeface="GE SS Two Light" pitchFamily="18" charset="-78"/>
                <a:cs typeface="GE SS Two Light" pitchFamily="18" charset="-78"/>
              </a:rPr>
              <a:t>السنوات التي تلت جاءت معها بتغييرات كثيرة، وفي ذلك الوقت فإن الوصول للشبكة كان مقصوراً على الجيش والجامعات والباحثين، ونتيجة لهذا الوضع فلقد أصبحت </a:t>
            </a:r>
            <a:r>
              <a:rPr lang="en-US">
                <a:solidFill>
                  <a:schemeClr val="tx1"/>
                </a:solidFill>
                <a:latin typeface="GE SS Two Light" pitchFamily="18" charset="-78"/>
                <a:ea typeface="GE SS Two Light" pitchFamily="18" charset="-78"/>
                <a:cs typeface="GE SS Two Light" pitchFamily="18" charset="-78"/>
              </a:rPr>
              <a:t>ARPANET</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عبارة عن شبكة تتكون من شبكات ذات مفاتيح وأطراف متعددة، وترسل المعلومات فيها باستخدام تقنية تفتيتها إلى مجموعات </a:t>
            </a:r>
            <a:r>
              <a:rPr lang="en-US">
                <a:solidFill>
                  <a:schemeClr val="tx1"/>
                </a:solidFill>
                <a:latin typeface="GE SS Two Light" pitchFamily="18" charset="-78"/>
                <a:ea typeface="GE SS Two Light" pitchFamily="18" charset="-78"/>
                <a:cs typeface="GE SS Two Light" pitchFamily="18" charset="-78"/>
              </a:rPr>
              <a:t>Packets</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أصغر،  تتحرك بحرية واستقلالية من طرف إلى أخر لتصل إلى مبتغيها. كان هذا المشروع غير معروف حتى سنه 1980 حين تم إظهاره للضوء، ومنذ ذلك الحين فإن التغييرات أصبحت تحدث بسرعة كبيرة واستمر هذا النظام في الاتساع. ما بين سنة 1982و1985 كانت ولادة الانترنت فلقد انقسمت </a:t>
            </a:r>
            <a:r>
              <a:rPr lang="en-US">
                <a:solidFill>
                  <a:schemeClr val="tx1"/>
                </a:solidFill>
                <a:latin typeface="GE SS Two Light" pitchFamily="18" charset="-78"/>
                <a:ea typeface="GE SS Two Light" pitchFamily="18" charset="-78"/>
                <a:cs typeface="GE SS Two Light" pitchFamily="18" charset="-78"/>
              </a:rPr>
              <a:t>ARPANET</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سنة  1983 إلى قسمين </a:t>
            </a:r>
            <a:r>
              <a:rPr lang="en-US">
                <a:solidFill>
                  <a:schemeClr val="tx1"/>
                </a:solidFill>
                <a:latin typeface="GE SS Two Light" pitchFamily="18" charset="-78"/>
                <a:ea typeface="GE SS Two Light" pitchFamily="18" charset="-78"/>
                <a:cs typeface="GE SS Two Light" pitchFamily="18" charset="-78"/>
              </a:rPr>
              <a:t>ARPANET </a:t>
            </a:r>
            <a:r>
              <a:rPr lang="ar-SA">
                <a:solidFill>
                  <a:schemeClr val="tx1"/>
                </a:solidFill>
                <a:latin typeface="GE SS Two Light" pitchFamily="18" charset="-78"/>
                <a:ea typeface="GE SS Two Light" pitchFamily="18" charset="-78"/>
                <a:cs typeface="GE SS Two Light" pitchFamily="18" charset="-78"/>
              </a:rPr>
              <a:t> و </a:t>
            </a:r>
            <a:r>
              <a:rPr lang="en-US">
                <a:solidFill>
                  <a:schemeClr val="tx1"/>
                </a:solidFill>
                <a:latin typeface="GE SS Two Light" pitchFamily="18" charset="-78"/>
                <a:ea typeface="GE SS Two Light" pitchFamily="18" charset="-78"/>
                <a:cs typeface="GE SS Two Light" pitchFamily="18" charset="-78"/>
              </a:rPr>
              <a:t>MILNET</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واستخدمت الأولى في جهود الأبحاث المدنية أما </a:t>
            </a:r>
            <a:r>
              <a:rPr lang="en-US">
                <a:solidFill>
                  <a:schemeClr val="tx1"/>
                </a:solidFill>
                <a:latin typeface="GE SS Two Light" pitchFamily="18" charset="-78"/>
                <a:ea typeface="GE SS Two Light" pitchFamily="18" charset="-78"/>
                <a:cs typeface="GE SS Two Light" pitchFamily="18" charset="-78"/>
              </a:rPr>
              <a:t>MILNET</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فاحتفظ بها للاستخدامات العسكرية.</a:t>
            </a:r>
            <a:endParaRPr lang="en-US">
              <a:solidFill>
                <a:schemeClr val="tx1"/>
              </a:solidFill>
              <a:latin typeface="GE SS Two Light" pitchFamily="18" charset="-78"/>
              <a:ea typeface="GE SS Two Light" pitchFamily="18" charset="-78"/>
              <a:cs typeface="GE SS Two Light" pitchFamily="18" charset="-78"/>
            </a:endParaRPr>
          </a:p>
          <a:p>
            <a:pPr algn="just">
              <a:lnSpc>
                <a:spcPct val="200000"/>
              </a:lnSpc>
            </a:pPr>
            <a:r>
              <a:rPr lang="ar-SA">
                <a:solidFill>
                  <a:schemeClr val="tx1"/>
                </a:solidFill>
                <a:latin typeface="GE SS Two Light" pitchFamily="18" charset="-78"/>
                <a:ea typeface="GE SS Two Light" pitchFamily="18" charset="-78"/>
                <a:cs typeface="GE SS Two Light" pitchFamily="18" charset="-78"/>
              </a:rPr>
              <a:t>منذ سنة 1980 فإن شبكات جديدة عديدة تكونت لخدمة بعض الفئات والمنظمات …إحدى هذه الشبكات كانت للمجتمعات الأكاديمية، وأخرى لمنظمات أبحاث الكمبيوتر حيث وصلت الباحثين بعضهم ببعض ليتشاركوا في المعلومات.</a:t>
            </a:r>
            <a:endParaRPr lang="en-US">
              <a:solidFill>
                <a:schemeClr val="tx1"/>
              </a:solidFill>
              <a:latin typeface="GE SS Two Light" pitchFamily="18" charset="-78"/>
              <a:ea typeface="GE SS Two Light" pitchFamily="18" charset="-78"/>
              <a:cs typeface="GE SS Two Light" pitchFamily="18" charset="-78"/>
            </a:endParaRPr>
          </a:p>
          <a:p>
            <a:pPr algn="just">
              <a:lnSpc>
                <a:spcPct val="200000"/>
              </a:lnSpc>
            </a:pPr>
            <a:r>
              <a:rPr lang="ar-SA">
                <a:solidFill>
                  <a:schemeClr val="tx1"/>
                </a:solidFill>
                <a:latin typeface="GE SS Two Light" pitchFamily="18" charset="-78"/>
                <a:ea typeface="GE SS Two Light" pitchFamily="18" charset="-78"/>
                <a:cs typeface="GE SS Two Light" pitchFamily="18" charset="-78"/>
              </a:rPr>
              <a:t>في سنة 1986 فإن مؤسسة العلوم الوطنية </a:t>
            </a:r>
            <a:r>
              <a:rPr lang="en-US">
                <a:solidFill>
                  <a:schemeClr val="tx1"/>
                </a:solidFill>
                <a:latin typeface="GE SS Two Light" pitchFamily="18" charset="-78"/>
                <a:ea typeface="GE SS Two Light" pitchFamily="18" charset="-78"/>
                <a:cs typeface="GE SS Two Light" pitchFamily="18" charset="-78"/>
              </a:rPr>
              <a:t>National Science Foundation</a:t>
            </a:r>
            <a:r>
              <a:rPr lang="ar-SA">
                <a:solidFill>
                  <a:schemeClr val="tx1"/>
                </a:solidFill>
                <a:latin typeface="GE SS Two Light" pitchFamily="18" charset="-78"/>
                <a:ea typeface="GE SS Two Light" pitchFamily="18" charset="-78"/>
                <a:cs typeface="GE SS Two Light" pitchFamily="18" charset="-78"/>
              </a:rPr>
              <a:t> شبكت الباحثين بعضهم ببعض في كافة أنحاء الولايات المتحدة من خلال خمسة كمبيوترات عملاقة، وسميت هذه الشبكة باسم </a:t>
            </a:r>
            <a:r>
              <a:rPr lang="en-US">
                <a:solidFill>
                  <a:schemeClr val="tx1"/>
                </a:solidFill>
                <a:latin typeface="GE SS Two Light" pitchFamily="18" charset="-78"/>
                <a:ea typeface="GE SS Two Light" pitchFamily="18" charset="-78"/>
                <a:cs typeface="GE SS Two Light" pitchFamily="18" charset="-78"/>
              </a:rPr>
              <a:t>NSFNET</a:t>
            </a:r>
            <a:r>
              <a:rPr lang="ar-SA">
                <a:solidFill>
                  <a:schemeClr val="tx1"/>
                </a:solidFill>
                <a:latin typeface="GE SS Two Light" pitchFamily="18" charset="-78"/>
                <a:ea typeface="GE SS Two Light" pitchFamily="18" charset="-78"/>
                <a:cs typeface="GE SS Two Light" pitchFamily="18" charset="-78"/>
              </a:rPr>
              <a:t>. لقد تكونت هذه الشبكة من مراكز لخطوط الإرسال المتكونة من الألياف الضوئية ومن الأسلاك العادية، وبمساعده الاتصالات عبر الأقمار الصناعية والموجات الدقيقة </a:t>
            </a:r>
            <a:r>
              <a:rPr lang="en-US">
                <a:solidFill>
                  <a:schemeClr val="tx1"/>
                </a:solidFill>
                <a:latin typeface="GE SS Two Light" pitchFamily="18" charset="-78"/>
                <a:ea typeface="GE SS Two Light" pitchFamily="18" charset="-78"/>
                <a:cs typeface="GE SS Two Light" pitchFamily="18" charset="-78"/>
              </a:rPr>
              <a:t>Microwave</a:t>
            </a:r>
            <a:r>
              <a:rPr lang="ar-SA">
                <a:solidFill>
                  <a:schemeClr val="tx1"/>
                </a:solidFill>
                <a:latin typeface="GE SS Two Light" pitchFamily="18" charset="-78"/>
                <a:ea typeface="GE SS Two Light" pitchFamily="18" charset="-78"/>
                <a:cs typeface="GE SS Two Light" pitchFamily="18" charset="-78"/>
              </a:rPr>
              <a:t> </a:t>
            </a:r>
            <a:r>
              <a:rPr lang="en-US">
                <a:solidFill>
                  <a:schemeClr val="tx1"/>
                </a:solidFill>
                <a:latin typeface="GE SS Two Light" pitchFamily="18" charset="-78"/>
                <a:ea typeface="GE SS Two Light" pitchFamily="18" charset="-78"/>
                <a:cs typeface="GE SS Two Light" pitchFamily="18" charset="-78"/>
              </a:rPr>
              <a:t> </a:t>
            </a:r>
            <a:r>
              <a:rPr lang="ar-SA">
                <a:solidFill>
                  <a:schemeClr val="tx1"/>
                </a:solidFill>
                <a:latin typeface="GE SS Two Light" pitchFamily="18" charset="-78"/>
                <a:ea typeface="GE SS Two Light" pitchFamily="18" charset="-78"/>
                <a:cs typeface="GE SS Two Light" pitchFamily="18" charset="-78"/>
              </a:rPr>
              <a:t>وذلك كي تحمل كميات هائلة من المعلومات التي تتحرك بسرعة عالية ولمسافات بعيدة … إن هذه الشبكة </a:t>
            </a:r>
            <a:r>
              <a:rPr lang="en-US">
                <a:solidFill>
                  <a:schemeClr val="tx1"/>
                </a:solidFill>
                <a:latin typeface="GE SS Two Light" pitchFamily="18" charset="-78"/>
                <a:ea typeface="GE SS Two Light" pitchFamily="18" charset="-78"/>
                <a:cs typeface="GE SS Two Light" pitchFamily="18" charset="-78"/>
              </a:rPr>
              <a:t>NSFNET </a:t>
            </a:r>
            <a:r>
              <a:rPr lang="ar-SA">
                <a:solidFill>
                  <a:schemeClr val="tx1"/>
                </a:solidFill>
                <a:latin typeface="GE SS Two Light" pitchFamily="18" charset="-78"/>
                <a:ea typeface="GE SS Two Light" pitchFamily="18" charset="-78"/>
                <a:cs typeface="GE SS Two Light" pitchFamily="18" charset="-78"/>
              </a:rPr>
              <a:t>كونت العمود الفقري للبنية التحتية للانترنت وخاصة بعد أن رفعت الحكومة الأمريكية يدها عنها.</a:t>
            </a:r>
            <a:endParaRPr lang="ar-SY" dirty="0">
              <a:solidFill>
                <a:schemeClr val="tx1"/>
              </a:solidFill>
              <a:latin typeface="GE SS Two Light" pitchFamily="18" charset="-78"/>
              <a:ea typeface="GE SS Two Light" pitchFamily="18" charset="-78"/>
              <a:cs typeface="GE SS Two Light" pitchFamily="18" charset="-78"/>
            </a:endParaRP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31900558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91701A90-94CC-4CA2-B5DE-0D28376B13FE}" type="slidenum">
              <a:rPr lang="ar-SY" smtClean="0"/>
              <a:pPr/>
              <a:t>50</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
              <a:lnSpc>
                <a:spcPct val="200000"/>
              </a:lnSpc>
            </a:pPr>
            <a:r>
              <a:rPr lang="ar-SA">
                <a:solidFill>
                  <a:schemeClr val="tx1"/>
                </a:solidFill>
                <a:latin typeface="GE SS Two Light" pitchFamily="18" charset="-78"/>
                <a:ea typeface="GE SS Two Light" pitchFamily="18" charset="-78"/>
                <a:cs typeface="GE SS Two Light" pitchFamily="18" charset="-78"/>
              </a:rPr>
              <a:t>بدأ تقديم خدمة الانترنت للناس عمليا في سنة 1985 وكان عدد المشتركين يتزايد بشكل كبير وأصبح الانترنت الآن وكما هو جلي أكبر شبكة في تاريخ البشرية. الانترنت يعتبر حقيقة أحد الظواهر… ولربما يعد أنه أكثر التطورات التي حدثت في وسائل الاتصالات البشرية بعد اختراع التلفون. لا تحاول البحث عن المركز الرئيسي للانترنت في أي مدينة بل وفي أي مكان في العالم لسبب يسير هو أن الانترنت ليس له إدارة أو مركز رئيسي على الإطلاق. ويبدو أن ذلك غير مقنع لكثير من الناس ولكن الحقيقة أنه لا توجد إدارة مركزية الانترنت وبدلا من ذلك فإنه يدار من تشكيلة من آلاف شبكات الكمبيوتر التابعة للشركات والأفراد كل منهم يقوم بتشغيل جزء منه كما يدفع تكاليف ذلك. وكل شبكة تتعاون مع الأخرى لتوجيه حركة مرور المعلومات حتى تصل لكل منهم وبمجموع هؤلاء تتكون الشبكة العالمية ولهذا لا يملك أحد الانترنت،  هناك ملايين خلف هذه الشبكة يتشاركون في مكوناتها، وهؤلاء سواء كانوا أفرادا أو منظمات أو شركات غير مستقرين في الغالب، ودائما يقومون بالتغيير ولكنهم دائما في نمو وتزايد دائم كل لحظة... وهناك مواقع تضاف دائما ومواقع تتغير عناوينها أو تندثر. </a:t>
            </a:r>
            <a:endParaRPr lang="en-US">
              <a:solidFill>
                <a:schemeClr val="tx1"/>
              </a:solidFill>
              <a:latin typeface="GE SS Two Light" pitchFamily="18" charset="-78"/>
              <a:ea typeface="GE SS Two Light" pitchFamily="18" charset="-78"/>
              <a:cs typeface="GE SS Two Light" pitchFamily="18" charset="-78"/>
            </a:endParaRPr>
          </a:p>
          <a:p>
            <a:pPr algn="just">
              <a:lnSpc>
                <a:spcPct val="200000"/>
              </a:lnSpc>
            </a:pPr>
            <a:r>
              <a:rPr lang="en-US">
                <a:solidFill>
                  <a:schemeClr val="tx1"/>
                </a:solidFill>
                <a:latin typeface="GE SS Two Light" pitchFamily="18" charset="-78"/>
                <a:ea typeface="GE SS Two Light" pitchFamily="18" charset="-78"/>
                <a:cs typeface="GE SS Two Light" pitchFamily="18" charset="-78"/>
              </a:rPr>
              <a:t> </a:t>
            </a:r>
          </a:p>
          <a:p>
            <a:pPr algn="just">
              <a:lnSpc>
                <a:spcPct val="200000"/>
              </a:lnSpc>
            </a:pPr>
            <a:endParaRPr lang="ar-SY" dirty="0">
              <a:solidFill>
                <a:schemeClr val="tx1"/>
              </a:solidFill>
              <a:latin typeface="GE SS Two Light" pitchFamily="18" charset="-78"/>
              <a:ea typeface="GE SS Two Light" pitchFamily="18" charset="-78"/>
              <a:cs typeface="GE SS Two Light" pitchFamily="18" charset="-78"/>
            </a:endParaRP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31900558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3E194B18-5A44-4A6F-9E21-E80ED0D69368}" type="slidenum">
              <a:rPr lang="ar-SY" smtClean="0"/>
              <a:pPr/>
              <a:t>51</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sz="1600">
                <a:solidFill>
                  <a:schemeClr val="tx1"/>
                </a:solidFill>
              </a:rPr>
              <a:t>معلومة </a:t>
            </a:r>
            <a:r>
              <a:rPr lang="ar-SA" sz="1600">
                <a:solidFill>
                  <a:schemeClr val="tx1"/>
                </a:solidFill>
              </a:rPr>
              <a:t>4</a:t>
            </a:r>
            <a:endParaRPr lang="ar-SY" sz="1600" dirty="0">
              <a:solidFill>
                <a:schemeClr val="tx1"/>
              </a:solidFill>
            </a:endParaRPr>
          </a:p>
          <a:p>
            <a:pPr>
              <a:lnSpc>
                <a:spcPct val="150000"/>
              </a:lnSpc>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فائدة الأرقام هنا أن المدرب يركز على ما تخبره الدراسات ولغة الأرقام في التعامل مع التقنية:</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يعدّ موقع فيسبوك الشبكة الاجتماعية الأكثر شعبية في المنطقة. إذ يستخدمه ما يقارب 94% من مستخدمي الانترنت. في حين ينشط ما يزيد عن نصفهم على موقع تويتر ، ويستخدم 46% منهم غوغل بلاس في حين يستخدم فرد من أصل سبعة تطبيق انستغرام.</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54% من شباب وبنات الصعيد استخدموا الهاتف المحمول في الوصول إلى مواقع التواصل الاجتماعي، وعدوا ذلك نوعاً من الخصوصية الاجتماعية وحرية التعبير عن المشاعر رغم إقرارهم بتراجع صحوة الضمير لديهم وانتشار الكذب بينهم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الأشخاص يتفقدون هواتفهم المحمولة بمعدل 34 </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مرة ف</a:t>
            </a:r>
            <a:r>
              <a:rPr lang="ar-SA"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ي</a:t>
            </a: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اليوم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63 % يتحقّقون من هواتفهم حتى أثناء النوم.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81 % يبقون هواتفهم بالقرب منهم .</a:t>
            </a:r>
          </a:p>
          <a:p>
            <a:pPr marL="285750" indent="-285750">
              <a:lnSpc>
                <a:spcPct val="15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دراسة حديثة أجراها العالم الأمريكي "لارى روزين" أستاذ علم النفس بجامعة كاليفورنيا ، والتى أكدت أن الإفراط فى استخدام موقع التواصل الاجتماعى فيسبوك يسبب اضطرابات نفسية وبخاصة لدى فئة المراهقين . قدم "روزين" نتائج الدراسة بناءاً على إجراء استبيان شمل 1000 مراهق ، و مراقبة 300 آخرين لمدة 15 دقيقة ، وقد رصدت الدراسة ما يلى: </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478979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95F56F2E-DDCF-4239-A497-BC65B0C8F8A0}" type="slidenum">
              <a:rPr lang="ar-SY" smtClean="0"/>
              <a:pPr/>
              <a:t>52</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marL="342900" indent="-342900">
              <a:lnSpc>
                <a:spcPct val="150000"/>
              </a:lnSpc>
              <a:buFont typeface="+mj-lt"/>
              <a:buAutoNum type="arabicPeriod"/>
            </a:pPr>
            <a:r>
              <a:rPr lang="ar-SY" sz="160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ازدياد </a:t>
            </a: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الأنانية عند المراهقين الذين غالبا ما يستخدمون الشبكات الاجتماعية.</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اضطرابات نفسية ، و ميول عدوانية ، ومشاكل فى النوم ، وقلق ، واكتئاب عند المراهقين الذين لدسهم حضور قوى على الشبكات الاجتماعية ومدمني ألعاب الفيديو و الانترنت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التغيب عن المدرسة ، وانخفاض مستوى التحصيل الدراسي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ضعف القدرة على التركيز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في دراسة سعودية ؛ أكثر الفئات  استخداما للانترنت بعد منتصف الليل الفئة العمرية 15 - 18 بنسبة 35 %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17 % يستخدمون الألعاب عبر النت يومياً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36 % يلعبون عبر الشبكة مع أصدقائهم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11 % يشاهدون المسلسلات والمسرحيات عبر النت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35 % يستخدمون النت لمتابعة الرياضة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23 % يتابعون ويشاهدون مقاطع العنف والحوادث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36 % يزورون المواقع التي تحوي مواضيع وصور عاطفية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40 % يتابعون برامج الأغاني .</a:t>
            </a:r>
          </a:p>
          <a:p>
            <a:pPr marL="342900" indent="-342900">
              <a:lnSpc>
                <a:spcPct val="150000"/>
              </a:lnSpc>
              <a:buFont typeface="+mj-lt"/>
              <a:buAutoNum type="arabicPeriod"/>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26 % يستخدمون "الشات" بشكل يومي. </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24558714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B5EB792B-4D29-45E0-A791-5440DB916DCF}" type="slidenum">
              <a:rPr lang="ar-SY" smtClean="0"/>
              <a:pPr/>
              <a:t>53</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sz="1600">
                <a:solidFill>
                  <a:schemeClr val="tx1"/>
                </a:solidFill>
              </a:rPr>
              <a:t>معلومة </a:t>
            </a:r>
            <a:r>
              <a:rPr lang="ar-SA" sz="1600">
                <a:solidFill>
                  <a:schemeClr val="tx1"/>
                </a:solidFill>
              </a:rPr>
              <a:t>5</a:t>
            </a:r>
            <a:endParaRPr lang="ar-SY" sz="1600" dirty="0">
              <a:solidFill>
                <a:schemeClr val="tx1"/>
              </a:solidFill>
            </a:endParaRP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18 % يستخدمون "الشات" لتكوين صداقات وعلاقات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17 % يستخدمون "الشات" للتحدث مع الأهل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23 % يستخدمون "الشات" لحوارات هادفة وجادة بشكل دائم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14 % يستخدمون "الشات" للبحث عن علاقات عاطفية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42 % يستخدمون "الشات" مع الأصدقاء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دراسة أخرى ، بينت أن 51 % من مستخدمي النت يتصفحون المواقع الإباحية.</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دراسة أخرى بينت أن 80 % منهم صنفوا كمدمني انترنت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دراسة على 500 شاب سعودي.</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82 % يستخدمون التصوير بكاميرا الفيديو .</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42220237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86C0E7B8-2E97-47B5-85AC-9FAC79BEE50F}" type="slidenum">
              <a:rPr lang="ar-SY" smtClean="0"/>
              <a:pPr/>
              <a:t>54</a:t>
            </a:fld>
            <a:endParaRPr lang="ar-SY" dirty="0"/>
          </a:p>
        </p:txBody>
      </p:sp>
      <p:sp>
        <p:nvSpPr>
          <p:cNvPr id="7" name="Date Placeholder 3"/>
          <p:cNvSpPr txBox="1">
            <a:spLocks/>
          </p:cNvSpPr>
          <p:nvPr/>
        </p:nvSpPr>
        <p:spPr>
          <a:xfrm>
            <a:off x="249382" y="119513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200000"/>
              </a:lnSpc>
            </a:pPr>
            <a:r>
              <a:rPr lang="ar-SY" sz="1600">
                <a:solidFill>
                  <a:schemeClr val="tx1"/>
                </a:solidFill>
              </a:rPr>
              <a:t>معلومة </a:t>
            </a:r>
            <a:r>
              <a:rPr lang="ar-SA" sz="1600">
                <a:solidFill>
                  <a:schemeClr val="tx1"/>
                </a:solidFill>
              </a:rPr>
              <a:t>6</a:t>
            </a:r>
            <a:endParaRPr lang="ar-SY" sz="1600" dirty="0">
              <a:solidFill>
                <a:schemeClr val="tx1"/>
              </a:solidFill>
            </a:endParaRP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77 % يرسلون مقاطع فيديو.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31 % يفضلون الاحتفاظ بمقاطع فيديو إباحية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56 % يوافقون على ترويج الشائعات وإرسال رسائل تهديد للآخرين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 93 % يستخدمون الجوال أثناء القيادة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30 % من الشباب لديهم أرقام وهواتف جوالة لا تعلم عنها الأسرة ولا الأقرباء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90 % لديهم الخبرة في استخدام الهاتف الجوال .</a:t>
            </a:r>
          </a:p>
          <a:p>
            <a:pPr marL="285750" indent="-285750">
              <a:lnSpc>
                <a:spcPct val="200000"/>
              </a:lnSpc>
              <a:buFont typeface="Arial" panose="020B0604020202020204" pitchFamily="34" charset="0"/>
              <a:buChar char="•"/>
            </a:pPr>
            <a:r>
              <a:rPr lang="ar-SY" sz="1600"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24 % يستخدمون الجوال للغش في الامتحانات .</a:t>
            </a:r>
          </a:p>
        </p:txBody>
      </p:sp>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349179018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7A822893-5B26-4648-8F30-0DCBFEEABBEB}" type="slidenum">
              <a:rPr lang="ar-SY" smtClean="0"/>
              <a:pPr/>
              <a:t>55</a:t>
            </a:fld>
            <a:endParaRPr lang="ar-SY" dirty="0"/>
          </a:p>
        </p:txBody>
      </p:sp>
      <p:sp>
        <p:nvSpPr>
          <p:cNvPr id="7" name="Date Placeholder 3"/>
          <p:cNvSpPr txBox="1">
            <a:spLocks/>
          </p:cNvSpPr>
          <p:nvPr/>
        </p:nvSpPr>
        <p:spPr>
          <a:xfrm>
            <a:off x="249382" y="1105481"/>
            <a:ext cx="9889251" cy="5288796"/>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ctr">
              <a:lnSpc>
                <a:spcPct val="150000"/>
              </a:lnSpc>
            </a:pPr>
            <a:r>
              <a:rPr lang="ar-SY">
                <a:solidFill>
                  <a:schemeClr val="tx1"/>
                </a:solidFill>
              </a:rPr>
              <a:t>معلومة </a:t>
            </a:r>
            <a:r>
              <a:rPr lang="ar-SA">
                <a:solidFill>
                  <a:schemeClr val="tx1"/>
                </a:solidFill>
              </a:rPr>
              <a:t>7</a:t>
            </a:r>
            <a:endParaRPr lang="ar-SY" dirty="0">
              <a:solidFill>
                <a:schemeClr val="tx1"/>
              </a:solidFill>
            </a:endParaRPr>
          </a:p>
          <a:p>
            <a:pPr>
              <a:lnSpc>
                <a:spcPct val="150000"/>
              </a:lnSpc>
            </a:pPr>
            <a:r>
              <a:rPr lang="ar-SA">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معلومات </a:t>
            </a:r>
            <a:r>
              <a:rPr lang="ar-SY">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مهمة </a:t>
            </a:r>
            <a:r>
              <a:rPr lang="ar-SY"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في </a:t>
            </a:r>
            <a:r>
              <a:rPr lang="ar-SY">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التعريف خلال </a:t>
            </a:r>
            <a:r>
              <a:rPr lang="ar-SY" dirty="0">
                <a:solidFill>
                  <a:schemeClr val="tx1"/>
                </a:solidFill>
                <a:latin typeface="GE SS Two Light" panose="020A0503020102020204" pitchFamily="18" charset="-78"/>
                <a:ea typeface="GE SS Two Light" panose="020A0503020102020204" pitchFamily="18" charset="-78"/>
                <a:cs typeface="GE SS Two Light" panose="020A0503020102020204" pitchFamily="18" charset="-78"/>
              </a:rPr>
              <a:t>أيام التدريب على أهم التطبيقات التقنية الحديثة التي يستخدمها الشباب :</a:t>
            </a:r>
          </a:p>
        </p:txBody>
      </p:sp>
      <p:graphicFrame>
        <p:nvGraphicFramePr>
          <p:cNvPr id="2" name="Table 1"/>
          <p:cNvGraphicFramePr>
            <a:graphicFrameLocks noGrp="1"/>
          </p:cNvGraphicFramePr>
          <p:nvPr>
            <p:extLst>
              <p:ext uri="{D42A27DB-BD31-4B8C-83A1-F6EECF244321}">
                <p14:modId xmlns:p14="http://schemas.microsoft.com/office/powerpoint/2010/main" val="1591950435"/>
              </p:ext>
            </p:extLst>
          </p:nvPr>
        </p:nvGraphicFramePr>
        <p:xfrm>
          <a:off x="249382" y="1848044"/>
          <a:ext cx="9889251" cy="4798539"/>
        </p:xfrm>
        <a:graphic>
          <a:graphicData uri="http://schemas.openxmlformats.org/drawingml/2006/table">
            <a:tbl>
              <a:tblPr rtl="1" firstRow="1" firstCol="1" bandRow="1">
                <a:tableStyleId>{93296810-A885-4BE3-A3E7-6D5BEEA58F35}</a:tableStyleId>
              </a:tblPr>
              <a:tblGrid>
                <a:gridCol w="1410269">
                  <a:extLst>
                    <a:ext uri="{9D8B030D-6E8A-4147-A177-3AD203B41FA5}">
                      <a16:colId xmlns:a16="http://schemas.microsoft.com/office/drawing/2014/main" val="20000"/>
                    </a:ext>
                  </a:extLst>
                </a:gridCol>
                <a:gridCol w="8478982">
                  <a:extLst>
                    <a:ext uri="{9D8B030D-6E8A-4147-A177-3AD203B41FA5}">
                      <a16:colId xmlns:a16="http://schemas.microsoft.com/office/drawing/2014/main" val="20001"/>
                    </a:ext>
                  </a:extLst>
                </a:gridCol>
              </a:tblGrid>
              <a:tr h="612936">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التقنية</a:t>
                      </a:r>
                      <a:r>
                        <a:rPr lang="ar-SY" sz="1200" dirty="0">
                          <a:effectLst/>
                          <a:latin typeface="GE SS Two Light" panose="020A0503020102020204" pitchFamily="18" charset="-78"/>
                          <a:ea typeface="GE SS Two Light" panose="020A0503020102020204" pitchFamily="18" charset="-78"/>
                          <a:cs typeface="GE SS Two Light" panose="020A0503020102020204" pitchFamily="18" charset="-78"/>
                        </a:rPr>
                        <a:t> </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ctr" rtl="1">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ملاحظات</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extLst>
                  <a:ext uri="{0D108BD9-81ED-4DB2-BD59-A6C34878D82A}">
                    <a16:rowId xmlns:a16="http://schemas.microsoft.com/office/drawing/2014/main" val="10000"/>
                  </a:ext>
                </a:extLst>
              </a:tr>
              <a:tr h="3531515">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تويتر</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107000"/>
                        </a:lnSpc>
                        <a:spcAft>
                          <a:spcPts val="60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ويعرف تقرير الإعلام الاجتماعي العربي الصادر عن برنامج الحوكمة والابتكار في كلية دبي للإدارة الحكومية مستخدم "تويتر" النشط ، بأنه المستخدم الذي يرسل تغريدة واحدة على الأقل في الشهر؛ في حين ذكرت دراسة عالمية بأن مستخدمي شبكة التواصل الاجتماعي "تويتر" حول العالم قاموا ببث وإرسال أكثر من 170 مليار "تغريدة" أو ما يسمى بـ"</a:t>
                      </a:r>
                      <a:r>
                        <a:rPr lang="en-GB" sz="1400" dirty="0">
                          <a:effectLst/>
                          <a:latin typeface="Myriad Pro" panose="020B0503030403020204" pitchFamily="34" charset="0"/>
                          <a:ea typeface="GE SS Two Light" panose="020A0503020102020204" pitchFamily="18" charset="-78"/>
                          <a:cs typeface="GE SS Two Light" panose="020A0503020102020204" pitchFamily="18" charset="-78"/>
                        </a:rPr>
                        <a:t>Tweets</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عبر فضاء هذه الشبكة. </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p>
                      <a:pPr algn="justLow" rtl="1">
                        <a:lnSpc>
                          <a:spcPct val="107000"/>
                        </a:lnSpc>
                        <a:spcAft>
                          <a:spcPts val="60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يقدم خدمة تدوين مصغر تسمح لمستخدميه بإرسال تحديثات </a:t>
                      </a:r>
                      <a:r>
                        <a:rPr lang="en-GB" sz="1400" dirty="0">
                          <a:effectLst/>
                          <a:latin typeface="Myriad Pro" panose="020B0503030403020204" pitchFamily="34" charset="0"/>
                          <a:ea typeface="GE SS Two Light" panose="020A0503020102020204" pitchFamily="18" charset="-78"/>
                          <a:cs typeface="GE SS Two Light" panose="020A0503020102020204" pitchFamily="18" charset="-78"/>
                        </a:rPr>
                        <a:t>Tweets</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عن حالتهم بحد أقصى 140 حرفًا للرسالة الواحدة.</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p>
                      <a:pPr algn="justLow" rtl="1">
                        <a:lnSpc>
                          <a:spcPct val="107000"/>
                        </a:lnSpc>
                        <a:spcAft>
                          <a:spcPts val="60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ظهر موقع تويتر في أوائل عام 2006م كمشروع تطوير بحثي أجرته شركة </a:t>
                      </a:r>
                      <a:r>
                        <a:rPr lang="en-GB" sz="1400" dirty="0" err="1">
                          <a:effectLst/>
                          <a:latin typeface="Myriad Pro" panose="020B0503030403020204" pitchFamily="34" charset="0"/>
                          <a:ea typeface="GE SS Two Light" panose="020A0503020102020204" pitchFamily="18" charset="-78"/>
                          <a:cs typeface="GE SS Two Light" panose="020A0503020102020204" pitchFamily="18" charset="-78"/>
                        </a:rPr>
                        <a:t>Odeo</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الأميركية في مدينة سان فرانسيسكو، وبعد ذلك أطلقته الشركة رسمياً للمستخدمين بشكل عام في أكتوبر 2006م ، وبدأ في الانتشار كخدمة جديدة عالمياً في عام 2007م ، من حيث تقديم التدوينات المصغرة ، وفي أبريل 2007م قامت شركة </a:t>
                      </a:r>
                      <a:r>
                        <a:rPr lang="en-GB" sz="1400" dirty="0" err="1">
                          <a:effectLst/>
                          <a:latin typeface="Myriad Pro" panose="020B0503030403020204" pitchFamily="34" charset="0"/>
                          <a:ea typeface="GE SS Two Light" panose="020A0503020102020204" pitchFamily="18" charset="-78"/>
                          <a:cs typeface="GE SS Two Light" panose="020A0503020102020204" pitchFamily="18" charset="-78"/>
                        </a:rPr>
                        <a:t>Odeo</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بفصل الخدمة عن الشركة، وتكوين شركة جديدة باسم </a:t>
                      </a:r>
                      <a:r>
                        <a:rPr lang="en-GB" sz="1400" dirty="0">
                          <a:effectLst/>
                          <a:latin typeface="Myriad Pro" panose="020B0503030403020204" pitchFamily="34" charset="0"/>
                          <a:ea typeface="GE SS Two Light" panose="020A0503020102020204" pitchFamily="18" charset="-78"/>
                          <a:cs typeface="GE SS Two Light" panose="020A0503020102020204" pitchFamily="18" charset="-78"/>
                        </a:rPr>
                        <a:t>Twitter</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وأصبح موقع تويتر متوافرًا باللغة العربية منذ مارس 2012م ، </a:t>
                      </a:r>
                      <a:r>
                        <a:rPr lang="ar-SA" sz="1400" u="sng" dirty="0">
                          <a:effectLst/>
                          <a:latin typeface="GE SS Two Light" panose="020A0503020102020204" pitchFamily="18" charset="-78"/>
                          <a:ea typeface="GE SS Two Light" panose="020A0503020102020204" pitchFamily="18" charset="-78"/>
                          <a:cs typeface="GE SS Two Light" panose="020A0503020102020204" pitchFamily="18" charset="-78"/>
                        </a:rPr>
                        <a:t>ويُعرب!</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باسم تغريدات جمع تغريدة. </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p>
                      <a:pPr algn="justLow" rtl="1">
                        <a:lnSpc>
                          <a:spcPct val="107000"/>
                        </a:lnSpc>
                        <a:spcAft>
                          <a:spcPts val="60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تصدرت السعودية دول العالم في نسبة المستخدمين النشطين لموقع التدوين المصغر تويتر، إلى إجمالي عدد مستخدمي الانترنت بشكل عام ؛ حيث حصلت على نسبة 41% ، وتفوقت السعودية وفق الدراسة التي أجراها قسم الإحصائيات في موقع "بيزنس إنسايدر" على دول مثل: الولايات المتحدة ، التي بلغت نسبة مستخدمي تويتر فيها 23% من مستخدمي الانترنت ، والصين التي بلغت النسبة فيها نحو 19% فقط.</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p>
                      <a:pPr algn="justLow" rtl="1">
                        <a:lnSpc>
                          <a:spcPct val="107000"/>
                        </a:lnSpc>
                        <a:spcAft>
                          <a:spcPts val="600"/>
                        </a:spcAft>
                      </a:pP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في حين جاءت إندونيسيا والفلبين في المرتبتين الثانية والثالثة بعد السعودية ، لكن بنسب متقاربة معها </a:t>
                      </a:r>
                      <a:r>
                        <a:rPr lang="ar-SA" sz="1400">
                          <a:effectLst/>
                          <a:latin typeface="GE SS Two Light" panose="020A0503020102020204" pitchFamily="18" charset="-78"/>
                          <a:ea typeface="GE SS Two Light" panose="020A0503020102020204" pitchFamily="18" charset="-78"/>
                          <a:cs typeface="GE SS Two Light" panose="020A0503020102020204" pitchFamily="18" charset="-78"/>
                        </a:rPr>
                        <a:t>تقع بين 40</a:t>
                      </a:r>
                      <a:r>
                        <a:rPr lang="ar-SA" sz="1400" dirty="0">
                          <a:effectLst/>
                          <a:latin typeface="GE SS Two Light" panose="020A0503020102020204" pitchFamily="18" charset="-78"/>
                          <a:ea typeface="GE SS Two Light" panose="020A0503020102020204" pitchFamily="18" charset="-78"/>
                          <a:cs typeface="GE SS Two Light" panose="020A0503020102020204" pitchFamily="18" charset="-78"/>
                        </a:rPr>
                        <a:t>% و41%، فيما حلت جنوب أفريقيا المرتبة الرابعة بنسبة 35%.</a:t>
                      </a:r>
                      <a:endParaRPr lang="en-US" sz="14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solidFill>
                      <a:schemeClr val="accent6">
                        <a:lumMod val="20000"/>
                        <a:lumOff val="80000"/>
                      </a:schemeClr>
                    </a:solidFill>
                  </a:tcP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8062" y="3361616"/>
            <a:ext cx="1067642" cy="1067642"/>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159844717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C2DE2569-9F44-402A-A718-6BCBE59EF9E4}" type="slidenum">
              <a:rPr lang="ar-SY" smtClean="0"/>
              <a:pPr/>
              <a:t>56</a:t>
            </a:fld>
            <a:endParaRPr lang="ar-SY" dirty="0"/>
          </a:p>
        </p:txBody>
      </p:sp>
      <p:graphicFrame>
        <p:nvGraphicFramePr>
          <p:cNvPr id="2" name="Table 1"/>
          <p:cNvGraphicFramePr>
            <a:graphicFrameLocks noGrp="1"/>
          </p:cNvGraphicFramePr>
          <p:nvPr>
            <p:extLst>
              <p:ext uri="{D42A27DB-BD31-4B8C-83A1-F6EECF244321}">
                <p14:modId xmlns:p14="http://schemas.microsoft.com/office/powerpoint/2010/main" val="3705782713"/>
              </p:ext>
            </p:extLst>
          </p:nvPr>
        </p:nvGraphicFramePr>
        <p:xfrm>
          <a:off x="249382" y="1300385"/>
          <a:ext cx="9889251" cy="4350004"/>
        </p:xfrm>
        <a:graphic>
          <a:graphicData uri="http://schemas.openxmlformats.org/drawingml/2006/table">
            <a:tbl>
              <a:tblPr rtl="1" firstRow="1" firstCol="1" bandRow="1">
                <a:tableStyleId>{93296810-A885-4BE3-A3E7-6D5BEEA58F35}</a:tableStyleId>
              </a:tblPr>
              <a:tblGrid>
                <a:gridCol w="1479542">
                  <a:extLst>
                    <a:ext uri="{9D8B030D-6E8A-4147-A177-3AD203B41FA5}">
                      <a16:colId xmlns:a16="http://schemas.microsoft.com/office/drawing/2014/main" val="20000"/>
                    </a:ext>
                  </a:extLst>
                </a:gridCol>
                <a:gridCol w="8409709">
                  <a:extLst>
                    <a:ext uri="{9D8B030D-6E8A-4147-A177-3AD203B41FA5}">
                      <a16:colId xmlns:a16="http://schemas.microsoft.com/office/drawing/2014/main" val="20001"/>
                    </a:ext>
                  </a:extLst>
                </a:gridCol>
              </a:tblGrid>
              <a:tr h="3531515">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فيسبوك</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107000"/>
                        </a:lnSpc>
                        <a:spcAft>
                          <a:spcPts val="600"/>
                        </a:spcAft>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تم إنشاء موقع فيسبوك في فبراير عام 2004م بواسطة مارك زوكربرغ في جامعة هارفارد ، وكان الموقع في البداية متاحاً لطلاب جامعة هارفارد فقط ، ثم افتتح لطلبة الجامعات ، بعدها لطلبة الثانوية ، ولعدد محدود من الشركات ، ثم أخيراً تم فتحه لأي شخص يرغب في فتح حساب فيه.</a:t>
                      </a:r>
                    </a:p>
                    <a:p>
                      <a:pPr algn="justLow" rtl="1">
                        <a:lnSpc>
                          <a:spcPct val="107000"/>
                        </a:lnSpc>
                        <a:spcAft>
                          <a:spcPts val="600"/>
                        </a:spcAft>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يملك الموقع حوالي 880 مليون مستخدم ، بمعنى آخر: فإن شخصاً واحداً من بين كل 13 شخصًا على الأرض لديه حساب في موقع فيسبوك ، بحوالي 75 لغة ، ويقضي هؤلاء المستخدمون جميعاً أكثر من 700 بليون دقيقة على الموقع شهرياً.</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يبلغ متوسط عدد الأصدقاء لكل مستخدم 130 صديقًا. </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48% من مستخدمي الموقع تتراوح أعمارهم بين 18-34 سنة ، يقومون بالاطلاع عليه بعد استيقاظهم من النوم ، 28% يفعلون ذلك قبل حتى قيامهم من على السرير.</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نسبة المستخدمين من الذين تزيد أعمارهم عن 35 سنة تزيد باطراد ، وهي تمثل حالياً أكثر من 30% من إجمالي المستخدمين.</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المستخدمون الذين تتراوح أعمارهم بين 18-24 سنة هي الأسرع نمواً بنسبة 74%سنوياً.</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72% من مستخدمي الانترنت في الولايات المتحدة الأمريكية موجودون على فيسبوك ، ويمثل مستخدمو الموقع من خارج الولايات المتحدة الأمريكية 70% من إجمالي المستخدمين.</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أكثر من 200 مليون شخص يدخلون على الموقع بواسطة هواتفهم الجوالة.</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48% من الشباب ذكروا بأن فيسبوك أصبح مصدرهم لاستقاء الأخبار.</a:t>
                      </a:r>
                    </a:p>
                    <a:p>
                      <a:pPr marL="171450" indent="-171450" algn="justLow" rtl="1">
                        <a:lnSpc>
                          <a:spcPct val="107000"/>
                        </a:lnSpc>
                        <a:spcAft>
                          <a:spcPts val="600"/>
                        </a:spcAft>
                        <a:buFont typeface="Arial" panose="020B0604020202020204" pitchFamily="34" charset="0"/>
                        <a:buChar char="•"/>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كل 20 دقيقة على فيسبوك تتم مشاركة مليون رابط ، وتتم قبول صداقة 2 مليون شخص ، كما يتم إرسال حوالي 3 ملايين رسالة.</a:t>
                      </a:r>
                    </a:p>
                    <a:p>
                      <a:pPr algn="justLow" rtl="1">
                        <a:lnSpc>
                          <a:spcPct val="107000"/>
                        </a:lnSpc>
                        <a:spcAft>
                          <a:spcPts val="600"/>
                        </a:spcAft>
                      </a:pPr>
                      <a:r>
                        <a:rPr lang="ar-SA" sz="13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وإذا تحـــدثنا عن استخدام السعوديين للفيسبوك، فإن عدد مستخدميه في المملكة تجاوز 7 ملايين عام 2013م بحسب دراسة أنجزتها شركة "ذا سوشيال كلينيك" لاستشارات وسائل التواصل الاجتماعي. وبحسب الدراسة، فإن 74% من مستخدمي "فيسبوك" في السعودية من الرجال ، وأكبر الفئات العمرية في الموقع هي بين 26 و34 عاماً ، تليها الفئة العمرية بين 18 و25 عاماً ، وتستأثر الرياض بـ46% من مستخدمي "فيسبوك" في السعودية ، تليها جدة بـ28%.</a:t>
                      </a:r>
                    </a:p>
                  </a:txBody>
                  <a:tcPr marL="50084" marR="50084" marT="0" marB="0">
                    <a:solidFill>
                      <a:srgbClr val="E2F0D9"/>
                    </a:solidFill>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62795" y="2763884"/>
            <a:ext cx="901051" cy="901051"/>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5421060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56C72715-4BAC-41EF-AABD-13A641162F97}" type="slidenum">
              <a:rPr lang="ar-SY" smtClean="0"/>
              <a:pPr/>
              <a:t>57</a:t>
            </a:fld>
            <a:endParaRPr lang="ar-SY" dirty="0"/>
          </a:p>
        </p:txBody>
      </p:sp>
      <p:graphicFrame>
        <p:nvGraphicFramePr>
          <p:cNvPr id="2" name="Table 1"/>
          <p:cNvGraphicFramePr>
            <a:graphicFrameLocks noGrp="1"/>
          </p:cNvGraphicFramePr>
          <p:nvPr>
            <p:extLst>
              <p:ext uri="{D42A27DB-BD31-4B8C-83A1-F6EECF244321}">
                <p14:modId xmlns:p14="http://schemas.microsoft.com/office/powerpoint/2010/main" val="2770086764"/>
              </p:ext>
            </p:extLst>
          </p:nvPr>
        </p:nvGraphicFramePr>
        <p:xfrm>
          <a:off x="207818" y="1302015"/>
          <a:ext cx="9889251" cy="5257800"/>
        </p:xfrm>
        <a:graphic>
          <a:graphicData uri="http://schemas.openxmlformats.org/drawingml/2006/table">
            <a:tbl>
              <a:tblPr rtl="1" firstRow="1" firstCol="1" bandRow="1">
                <a:tableStyleId>{93296810-A885-4BE3-A3E7-6D5BEEA58F35}</a:tableStyleId>
              </a:tblPr>
              <a:tblGrid>
                <a:gridCol w="1451833">
                  <a:extLst>
                    <a:ext uri="{9D8B030D-6E8A-4147-A177-3AD203B41FA5}">
                      <a16:colId xmlns:a16="http://schemas.microsoft.com/office/drawing/2014/main" val="20000"/>
                    </a:ext>
                  </a:extLst>
                </a:gridCol>
                <a:gridCol w="8437418">
                  <a:extLst>
                    <a:ext uri="{9D8B030D-6E8A-4147-A177-3AD203B41FA5}">
                      <a16:colId xmlns:a16="http://schemas.microsoft.com/office/drawing/2014/main" val="20001"/>
                    </a:ext>
                  </a:extLst>
                </a:gridCol>
              </a:tblGrid>
              <a:tr h="3531515">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انستجرام</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تطبيق مجاني لتبادل الصور وشبكة اجتماعية أيضًا ، أطلق في أكتوبر عام 2010م يتيح للمستخدمين التقاط صورة ، </a:t>
                      </a:r>
                      <a:r>
                        <a:rPr lang="ar-SA" sz="1400" b="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وإضافة ”فلتر“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رقمي إليها ، ومن ثم مشاركتها في مجموعة متنوعة من خدمات الشبكات الاجتماعية.</a:t>
                      </a:r>
                    </a:p>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البداية كان دعم انستجرام على الآي فون ، والآي باد ، والآي بود ، وفي أبريل 2012م تم إضافة انستجرام لمنصة الأندوريد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Android</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2</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2 ،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تطور في يونيو 2013م ليوضع في تطبيق تصوير الفيديو بالشكل المتقطع للمستخدمين.</a:t>
                      </a:r>
                    </a:p>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من التطورات المهمة في تطبيق الانستجرام: استحواذ شركة فيسبوك في أبريل 2012م على التطبيق بصفقة بلغت مليار دولار.</a:t>
                      </a:r>
                    </a:p>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وأما عن تطور عدد المتابعين فقد حصل التطبيق في ديسمبر عام 2010م على مليون مستخدم ، وفي عام 2011م حصل على زيادة 500% من المستخدمين ، ليصل العدد إلى 5 ملايين مستخدم ، ثم تضاعف العدد مع إطلاق التطبيق لمنصة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Android</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ليتخطى عدد المستخدمين 30 مليون مستخدم ، ثم  في ديسمبر 2014م أعلنت خدمة انستجرام للصور التابعة لشبكة التواصل الاجتماعي فيسبوك أنها تجاوزت عتبة ٣٠٠ مليون مستخدم ، وفي يوليو عام 2011م قام مستخدمو التطبيق برفع 100 مليون صورة، وفي شهر أغسطس من العام نفسه وصل عدد الصور المرفوعة إلى 150 مليون صورة ، أي: خلال شهر واحد ، ثم في مايو من عام 2012م ، تم الإعلان عما يلي:</a:t>
                      </a:r>
                    </a:p>
                    <a:p>
                      <a:pPr marL="171450" indent="-171450" algn="justLow" rtl="1">
                        <a:lnSpc>
                          <a:spcPct val="150000"/>
                        </a:lnSpc>
                        <a:spcAft>
                          <a:spcPts val="600"/>
                        </a:spcAft>
                        <a:buFont typeface="Arial" panose="020B0604020202020204" pitchFamily="34" charset="0"/>
                        <a:buChar char="•"/>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كل ثانية ، يتم إضافة 58 صورة جديدة.</a:t>
                      </a:r>
                    </a:p>
                    <a:p>
                      <a:pPr marL="171450" indent="-171450" algn="justLow" rtl="1">
                        <a:lnSpc>
                          <a:spcPct val="150000"/>
                        </a:lnSpc>
                        <a:spcAft>
                          <a:spcPts val="600"/>
                        </a:spcAft>
                        <a:buFont typeface="Arial" panose="020B0604020202020204" pitchFamily="34" charset="0"/>
                        <a:buChar char="•"/>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الثانية الواحدة تحصل الشبكة على مستخدم جديد.</a:t>
                      </a:r>
                    </a:p>
                    <a:p>
                      <a:pPr marL="171450" indent="-171450" algn="justLow" rtl="1">
                        <a:lnSpc>
                          <a:spcPct val="150000"/>
                        </a:lnSpc>
                        <a:spcAft>
                          <a:spcPts val="600"/>
                        </a:spcAft>
                        <a:buFont typeface="Arial" panose="020B0604020202020204" pitchFamily="34" charset="0"/>
                        <a:buChar char="•"/>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تخطى التطبيق حاجز المليار صورة مرفوعة منذ أن تم إنشاؤه.</a:t>
                      </a:r>
                    </a:p>
                  </a:txBody>
                  <a:tcPr marL="50084" marR="50084" marT="0" marB="0">
                    <a:solidFill>
                      <a:srgbClr val="E2F0D9"/>
                    </a:solidFill>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19605" y="2588356"/>
            <a:ext cx="1080654" cy="1080654"/>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13366813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9779D90E-AD08-43B3-9618-DA11CE354522}" type="slidenum">
              <a:rPr lang="ar-SY" smtClean="0"/>
              <a:pPr/>
              <a:t>58</a:t>
            </a:fld>
            <a:endParaRPr lang="ar-SY" dirty="0"/>
          </a:p>
        </p:txBody>
      </p:sp>
      <p:graphicFrame>
        <p:nvGraphicFramePr>
          <p:cNvPr id="2" name="Table 1"/>
          <p:cNvGraphicFramePr>
            <a:graphicFrameLocks noGrp="1"/>
          </p:cNvGraphicFramePr>
          <p:nvPr>
            <p:extLst>
              <p:ext uri="{D42A27DB-BD31-4B8C-83A1-F6EECF244321}">
                <p14:modId xmlns:p14="http://schemas.microsoft.com/office/powerpoint/2010/main" val="1468913677"/>
              </p:ext>
            </p:extLst>
          </p:nvPr>
        </p:nvGraphicFramePr>
        <p:xfrm>
          <a:off x="207818" y="1328907"/>
          <a:ext cx="9889251" cy="5065776"/>
        </p:xfrm>
        <a:graphic>
          <a:graphicData uri="http://schemas.openxmlformats.org/drawingml/2006/table">
            <a:tbl>
              <a:tblPr rtl="1" firstRow="1" firstCol="1" bandRow="1">
                <a:tableStyleId>{93296810-A885-4BE3-A3E7-6D5BEEA58F35}</a:tableStyleId>
              </a:tblPr>
              <a:tblGrid>
                <a:gridCol w="1271724">
                  <a:extLst>
                    <a:ext uri="{9D8B030D-6E8A-4147-A177-3AD203B41FA5}">
                      <a16:colId xmlns:a16="http://schemas.microsoft.com/office/drawing/2014/main" val="20000"/>
                    </a:ext>
                  </a:extLst>
                </a:gridCol>
                <a:gridCol w="8617527">
                  <a:extLst>
                    <a:ext uri="{9D8B030D-6E8A-4147-A177-3AD203B41FA5}">
                      <a16:colId xmlns:a16="http://schemas.microsoft.com/office/drawing/2014/main" val="20001"/>
                    </a:ext>
                  </a:extLst>
                </a:gridCol>
              </a:tblGrid>
              <a:tr h="3531515">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يوتيوب</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اليوتيوب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YouTube</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موقع الكتروني يسمح لمستخدميه برفع التسجيلات المرئية ومشاهدتها ، ومشاركتها والتعليق عليها ، وغير ذلك.</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أكتوبر 2006م أعلنت شركة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Google</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الوصول لاتفاقية لشراء الموقع مقابل 1,65 مليار دولار أمريكي ، واختارت مجلة "تايم" الأمريكية موقع يوتيوب على الانترنت رجل عام 2006م لدوره في إعطاء الفرصة لزواره في إنتاج المواد التي يعرضونها في الموقع.</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يعد الفيديو المرفوع من قبل جاود كريم ، بعنوان: أنا في حديقة الحيوان أول فيديو يتم رفعه على موقع اليوتيوب ، بتاريخ 23 إبريل 2005م وتبلغ مدته 18 ثانية.</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بحسب موقع أليكسا ، يوتيوب هو ثالث أكثر المواقع شعبية في العالم بعد فيسبوك وجوجل ، في يوليو 2006م صرح المسؤولون عن الموقع بأن عدد مشاهدة الأفلام من قبل الزوار جميعاً يصل إلى 100 مليون يومياً.</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أغسطس 2006م ، ذكرت وول ستريت جورنال بأن الموقع يستضيف 6,1 مليون فيلم ، بسعة 600 تيرابايت ، في 2007م استهلك الموقع قدراً من حجم تدفق البيانات ، مماثل لاستهلاك العالم لجميع مواقع الانترنت في عام 2000م، ويتم رفع 13 ساعة تقريباً من الأفلام في كل دقيقة.</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الوجود السعودي في اليوتيوب ، فالسعوديون حاضرون في اليوتيوب ؛ إذ قال رئيس شركة غوغل  في دول الخليج العربي ألفونسو دي جيتانو، في دراسة أنجزتها مؤسسته: "إن السعودية حلّت في المرتبة الثالثة عالمياً في عدد مشاهدات يوتيوب في اليوم الواحد ، وذلك بعد أميركا والبرازيل ، ووصل عدد مشاهدات الموقع في المملكة إلى 90 مليوناً في اليوم الواحد".</a:t>
                      </a:r>
                    </a:p>
                    <a:p>
                      <a:pPr algn="justLow" rtl="1">
                        <a:lnSpc>
                          <a:spcPct val="12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تتفوق السعودية على الولايات المتحدة في عدد المشاهدات للشخص الواحد ؛ إذ إنها أكثر بثلاث مرات من عدد المشاهدات للمستخدمين في أميركا، موضحاً أن السبب الوحيد في تفوق أميركا في إجمالي عدد المشاهدات هو الفرق الكبير في التعداد السكاني بين البلدين.</a:t>
                      </a:r>
                    </a:p>
                  </a:txBody>
                  <a:tcPr marL="50084" marR="50084" marT="0" marB="0">
                    <a:solidFill>
                      <a:srgbClr val="E2F0D9"/>
                    </a:solidFill>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64706" y="2728838"/>
            <a:ext cx="970324" cy="970324"/>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28673849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F0A27ADF-91AD-402B-B217-B2E087217120}" type="slidenum">
              <a:rPr lang="ar-SY" smtClean="0"/>
              <a:pPr/>
              <a:t>59</a:t>
            </a:fld>
            <a:endParaRPr lang="ar-SY" dirty="0"/>
          </a:p>
        </p:txBody>
      </p:sp>
      <p:graphicFrame>
        <p:nvGraphicFramePr>
          <p:cNvPr id="2" name="Table 1"/>
          <p:cNvGraphicFramePr>
            <a:graphicFrameLocks noGrp="1"/>
          </p:cNvGraphicFramePr>
          <p:nvPr>
            <p:extLst>
              <p:ext uri="{D42A27DB-BD31-4B8C-83A1-F6EECF244321}">
                <p14:modId xmlns:p14="http://schemas.microsoft.com/office/powerpoint/2010/main" val="4014677736"/>
              </p:ext>
            </p:extLst>
          </p:nvPr>
        </p:nvGraphicFramePr>
        <p:xfrm>
          <a:off x="189889" y="1367200"/>
          <a:ext cx="9889251" cy="3926650"/>
        </p:xfrm>
        <a:graphic>
          <a:graphicData uri="http://schemas.openxmlformats.org/drawingml/2006/table">
            <a:tbl>
              <a:tblPr rtl="1" firstRow="1" firstCol="1" bandRow="1">
                <a:tableStyleId>{93296810-A885-4BE3-A3E7-6D5BEEA58F35}</a:tableStyleId>
              </a:tblPr>
              <a:tblGrid>
                <a:gridCol w="1271724">
                  <a:extLst>
                    <a:ext uri="{9D8B030D-6E8A-4147-A177-3AD203B41FA5}">
                      <a16:colId xmlns:a16="http://schemas.microsoft.com/office/drawing/2014/main" val="20000"/>
                    </a:ext>
                  </a:extLst>
                </a:gridCol>
                <a:gridCol w="8617527">
                  <a:extLst>
                    <a:ext uri="{9D8B030D-6E8A-4147-A177-3AD203B41FA5}">
                      <a16:colId xmlns:a16="http://schemas.microsoft.com/office/drawing/2014/main" val="20001"/>
                    </a:ext>
                  </a:extLst>
                </a:gridCol>
              </a:tblGrid>
              <a:tr h="2121688">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واتس اب</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20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واتس اب </a:t>
                      </a:r>
                      <a:r>
                        <a:rPr lang="ar-SA" sz="1400" b="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a:t>
                      </a:r>
                      <a:r>
                        <a:rPr lang="en-US" sz="1400" b="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WhatsApp</a:t>
                      </a:r>
                      <a:r>
                        <a:rPr lang="en-US" sz="1400" b="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هو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تطبيق تراسل فوري ، محتكر، ومتعدد المنصات للهواتف الذكية. ويمكن بالإضافة إلى الرسائل الأساسية للمستخدمين، إرسال الصور، الرسائل الصوتية، الفيديو والوسائط.</a:t>
                      </a:r>
                    </a:p>
                    <a:p>
                      <a:pPr algn="justLow" rtl="1">
                        <a:lnSpc>
                          <a:spcPct val="20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تأسس في عام 2009 من قبل الأمريكي بريان أكتون والأوكراني جان كوم (الرئيس التنفيذي أيضاً)، وكلاهما من الموظفين السابقين في موقع ياهو!، ويقع مقرها في سانتا كلارا، كاليفورنيا. يتنافس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WhatsApp</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مع عدد من خدمات الرسائل الآسيوية (مثل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LINE، </a:t>
                      </a:r>
                      <a:r>
                        <a:rPr lang="en-US" sz="1400" b="0" dirty="0" err="1">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KakaoTalk</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و</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WeChat)،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تم ارسال عشرة مليارات رسالة يومية على ال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WhatsApp</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في آب 2012 ، كما زادت مليارين في نيسان 2012 ومليار في أكتوبر الماضي .وفي ال 13 من يونيو 2013، أعلنت </a:t>
                      </a:r>
                      <a:r>
                        <a:rPr lang="en-US" sz="1400" b="0" dirty="0">
                          <a:solidFill>
                            <a:schemeClr val="tx1"/>
                          </a:solidFill>
                          <a:effectLst/>
                          <a:latin typeface="Myriad Pro" panose="020B0503030403020204" pitchFamily="34" charset="0"/>
                          <a:ea typeface="GE SS Two Light" panose="020A0503020102020204" pitchFamily="18" charset="-78"/>
                          <a:cs typeface="GE SS Two Light" panose="020A0503020102020204" pitchFamily="18" charset="-78"/>
                        </a:rPr>
                        <a:t>WhatsApp</a:t>
                      </a:r>
                      <a:r>
                        <a:rPr lang="en-US"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  </a:t>
                      </a: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على تويتر ، أنها قد وصلت سجلاتهم اليومية الجديدة إلى 27 مليار رسالة. </a:t>
                      </a:r>
                    </a:p>
                    <a:p>
                      <a:pPr algn="justLow" rtl="1">
                        <a:lnSpc>
                          <a:spcPct val="20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استحوذت شركة فيس بوك على واتس اب في 19 فبراير من العام 2014 بمبلغ 19 مليار دولار أمريكي. وواتس اب متاح لكل من: آي فون ، بلاك بيري ، أندرويد ، سمبييان ، ويندوز فون 7 فقط وعلى آي باد بصورة غير رسمية ، ويتزامن مع جهات الاتصال في الهاتف، لذلك لا يحتاج المستخدم لإضافة الأسماء في سجل منفصل.</a:t>
                      </a:r>
                    </a:p>
                  </a:txBody>
                  <a:tcPr marL="50084" marR="50084" marT="0" marB="0">
                    <a:solidFill>
                      <a:srgbClr val="E2F0D9"/>
                    </a:solidFill>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3474" y="2714911"/>
            <a:ext cx="642219" cy="659987"/>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4549632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4"/>
          </p:nvPr>
        </p:nvSpPr>
        <p:spPr>
          <a:xfrm>
            <a:off x="9377861" y="6747393"/>
            <a:ext cx="498853" cy="402483"/>
          </a:xfrm>
          <a:prstGeom prst="rect">
            <a:avLst/>
          </a:prstGeom>
        </p:spPr>
        <p:txBody>
          <a:bodyPr/>
          <a:lstStyle>
            <a:lvl1pPr algn="ctr">
              <a:defRPr sz="18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stStyle>
          <a:p>
            <a:fld id="{6DB4B52F-7E20-4BFD-A868-850D6904A062}" type="slidenum">
              <a:rPr lang="ar-SY" smtClean="0"/>
              <a:pPr/>
              <a:t>60</a:t>
            </a:fld>
            <a:endParaRPr lang="ar-SY" dirty="0"/>
          </a:p>
        </p:txBody>
      </p:sp>
      <p:graphicFrame>
        <p:nvGraphicFramePr>
          <p:cNvPr id="2" name="Table 1"/>
          <p:cNvGraphicFramePr>
            <a:graphicFrameLocks noGrp="1"/>
          </p:cNvGraphicFramePr>
          <p:nvPr>
            <p:extLst>
              <p:ext uri="{D42A27DB-BD31-4B8C-83A1-F6EECF244321}">
                <p14:modId xmlns:p14="http://schemas.microsoft.com/office/powerpoint/2010/main" val="1094747924"/>
              </p:ext>
            </p:extLst>
          </p:nvPr>
        </p:nvGraphicFramePr>
        <p:xfrm>
          <a:off x="207818" y="1681770"/>
          <a:ext cx="9889251" cy="3672840"/>
        </p:xfrm>
        <a:graphic>
          <a:graphicData uri="http://schemas.openxmlformats.org/drawingml/2006/table">
            <a:tbl>
              <a:tblPr rtl="1" firstRow="1" firstCol="1" bandRow="1">
                <a:tableStyleId>{93296810-A885-4BE3-A3E7-6D5BEEA58F35}</a:tableStyleId>
              </a:tblPr>
              <a:tblGrid>
                <a:gridCol w="1271724">
                  <a:extLst>
                    <a:ext uri="{9D8B030D-6E8A-4147-A177-3AD203B41FA5}">
                      <a16:colId xmlns:a16="http://schemas.microsoft.com/office/drawing/2014/main" val="20000"/>
                    </a:ext>
                  </a:extLst>
                </a:gridCol>
                <a:gridCol w="8617527">
                  <a:extLst>
                    <a:ext uri="{9D8B030D-6E8A-4147-A177-3AD203B41FA5}">
                      <a16:colId xmlns:a16="http://schemas.microsoft.com/office/drawing/2014/main" val="20001"/>
                    </a:ext>
                  </a:extLst>
                </a:gridCol>
              </a:tblGrid>
              <a:tr h="2121688">
                <a:tc>
                  <a:txBody>
                    <a:bodyPr/>
                    <a:lstStyle/>
                    <a:p>
                      <a:pPr algn="ctr" rtl="0">
                        <a:lnSpc>
                          <a:spcPct val="107000"/>
                        </a:lnSpc>
                        <a:spcAft>
                          <a:spcPts val="0"/>
                        </a:spcAft>
                      </a:pPr>
                      <a:r>
                        <a:rPr lang="ar-SA" sz="1200" dirty="0">
                          <a:effectLst/>
                          <a:latin typeface="GE SS Two Light" panose="020A0503020102020204" pitchFamily="18" charset="-78"/>
                          <a:ea typeface="GE SS Two Light" panose="020A0503020102020204" pitchFamily="18" charset="-78"/>
                          <a:cs typeface="GE SS Two Light" panose="020A0503020102020204" pitchFamily="18" charset="-78"/>
                        </a:rPr>
                        <a:t>سناب شات</a:t>
                      </a:r>
                      <a:endParaRPr lang="en-US" sz="1200" dirty="0">
                        <a:effectLst/>
                        <a:latin typeface="GE SS Two Light" panose="020A0503020102020204" pitchFamily="18" charset="-78"/>
                        <a:ea typeface="GE SS Two Light" panose="020A0503020102020204" pitchFamily="18" charset="-78"/>
                        <a:cs typeface="GE SS Two Light" panose="020A0503020102020204" pitchFamily="18" charset="-78"/>
                      </a:endParaRPr>
                    </a:p>
                  </a:txBody>
                  <a:tcPr marL="50084" marR="50084" marT="0" marB="0" anchor="ctr"/>
                </a:tc>
                <a:tc>
                  <a:txBody>
                    <a:bodyPr/>
                    <a:lstStyle/>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تطبيق رسائل مصورة وضعها إيفان شبيغل وروبرت مورفي ، ثم طلبة جامعة ستانفورد . عن طريق التطبيق، يمكن للمستخدمين التقاط الصور، وتسجيل الفيديو، وإضافة نص ورسومات، وإرسالها إلى قائمة التحكم من المتلقين. ومن المعروف أن هذه الصور ومقاطع الفيديو المرسلة "لقطات". يعين المستخدمين مهلة زمنية لعرض لقطاتهم من ثانية واحدة إلى 10 ثواني، وبعد ذلك سوف تكون مخفية من الجهاز المستلم وتحذف من الخوادم الخاصة بسناب شات. </a:t>
                      </a:r>
                    </a:p>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رفض الرئيس التنفيذي لتطبيق سناب شات في نوفمبر 2013، العرض المقدم للاستحواذ على تطبيقه من شركة غوغل، بقيمة 4 مليار دولار أمريكي بعدما تلقى عرضًا من قبل فيسبوك بقيمة 3 مليار دولار، وقد رفض شبيغل كلا العرضين، إيماناً منه بأن قيمة تطبيقه سترتفع في المُستقبل ، نتيجةً للنمو المُتزايد الذي يحققه التطبيق.</a:t>
                      </a:r>
                    </a:p>
                    <a:p>
                      <a:pPr algn="justLow" rtl="1">
                        <a:lnSpc>
                          <a:spcPct val="150000"/>
                        </a:lnSpc>
                        <a:spcAft>
                          <a:spcPts val="600"/>
                        </a:spcAft>
                      </a:pPr>
                      <a:r>
                        <a:rPr lang="ar-SA" sz="1400" b="0" dirty="0">
                          <a:solidFill>
                            <a:schemeClr val="tx1"/>
                          </a:solidFill>
                          <a:effectLst/>
                          <a:latin typeface="GE SS Two Light" panose="020A0503020102020204" pitchFamily="18" charset="-78"/>
                          <a:ea typeface="GE SS Two Light" panose="020A0503020102020204" pitchFamily="18" charset="-78"/>
                          <a:cs typeface="GE SS Two Light" panose="020A0503020102020204" pitchFamily="18" charset="-78"/>
                        </a:rPr>
                        <a:t>قررت الشركة أن تدعم الكاميرا لاستخدام المحادثات البصرية أيضاً ، عند الدخول الى المحادثة سوف يظهر زر أصفر وعند تغيره الى اللون الازرق فإنه يعني أن الشخص قد دخل الى المحادثة ويمكنه إجراء مكالمة الفيديو، في غضون بضع ثوان، ستضيئ الشاشة بوجه من الصديق الذي تتحدثون معه. أي لا يوجد رنين ، ولا يوجد أيضاً مسألة “قبول الدعوة” الأمر الذي وصف بالغريب بعض الشيء ، كما تم التعديل أيضاً على أسلوب المحادثات النصية.</a:t>
                      </a:r>
                    </a:p>
                  </a:txBody>
                  <a:tcPr marL="50084" marR="50084" marT="0" marB="0">
                    <a:solidFill>
                      <a:srgbClr val="E2F0D9"/>
                    </a:solidFill>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10250" y="2502595"/>
            <a:ext cx="839570" cy="839570"/>
          </a:xfrm>
          <a:prstGeom prst="rect">
            <a:avLst/>
          </a:prstGeom>
        </p:spPr>
      </p:pic>
      <p:sp>
        <p:nvSpPr>
          <p:cNvPr id="8" name="Date Placeholder 3"/>
          <p:cNvSpPr txBox="1">
            <a:spLocks/>
          </p:cNvSpPr>
          <p:nvPr/>
        </p:nvSpPr>
        <p:spPr>
          <a:xfrm>
            <a:off x="4614792" y="729918"/>
            <a:ext cx="4763069" cy="281205"/>
          </a:xfrm>
          <a:prstGeom prst="rect">
            <a:avLst/>
          </a:prstGeom>
        </p:spPr>
        <p:txBody>
          <a:bodyPr/>
          <a:lstStyle>
            <a:defPPr>
              <a:defRPr lang="ar-SY"/>
            </a:defPPr>
            <a:lvl1pPr marL="0" algn="r" defTabSz="914400" rtl="1" eaLnBrk="1" latinLnBrk="0" hangingPunct="1">
              <a:defRPr sz="1400" kern="1200">
                <a:solidFill>
                  <a:schemeClr val="bg1"/>
                </a:solidFill>
                <a:latin typeface="GE SS Two Medium" panose="020A0503020102020204" pitchFamily="18" charset="-78"/>
                <a:ea typeface="GE SS Two Medium" panose="020A0503020102020204" pitchFamily="18" charset="-78"/>
                <a:cs typeface="GE SS Two Medium" panose="020A0503020102020204" pitchFamily="18" charset="-78"/>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ar-SA" sz="1600" dirty="0"/>
              <a:t>معلومات إثرائية </a:t>
            </a:r>
            <a:endParaRPr lang="en-US" sz="1600" dirty="0"/>
          </a:p>
        </p:txBody>
      </p:sp>
    </p:spTree>
    <p:extLst>
      <p:ext uri="{BB962C8B-B14F-4D97-AF65-F5344CB8AC3E}">
        <p14:creationId xmlns:p14="http://schemas.microsoft.com/office/powerpoint/2010/main" val="73400147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63"/>
            <a:ext cx="10694733" cy="7557612"/>
          </a:xfrm>
          <a:prstGeom prst="rect">
            <a:avLst/>
          </a:prstGeom>
        </p:spPr>
      </p:pic>
      <p:sp>
        <p:nvSpPr>
          <p:cNvPr id="3" name="مستطيل مستدير الزوايا 2"/>
          <p:cNvSpPr/>
          <p:nvPr/>
        </p:nvSpPr>
        <p:spPr>
          <a:xfrm>
            <a:off x="0" y="1147481"/>
            <a:ext cx="10694734" cy="580016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noFill/>
            </a:endParaRPr>
          </a:p>
        </p:txBody>
      </p:sp>
      <p:sp>
        <p:nvSpPr>
          <p:cNvPr id="9" name="Rectangle 8"/>
          <p:cNvSpPr/>
          <p:nvPr/>
        </p:nvSpPr>
        <p:spPr>
          <a:xfrm>
            <a:off x="2310027" y="3794012"/>
            <a:ext cx="6367807" cy="2616101"/>
          </a:xfrm>
          <a:prstGeom prst="rect">
            <a:avLst/>
          </a:prstGeom>
        </p:spPr>
        <p:txBody>
          <a:bodyPr wrap="square">
            <a:spAutoFit/>
          </a:bodyPr>
          <a:lstStyle/>
          <a:p>
            <a:pPr algn="ctr">
              <a:lnSpc>
                <a:spcPct val="200000"/>
              </a:lnSpc>
            </a:pPr>
            <a:r>
              <a:rPr lang="ar-SA" dirty="0">
                <a:latin typeface="GE SS Two Light" pitchFamily="18" charset="-78"/>
                <a:ea typeface="GE SS Two Light" pitchFamily="18" charset="-78"/>
                <a:cs typeface="GE SS Two Light" pitchFamily="18" charset="-78"/>
              </a:rPr>
              <a:t>الرياض- حي الازدهار - مخرج 8 بجوار مدارس منارات الرياض</a:t>
            </a:r>
            <a:endParaRPr lang="en-US" dirty="0">
              <a:latin typeface="GE SS Two Light" pitchFamily="18" charset="-78"/>
              <a:ea typeface="GE SS Two Light" pitchFamily="18" charset="-78"/>
              <a:cs typeface="GE SS Two Light" pitchFamily="18" charset="-78"/>
            </a:endParaRPr>
          </a:p>
          <a:p>
            <a:pPr algn="ctr">
              <a:lnSpc>
                <a:spcPct val="200000"/>
              </a:lnSpc>
            </a:pPr>
            <a:r>
              <a:rPr lang="ar-SA" dirty="0">
                <a:latin typeface="GE SS Two Light" pitchFamily="18" charset="-78"/>
                <a:ea typeface="GE SS Two Light" pitchFamily="18" charset="-78"/>
                <a:cs typeface="GE SS Two Light" pitchFamily="18" charset="-78"/>
              </a:rPr>
              <a:t>هاتف :  0112694499</a:t>
            </a:r>
            <a:endParaRPr lang="en-US" dirty="0">
              <a:latin typeface="GE SS Two Light" pitchFamily="18" charset="-78"/>
              <a:ea typeface="GE SS Two Light" pitchFamily="18" charset="-78"/>
              <a:cs typeface="GE SS Two Light" pitchFamily="18" charset="-78"/>
            </a:endParaRPr>
          </a:p>
          <a:p>
            <a:pPr algn="ctr">
              <a:lnSpc>
                <a:spcPct val="200000"/>
              </a:lnSpc>
            </a:pPr>
            <a:r>
              <a:rPr lang="ar-SA" dirty="0">
                <a:latin typeface="GE SS Two Light" pitchFamily="18" charset="-78"/>
                <a:ea typeface="GE SS Two Light" pitchFamily="18" charset="-78"/>
                <a:cs typeface="GE SS Two Light" pitchFamily="18" charset="-78"/>
              </a:rPr>
              <a:t>فاكس : 0112694746</a:t>
            </a:r>
            <a:endParaRPr lang="en-US" dirty="0">
              <a:latin typeface="GE SS Two Light" pitchFamily="18" charset="-78"/>
              <a:ea typeface="GE SS Two Light" pitchFamily="18" charset="-78"/>
              <a:cs typeface="GE SS Two Light" pitchFamily="18" charset="-78"/>
            </a:endParaRPr>
          </a:p>
          <a:p>
            <a:pPr algn="ctr">
              <a:lnSpc>
                <a:spcPct val="200000"/>
              </a:lnSpc>
            </a:pPr>
            <a:r>
              <a:rPr lang="en-US" sz="1400" dirty="0">
                <a:latin typeface="Arial" pitchFamily="34" charset="0"/>
                <a:ea typeface="GE SS Two Light" pitchFamily="18" charset="-78"/>
                <a:cs typeface="Arial" pitchFamily="34" charset="0"/>
              </a:rPr>
              <a:t>www.wa3i.sa</a:t>
            </a:r>
          </a:p>
          <a:p>
            <a:pPr algn="ctr">
              <a:lnSpc>
                <a:spcPct val="200000"/>
              </a:lnSpc>
            </a:pPr>
            <a:r>
              <a:rPr lang="en-US" sz="1400" dirty="0">
                <a:latin typeface="Arial" pitchFamily="34" charset="0"/>
                <a:ea typeface="GE SS Two Light" pitchFamily="18" charset="-78"/>
                <a:cs typeface="Arial" pitchFamily="34" charset="0"/>
              </a:rPr>
              <a:t>gs@wa3i.sa</a:t>
            </a:r>
          </a:p>
        </p:txBody>
      </p:sp>
      <p:pic>
        <p:nvPicPr>
          <p:cNvPr id="10" name="صورة 9" descr="logo-rgb-big.jpg"/>
          <p:cNvPicPr>
            <a:picLocks noChangeAspect="1"/>
          </p:cNvPicPr>
          <p:nvPr/>
        </p:nvPicPr>
        <p:blipFill>
          <a:blip r:embed="rId3" cstate="print"/>
          <a:stretch>
            <a:fillRect/>
          </a:stretch>
        </p:blipFill>
        <p:spPr>
          <a:xfrm>
            <a:off x="4132499" y="1442653"/>
            <a:ext cx="2447595" cy="2368915"/>
          </a:xfrm>
          <a:prstGeom prst="rect">
            <a:avLst/>
          </a:prstGeom>
        </p:spPr>
      </p:pic>
    </p:spTree>
    <p:extLst>
      <p:ext uri="{BB962C8B-B14F-4D97-AF65-F5344CB8AC3E}">
        <p14:creationId xmlns:p14="http://schemas.microsoft.com/office/powerpoint/2010/main" val="171255878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theme/theme1.xml><?xml version="1.0" encoding="utf-8"?>
<a:theme xmlns:a="http://schemas.openxmlformats.org/drawingml/2006/main" name="Cov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6211</Words>
  <Application>Microsoft Office PowerPoint</Application>
  <PresentationFormat>مخصص</PresentationFormat>
  <Paragraphs>581</Paragraphs>
  <Slides>61</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61</vt:i4>
      </vt:variant>
    </vt:vector>
  </HeadingPairs>
  <TitlesOfParts>
    <vt:vector size="68" baseType="lpstr">
      <vt:lpstr>Arial</vt:lpstr>
      <vt:lpstr>Calibri</vt:lpstr>
      <vt:lpstr>GE SS Two Bold</vt:lpstr>
      <vt:lpstr>GE SS Two Light</vt:lpstr>
      <vt:lpstr>GE SS Two Medium</vt:lpstr>
      <vt:lpstr>Myriad Pro</vt:lpstr>
      <vt:lpstr>Cover</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Abu Obay</dc:creator>
  <cp:lastModifiedBy>khlood bajahzar</cp:lastModifiedBy>
  <cp:revision>234</cp:revision>
  <dcterms:created xsi:type="dcterms:W3CDTF">2016-02-12T18:38:00Z</dcterms:created>
  <dcterms:modified xsi:type="dcterms:W3CDTF">2020-11-02T14:18:37Z</dcterms:modified>
</cp:coreProperties>
</file>