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>
  <p:sldMasterIdLst>
    <p:sldMasterId id="2147483648" r:id="rId1"/>
  </p:sldMasterIdLst>
  <p:notesMasterIdLst>
    <p:notesMasterId r:id="rId14"/>
  </p:notesMasterIdLst>
  <p:sldIdLst>
    <p:sldId id="259" r:id="rId2"/>
    <p:sldId id="266" r:id="rId3"/>
    <p:sldId id="271" r:id="rId4"/>
    <p:sldId id="268" r:id="rId5"/>
    <p:sldId id="269" r:id="rId6"/>
    <p:sldId id="270" r:id="rId7"/>
    <p:sldId id="265" r:id="rId8"/>
    <p:sldId id="257" r:id="rId9"/>
    <p:sldId id="261" r:id="rId10"/>
    <p:sldId id="264" r:id="rId11"/>
    <p:sldId id="263" r:id="rId12"/>
    <p:sldId id="267" r:id="rId13"/>
  </p:sldIdLst>
  <p:sldSz cx="12192000" cy="6858000"/>
  <p:notesSz cx="6858000" cy="9144000"/>
  <p:embeddedFontLst>
    <p:embeddedFont>
      <p:font typeface="Adobe Arabic" panose="02040503050201020203" pitchFamily="18" charset="-78"/>
      <p:regular r:id="rId15"/>
      <p:bold r:id="rId16"/>
      <p:italic r:id="rId17"/>
      <p:boldItalic r:id="rId18"/>
    </p:embeddedFont>
    <p:embeddedFont>
      <p:font typeface="Calibri" panose="020F0502020204030204" pitchFamily="34" charset="0"/>
      <p:regular r:id="rId19"/>
      <p:bold r:id="rId20"/>
    </p:embeddedFont>
    <p:embeddedFont>
      <p:font typeface="Calibri Light" panose="020F0302020204030204" pitchFamily="34" charset="0"/>
      <p:regular r:id="rId21"/>
    </p:embeddedFont>
    <p:embeddedFont>
      <p:font typeface="STC Regular" panose="01000500000000020006" pitchFamily="2" charset="-78"/>
      <p:regular r:id="rId22"/>
    </p:embeddedFont>
  </p:embeddedFontLst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WrO1GDfcwYhlLiA5Bg4BA==" hashData="gK1IAgiHI56noIfgLJyDE6DrNf0ddNikUbVcZIuDTV3P0Eb06Nut6kgQYisTDqQCkhr8iQClfxuTlwcJ9WDaP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E5D6"/>
    <a:srgbClr val="8FAADC"/>
    <a:srgbClr val="2F5597"/>
    <a:srgbClr val="203864"/>
    <a:srgbClr val="DAE3F3"/>
    <a:srgbClr val="E8ECF1"/>
    <a:srgbClr val="C9D7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981" autoAdjust="0"/>
    <p:restoredTop sz="94646" autoAdjust="0"/>
  </p:normalViewPr>
  <p:slideViewPr>
    <p:cSldViewPr snapToGrid="0">
      <p:cViewPr varScale="1">
        <p:scale>
          <a:sx n="74" d="100"/>
          <a:sy n="74" d="100"/>
        </p:scale>
        <p:origin x="270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F92878A-574D-4B8A-8630-D25A626B0F9C}" type="datetimeFigureOut">
              <a:rPr lang="ar-SA" smtClean="0"/>
              <a:t>4/16/1442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051AD43E-820A-4AA5-819C-085DA41E089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00102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1AD43E-820A-4AA5-819C-085DA41E0893}" type="slidenum">
              <a:rPr lang="ar-SA" smtClean="0"/>
              <a:t>9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620661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1AD43E-820A-4AA5-819C-085DA41E0893}" type="slidenum">
              <a:rPr lang="ar-SA" smtClean="0"/>
              <a:t>11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93058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C13F9AD-F95D-4A1D-AFAF-0EFE63D70A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802B3DCF-7DFF-4493-B941-9F243DF210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6" indent="0" algn="ctr">
              <a:buNone/>
              <a:defRPr sz="2000"/>
            </a:lvl2pPr>
            <a:lvl3pPr marL="914411" indent="0" algn="ctr">
              <a:buNone/>
              <a:defRPr sz="1801"/>
            </a:lvl3pPr>
            <a:lvl4pPr marL="1371617" indent="0" algn="ctr">
              <a:buNone/>
              <a:defRPr sz="1600"/>
            </a:lvl4pPr>
            <a:lvl5pPr marL="1828823" indent="0" algn="ctr">
              <a:buNone/>
              <a:defRPr sz="1600"/>
            </a:lvl5pPr>
            <a:lvl6pPr marL="2286029" indent="0" algn="ctr">
              <a:buNone/>
              <a:defRPr sz="1600"/>
            </a:lvl6pPr>
            <a:lvl7pPr marL="2743234" indent="0" algn="ctr">
              <a:buNone/>
              <a:defRPr sz="1600"/>
            </a:lvl7pPr>
            <a:lvl8pPr marL="3200440" indent="0" algn="ctr">
              <a:buNone/>
              <a:defRPr sz="1600"/>
            </a:lvl8pPr>
            <a:lvl9pPr marL="3657646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E9C97F3-7E40-4A40-9BDD-23A243D37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348E8-BDCC-4633-926F-558140EF3ACD}" type="datetimeFigureOut">
              <a:rPr lang="ar-SA" smtClean="0"/>
              <a:t>4/16/1442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28B8C0F-967E-4D75-AB4E-8C48232E2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851ADD1-420B-4060-8978-28C3740C9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4AAE-FD2F-4D54-A490-46D186C7600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91376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F9241D6-601A-450D-AFA7-64E225572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89350BC6-6295-4831-82B9-5FF556FAA4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E19FB0D3-710E-4C12-BBE1-62B1F9575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348E8-BDCC-4633-926F-558140EF3ACD}" type="datetimeFigureOut">
              <a:rPr lang="ar-SA" smtClean="0"/>
              <a:t>4/16/1442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39C45415-4406-43D5-84E5-C01075692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D502128E-211A-491F-873C-4E9F5DC72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4AAE-FD2F-4D54-A490-46D186C7600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83896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CC70D8A-95E4-4B01-9C3C-59CC35ED5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E8104EE0-0B53-4230-BA65-F1D998665A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6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11C55C9-3A48-4D7E-B524-F0B469BAE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348E8-BDCC-4633-926F-558140EF3ACD}" type="datetimeFigureOut">
              <a:rPr lang="ar-SA" smtClean="0"/>
              <a:t>4/16/1442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563967E2-8532-4CD6-9B10-65C3CE0B1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6AD163F-08BB-47C1-8524-8C92C3C67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4AAE-FD2F-4D54-A490-46D186C7600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97832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0EE9C44-32B5-45E2-AF0B-8F3FBEE04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243FDF9-D0AC-42E1-91D0-FFA72BA616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53FD43FE-62DC-49FE-B9D6-44F653B6D0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F49F099B-B39F-4BC2-AB50-3B8344B49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348E8-BDCC-4633-926F-558140EF3ACD}" type="datetimeFigureOut">
              <a:rPr lang="ar-SA" smtClean="0"/>
              <a:t>4/16/1442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7C37553F-4D56-44FB-8CC0-777EF1854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4837D354-0CA5-459B-B67F-4EB6BF1D9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4AAE-FD2F-4D54-A490-46D186C7600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73476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290D379-AECD-42D8-BA99-9E8D47964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365126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60FB63F3-5752-4534-A5EE-102D64F83A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76272346-3C45-4AA4-B7C8-36DA5024DA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10104FFD-06AE-4471-8CE0-9FB0580DA8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2" y="1681164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5ECAC341-EC82-46A2-A0DB-9E8E46BB02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9BA51DD4-BEA4-4670-A5B5-5DE15084E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348E8-BDCC-4633-926F-558140EF3ACD}" type="datetimeFigureOut">
              <a:rPr lang="ar-SA" smtClean="0"/>
              <a:t>4/16/1442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6F609CAD-B639-480A-A10D-A79451930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886BDF09-E483-430F-80B1-2F1690044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4AAE-FD2F-4D54-A490-46D186C7600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97129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B42250A-67AF-4D5E-B0A6-25C4C9B26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127D18D6-5757-4D33-8F5E-D5685993B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348E8-BDCC-4633-926F-558140EF3ACD}" type="datetimeFigureOut">
              <a:rPr lang="ar-SA" smtClean="0"/>
              <a:t>4/16/1442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E3A71FDB-B84B-4116-904A-62271E0A9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7A98C6E1-FF07-4B80-A85C-89EFB5DA5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4AAE-FD2F-4D54-A490-46D186C7600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86677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56C73E51-42EC-4B22-91B7-9F959E535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348E8-BDCC-4633-926F-558140EF3ACD}" type="datetimeFigureOut">
              <a:rPr lang="ar-SA" smtClean="0"/>
              <a:t>4/16/1442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D49B6890-1D9B-45BC-A778-A1DE93529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9AB4E3BD-62A5-4197-A73D-C33B6710E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4AAE-FD2F-4D54-A490-46D186C7600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03514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447B248-AC84-4358-9530-436DB971E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7CBC778-E1ED-40AD-9AEA-BD7E9F705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D271BF7B-95D2-4543-ABCF-55C0792CD4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7E8C4C2C-1F4D-43DD-9045-450349387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348E8-BDCC-4633-926F-558140EF3ACD}" type="datetimeFigureOut">
              <a:rPr lang="ar-SA" smtClean="0"/>
              <a:t>4/16/1442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317AC7EC-88B5-447C-800A-C34F6F333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48686964-0DF6-4129-925D-1EF043CE7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4AAE-FD2F-4D54-A490-46D186C7600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97801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569863F-AEC6-4F49-A786-FCEA84D75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AA087D83-2BA6-4964-89B0-F3E033AF3C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6" indent="0">
              <a:buNone/>
              <a:defRPr sz="2800"/>
            </a:lvl2pPr>
            <a:lvl3pPr marL="914411" indent="0">
              <a:buNone/>
              <a:defRPr sz="2400"/>
            </a:lvl3pPr>
            <a:lvl4pPr marL="1371617" indent="0">
              <a:buNone/>
              <a:defRPr sz="2000"/>
            </a:lvl4pPr>
            <a:lvl5pPr marL="1828823" indent="0">
              <a:buNone/>
              <a:defRPr sz="2000"/>
            </a:lvl5pPr>
            <a:lvl6pPr marL="2286029" indent="0">
              <a:buNone/>
              <a:defRPr sz="2000"/>
            </a:lvl6pPr>
            <a:lvl7pPr marL="2743234" indent="0">
              <a:buNone/>
              <a:defRPr sz="2000"/>
            </a:lvl7pPr>
            <a:lvl8pPr marL="3200440" indent="0">
              <a:buNone/>
              <a:defRPr sz="2000"/>
            </a:lvl8pPr>
            <a:lvl9pPr marL="3657646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6E8C6E4C-F76F-432D-BCB3-FA35B45625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AFEA685F-E9A7-49C4-93CF-E3BA56F1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348E8-BDCC-4633-926F-558140EF3ACD}" type="datetimeFigureOut">
              <a:rPr lang="ar-SA" smtClean="0"/>
              <a:t>4/16/1442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BB651F25-E610-4BE8-BE5C-48237F0E2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A11BEC2A-A66A-42AA-A2D7-B369719CF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4AAE-FD2F-4D54-A490-46D186C7600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99847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FA00B6D-BC30-41DD-AE52-49D77053E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FE731E56-632E-42C0-B2B3-8D15FD159C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BFD35D6-DF2C-4E1E-84F4-5615D56DC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348E8-BDCC-4633-926F-558140EF3ACD}" type="datetimeFigureOut">
              <a:rPr lang="ar-SA" smtClean="0"/>
              <a:t>4/16/1442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30D6F0BE-5593-4B25-9279-31A1EAA14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AB7C6BA-C48E-4B33-8BAE-5532EFE5A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4AAE-FD2F-4D54-A490-46D186C7600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74948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D927127D-9C4E-41E5-8823-13698FFE60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E2FC8728-3854-4DCB-BB1B-43458150E3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48A4DE6-0907-46B5-81F0-C56564ED9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348E8-BDCC-4633-926F-558140EF3ACD}" type="datetimeFigureOut">
              <a:rPr lang="ar-SA" smtClean="0"/>
              <a:t>4/16/1442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188DB9B-C231-47C8-B12B-585E6A805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C0D39A4-E0EB-4681-A7DB-7F50C1E1A5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B4AAE-FD2F-4D54-A490-46D186C7600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7429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8E68D69E-0947-472F-A821-DE8CE061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46C45503-2A4B-43F5-BF62-BFEA6B38C5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45876B7-F647-4DC2-B456-B613708E09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48E8-BDCC-4633-926F-558140EF3ACD}" type="datetimeFigureOut">
              <a:rPr lang="ar-SA" smtClean="0"/>
              <a:t>4/16/1442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3710B9E6-9CC0-4A60-9BDB-DCE55CC0BD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E9054CA-ECB2-4958-8232-D2D265C669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9B4AAE-FD2F-4D54-A490-46D186C7600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61616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11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4" indent="-228604" algn="r" defTabSz="914411" rtl="1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9" indent="-228604" algn="r" defTabSz="914411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15" indent="-228604" algn="r" defTabSz="914411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21" indent="-228604" algn="r" defTabSz="914411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27" indent="-228604" algn="r" defTabSz="914411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32" indent="-228604" algn="r" defTabSz="914411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38" indent="-228604" algn="r" defTabSz="914411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44" indent="-228604" algn="r" defTabSz="914411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49" indent="-228604" algn="r" defTabSz="914411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11" rtl="1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6" algn="r" defTabSz="914411" rtl="1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11" algn="r" defTabSz="914411" rtl="1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17" algn="r" defTabSz="914411" rtl="1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23" algn="r" defTabSz="914411" rtl="1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29" algn="r" defTabSz="914411" rtl="1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34" algn="r" defTabSz="914411" rtl="1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40" algn="r" defTabSz="914411" rtl="1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46" algn="r" defTabSz="914411" rtl="1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microsoft.com/office/2007/relationships/hdphoto" Target="../media/hdphoto2.wdp"/><Relationship Id="rId9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png"/><Relationship Id="rId7" Type="http://schemas.microsoft.com/office/2007/relationships/hdphoto" Target="../media/hdphoto3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4.png"/><Relationship Id="rId5" Type="http://schemas.openxmlformats.org/officeDocument/2006/relationships/image" Target="../media/image11.png"/><Relationship Id="rId10" Type="http://schemas.openxmlformats.org/officeDocument/2006/relationships/image" Target="../media/image12.jpeg"/><Relationship Id="rId4" Type="http://schemas.microsoft.com/office/2007/relationships/hdphoto" Target="../media/hdphoto2.wdp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عنوان 1">
            <a:extLst>
              <a:ext uri="{FF2B5EF4-FFF2-40B4-BE49-F238E27FC236}">
                <a16:creationId xmlns:a16="http://schemas.microsoft.com/office/drawing/2014/main" id="{3E3A169B-DD11-48CC-8793-8BFA574CE5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54296" y="963877"/>
            <a:ext cx="7047144" cy="493024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 defTabSz="914400" rtl="0"/>
            <a:r>
              <a:rPr lang="en-US" sz="3600" kern="1200" dirty="0" err="1">
                <a:solidFill>
                  <a:schemeClr val="accent1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تصميم</a:t>
            </a:r>
            <a:r>
              <a:rPr lang="en-US" sz="3600" kern="1200" dirty="0">
                <a:solidFill>
                  <a:schemeClr val="accent1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 </a:t>
            </a:r>
            <a:r>
              <a:rPr lang="en-US" sz="3600" kern="1200" dirty="0" err="1">
                <a:solidFill>
                  <a:schemeClr val="accent1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الإنفوجرافيك</a:t>
            </a:r>
            <a:r>
              <a:rPr lang="en-US" sz="3600" kern="1200" dirty="0">
                <a:solidFill>
                  <a:schemeClr val="accent1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 </a:t>
            </a:r>
            <a:r>
              <a:rPr lang="en-US" sz="3600" kern="1200" dirty="0" err="1">
                <a:solidFill>
                  <a:schemeClr val="accent1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الثابت</a:t>
            </a:r>
            <a:r>
              <a:rPr lang="en-US" sz="3600" kern="1200" dirty="0">
                <a:solidFill>
                  <a:schemeClr val="accent1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 </a:t>
            </a:r>
            <a:r>
              <a:rPr lang="en-US" sz="3600" kern="1200" dirty="0" err="1">
                <a:solidFill>
                  <a:schemeClr val="accent1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والمتحرك</a:t>
            </a:r>
            <a:r>
              <a:rPr lang="en-US" sz="3600" kern="1200" dirty="0">
                <a:solidFill>
                  <a:schemeClr val="accent1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 </a:t>
            </a:r>
            <a:br>
              <a:rPr lang="en-US" sz="3600" kern="1200" dirty="0">
                <a:solidFill>
                  <a:schemeClr val="accent1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</a:br>
            <a:br>
              <a:rPr lang="en-US" sz="3600" kern="1200" dirty="0">
                <a:solidFill>
                  <a:schemeClr val="accent1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</a:br>
            <a:r>
              <a:rPr lang="en-US" sz="3600" kern="1200" dirty="0">
                <a:solidFill>
                  <a:schemeClr val="accent1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PowerPoint</a:t>
            </a:r>
            <a:r>
              <a:rPr lang="ar-SA" sz="3600" kern="1200" dirty="0">
                <a:solidFill>
                  <a:schemeClr val="accent1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بالـ </a:t>
            </a:r>
            <a:endParaRPr lang="en-US" sz="3600" kern="1200" dirty="0">
              <a:solidFill>
                <a:schemeClr val="accent1"/>
              </a:solidFill>
              <a:latin typeface="STC Regular" panose="01000500000000020006" pitchFamily="2" charset="-78"/>
              <a:cs typeface="STC Regular" panose="01000500000000020006" pitchFamily="2" charset="-78"/>
            </a:endParaRP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8C57AA19-D9B5-4248-A250-D8F4B4232D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560" y="1410675"/>
            <a:ext cx="4163735" cy="493024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/>
            <a:r>
              <a:rPr lang="en-US" b="1" dirty="0" err="1">
                <a:latin typeface="Adobe Arabic" panose="02040503050201020203" pitchFamily="18" charset="-78"/>
                <a:cs typeface="Adobe Arabic" panose="02040503050201020203" pitchFamily="18" charset="-78"/>
              </a:rPr>
              <a:t>تقديم</a:t>
            </a:r>
            <a:r>
              <a:rPr lang="en-US" dirty="0">
                <a:latin typeface="Adobe Arabic" panose="02040503050201020203" pitchFamily="18" charset="-78"/>
                <a:cs typeface="Adobe Arabic" panose="02040503050201020203" pitchFamily="18" charset="-78"/>
              </a:rPr>
              <a:t> </a:t>
            </a:r>
          </a:p>
          <a:p>
            <a:pPr defTabSz="914400"/>
            <a:r>
              <a:rPr lang="en-US" b="1" dirty="0">
                <a:latin typeface="Adobe Arabic" panose="02040503050201020203" pitchFamily="18" charset="-78"/>
                <a:cs typeface="Adobe Arabic" panose="02040503050201020203" pitchFamily="18" charset="-78"/>
              </a:rPr>
              <a:t>لمياء </a:t>
            </a:r>
            <a:r>
              <a:rPr lang="en-US" b="1" dirty="0" err="1">
                <a:latin typeface="Adobe Arabic" panose="02040503050201020203" pitchFamily="18" charset="-78"/>
                <a:cs typeface="Adobe Arabic" panose="02040503050201020203" pitchFamily="18" charset="-78"/>
              </a:rPr>
              <a:t>عبداللطيف</a:t>
            </a:r>
            <a:r>
              <a:rPr lang="en-US" b="1" dirty="0">
                <a:latin typeface="Adobe Arabic" panose="02040503050201020203" pitchFamily="18" charset="-78"/>
                <a:cs typeface="Adobe Arabic" panose="02040503050201020203" pitchFamily="18" charset="-78"/>
              </a:rPr>
              <a:t> </a:t>
            </a:r>
            <a:r>
              <a:rPr lang="en-US" b="1" dirty="0" err="1">
                <a:latin typeface="Adobe Arabic" panose="02040503050201020203" pitchFamily="18" charset="-78"/>
                <a:cs typeface="Adobe Arabic" panose="02040503050201020203" pitchFamily="18" charset="-78"/>
              </a:rPr>
              <a:t>المنصور</a:t>
            </a:r>
            <a:endParaRPr lang="en-US" b="1" dirty="0">
              <a:latin typeface="Adobe Arabic" panose="02040503050201020203" pitchFamily="18" charset="-78"/>
              <a:cs typeface="Adobe Arabic" panose="02040503050201020203" pitchFamily="18" charset="-78"/>
            </a:endParaRPr>
          </a:p>
          <a:p>
            <a:pPr defTabSz="914400"/>
            <a:endParaRPr lang="en-US" dirty="0">
              <a:latin typeface="Adobe Arabic" panose="02040503050201020203" pitchFamily="18" charset="-78"/>
              <a:cs typeface="Adobe Arabic" panose="02040503050201020203" pitchFamily="18" charset="-78"/>
            </a:endParaRPr>
          </a:p>
          <a:p>
            <a:pPr defTabSz="914400"/>
            <a:r>
              <a:rPr lang="en-US" dirty="0" err="1">
                <a:latin typeface="Adobe Arabic" panose="02040503050201020203" pitchFamily="18" charset="-78"/>
                <a:cs typeface="Adobe Arabic" panose="02040503050201020203" pitchFamily="18" charset="-78"/>
              </a:rPr>
              <a:t>ماجستير</a:t>
            </a:r>
            <a:r>
              <a:rPr lang="en-US" dirty="0">
                <a:latin typeface="Adobe Arabic" panose="02040503050201020203" pitchFamily="18" charset="-78"/>
                <a:cs typeface="Adobe Arabic" panose="02040503050201020203" pitchFamily="18" charset="-78"/>
              </a:rPr>
              <a:t> </a:t>
            </a:r>
            <a:r>
              <a:rPr lang="en-US" dirty="0" err="1">
                <a:latin typeface="Adobe Arabic" panose="02040503050201020203" pitchFamily="18" charset="-78"/>
                <a:cs typeface="Adobe Arabic" panose="02040503050201020203" pitchFamily="18" charset="-78"/>
              </a:rPr>
              <a:t>تقنيات</a:t>
            </a:r>
            <a:r>
              <a:rPr lang="en-US" dirty="0">
                <a:latin typeface="Adobe Arabic" panose="02040503050201020203" pitchFamily="18" charset="-78"/>
                <a:cs typeface="Adobe Arabic" panose="02040503050201020203" pitchFamily="18" charset="-78"/>
              </a:rPr>
              <a:t> </a:t>
            </a:r>
            <a:r>
              <a:rPr lang="en-US" dirty="0" err="1">
                <a:latin typeface="Adobe Arabic" panose="02040503050201020203" pitchFamily="18" charset="-78"/>
                <a:cs typeface="Adobe Arabic" panose="02040503050201020203" pitchFamily="18" charset="-78"/>
              </a:rPr>
              <a:t>التعليم</a:t>
            </a:r>
            <a:r>
              <a:rPr lang="en-US" dirty="0">
                <a:latin typeface="Adobe Arabic" panose="02040503050201020203" pitchFamily="18" charset="-78"/>
                <a:cs typeface="Adobe Arabic" panose="02040503050201020203" pitchFamily="18" charset="-78"/>
              </a:rPr>
              <a:t> – </a:t>
            </a:r>
            <a:r>
              <a:rPr lang="en-US" dirty="0" err="1">
                <a:latin typeface="Adobe Arabic" panose="02040503050201020203" pitchFamily="18" charset="-78"/>
                <a:cs typeface="Adobe Arabic" panose="02040503050201020203" pitchFamily="18" charset="-78"/>
              </a:rPr>
              <a:t>جامعة</a:t>
            </a:r>
            <a:r>
              <a:rPr lang="en-US" dirty="0">
                <a:latin typeface="Adobe Arabic" panose="02040503050201020203" pitchFamily="18" charset="-78"/>
                <a:cs typeface="Adobe Arabic" panose="02040503050201020203" pitchFamily="18" charset="-78"/>
              </a:rPr>
              <a:t> </a:t>
            </a:r>
            <a:r>
              <a:rPr lang="en-US" dirty="0" err="1">
                <a:latin typeface="Adobe Arabic" panose="02040503050201020203" pitchFamily="18" charset="-78"/>
                <a:cs typeface="Adobe Arabic" panose="02040503050201020203" pitchFamily="18" charset="-78"/>
              </a:rPr>
              <a:t>الملك</a:t>
            </a:r>
            <a:r>
              <a:rPr lang="en-US" dirty="0">
                <a:latin typeface="Adobe Arabic" panose="02040503050201020203" pitchFamily="18" charset="-78"/>
                <a:cs typeface="Adobe Arabic" panose="02040503050201020203" pitchFamily="18" charset="-78"/>
              </a:rPr>
              <a:t> </a:t>
            </a:r>
            <a:r>
              <a:rPr lang="en-US" dirty="0" err="1">
                <a:latin typeface="Adobe Arabic" panose="02040503050201020203" pitchFamily="18" charset="-78"/>
                <a:cs typeface="Adobe Arabic" panose="02040503050201020203" pitchFamily="18" charset="-78"/>
              </a:rPr>
              <a:t>سعود</a:t>
            </a:r>
            <a:endParaRPr lang="en-US" dirty="0">
              <a:latin typeface="Adobe Arabic" panose="02040503050201020203" pitchFamily="18" charset="-78"/>
              <a:cs typeface="Adobe Arabic" panose="02040503050201020203" pitchFamily="18" charset="-78"/>
            </a:endParaRPr>
          </a:p>
          <a:p>
            <a:pPr defTabSz="914400"/>
            <a:r>
              <a:rPr lang="en-US" dirty="0" err="1">
                <a:latin typeface="Adobe Arabic" panose="02040503050201020203" pitchFamily="18" charset="-78"/>
                <a:cs typeface="Adobe Arabic" panose="02040503050201020203" pitchFamily="18" charset="-78"/>
              </a:rPr>
              <a:t>مصممة</a:t>
            </a:r>
            <a:r>
              <a:rPr lang="en-US" dirty="0">
                <a:latin typeface="Adobe Arabic" panose="02040503050201020203" pitchFamily="18" charset="-78"/>
                <a:cs typeface="Adobe Arabic" panose="02040503050201020203" pitchFamily="18" charset="-78"/>
              </a:rPr>
              <a:t> </a:t>
            </a:r>
            <a:r>
              <a:rPr lang="en-US" dirty="0" err="1">
                <a:latin typeface="Adobe Arabic" panose="02040503050201020203" pitchFamily="18" charset="-78"/>
                <a:cs typeface="Adobe Arabic" panose="02040503050201020203" pitchFamily="18" charset="-78"/>
              </a:rPr>
              <a:t>تعليمية</a:t>
            </a:r>
            <a:r>
              <a:rPr lang="en-US" dirty="0">
                <a:latin typeface="Adobe Arabic" panose="02040503050201020203" pitchFamily="18" charset="-78"/>
                <a:cs typeface="Adobe Arabic" panose="02040503050201020203" pitchFamily="18" charset="-78"/>
              </a:rPr>
              <a:t> – </a:t>
            </a:r>
            <a:r>
              <a:rPr lang="en-US" dirty="0" err="1">
                <a:latin typeface="Adobe Arabic" panose="02040503050201020203" pitchFamily="18" charset="-78"/>
                <a:cs typeface="Adobe Arabic" panose="02040503050201020203" pitchFamily="18" charset="-78"/>
              </a:rPr>
              <a:t>معهد</a:t>
            </a:r>
            <a:r>
              <a:rPr lang="en-US" dirty="0">
                <a:latin typeface="Adobe Arabic" panose="02040503050201020203" pitchFamily="18" charset="-78"/>
                <a:cs typeface="Adobe Arabic" panose="02040503050201020203" pitchFamily="18" charset="-78"/>
              </a:rPr>
              <a:t> </a:t>
            </a:r>
            <a:r>
              <a:rPr lang="en-US" dirty="0" err="1">
                <a:latin typeface="Adobe Arabic" panose="02040503050201020203" pitchFamily="18" charset="-78"/>
                <a:cs typeface="Adobe Arabic" panose="02040503050201020203" pitchFamily="18" charset="-78"/>
              </a:rPr>
              <a:t>الإدارة</a:t>
            </a:r>
            <a:r>
              <a:rPr lang="en-US" dirty="0">
                <a:latin typeface="Adobe Arabic" panose="02040503050201020203" pitchFamily="18" charset="-78"/>
                <a:cs typeface="Adobe Arabic" panose="02040503050201020203" pitchFamily="18" charset="-78"/>
              </a:rPr>
              <a:t> </a:t>
            </a:r>
            <a:r>
              <a:rPr lang="en-US" dirty="0" err="1">
                <a:latin typeface="Adobe Arabic" panose="02040503050201020203" pitchFamily="18" charset="-78"/>
                <a:cs typeface="Adobe Arabic" panose="02040503050201020203" pitchFamily="18" charset="-78"/>
              </a:rPr>
              <a:t>العامة</a:t>
            </a:r>
            <a:endParaRPr lang="en-US" dirty="0">
              <a:latin typeface="Adobe Arabic" panose="02040503050201020203" pitchFamily="18" charset="-78"/>
              <a:cs typeface="Adobe Arabic" panose="02040503050201020203" pitchFamily="18" charset="-78"/>
            </a:endParaRPr>
          </a:p>
          <a:p>
            <a:pPr defTabSz="914400"/>
            <a:r>
              <a:rPr lang="en-US" dirty="0" err="1">
                <a:latin typeface="Adobe Arabic" panose="02040503050201020203" pitchFamily="18" charset="-78"/>
                <a:cs typeface="Adobe Arabic" panose="02040503050201020203" pitchFamily="18" charset="-78"/>
              </a:rPr>
              <a:t>مترجمة</a:t>
            </a:r>
            <a:endParaRPr lang="en-US" dirty="0">
              <a:latin typeface="Adobe Arabic" panose="02040503050201020203" pitchFamily="18" charset="-78"/>
              <a:cs typeface="Adobe Arabic" panose="02040503050201020203" pitchFamily="18" charset="-78"/>
            </a:endParaRPr>
          </a:p>
          <a:p>
            <a:pPr indent="-228600" defTabSz="9144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552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عنوان 3">
            <a:extLst>
              <a:ext uri="{FF2B5EF4-FFF2-40B4-BE49-F238E27FC236}">
                <a16:creationId xmlns:a16="http://schemas.microsoft.com/office/drawing/2014/main" id="{1E323ECA-E3F4-4C5E-B5B3-64DAC1596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r>
              <a:rPr lang="ar-SA" dirty="0">
                <a:solidFill>
                  <a:srgbClr val="FFFFFF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مفهوم </a:t>
            </a:r>
            <a:r>
              <a:rPr lang="ar-SA" dirty="0" err="1">
                <a:solidFill>
                  <a:srgbClr val="FFFFFF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الإنفوجرافيك</a:t>
            </a:r>
            <a:endParaRPr lang="ar-SA" dirty="0">
              <a:solidFill>
                <a:srgbClr val="FFFFFF"/>
              </a:solidFill>
              <a:latin typeface="STC Regular" panose="01000500000000020006" pitchFamily="2" charset="-78"/>
              <a:cs typeface="STC Regular" panose="01000500000000020006" pitchFamily="2" charset="-78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AE1CE2B0-155C-4E01-9D7C-67F4839F4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732" y="321732"/>
            <a:ext cx="7064121" cy="410628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ar-SA" sz="4400" dirty="0">
                <a:solidFill>
                  <a:schemeClr val="tx2">
                    <a:lumMod val="75000"/>
                  </a:schemeClr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فن تحويل البيانات والمعلومات والمفاهيم المعقدة إلى صور ورسوم يمكن فهمها واستيعابها بوضوح وتشويق</a:t>
            </a:r>
            <a:endParaRPr lang="ar-SA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078" name="Picture 6" descr="How to Make an Infographic In 9 Simple Steps [2020 Guide]">
            <a:extLst>
              <a:ext uri="{FF2B5EF4-FFF2-40B4-BE49-F238E27FC236}">
                <a16:creationId xmlns:a16="http://schemas.microsoft.com/office/drawing/2014/main" id="{D86001BF-6614-45DA-BFDB-E172630D9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2550" y="321732"/>
            <a:ext cx="2239821" cy="621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3712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عنوان 3">
            <a:extLst>
              <a:ext uri="{FF2B5EF4-FFF2-40B4-BE49-F238E27FC236}">
                <a16:creationId xmlns:a16="http://schemas.microsoft.com/office/drawing/2014/main" id="{1E323ECA-E3F4-4C5E-B5B3-64DAC1596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r>
              <a:rPr lang="ar-SA" dirty="0">
                <a:solidFill>
                  <a:srgbClr val="FFFFFF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مبادئ أساسية للتصميم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1CE28A03-48F7-4317-84B0-E0F0F686F4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38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AE1CE2B0-155C-4E01-9D7C-67F4839F4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9870" y="894330"/>
            <a:ext cx="4085181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ar-SA" sz="4400" b="1" dirty="0">
                <a:solidFill>
                  <a:srgbClr val="FFFFFF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التباين – الهرمية - التوازن </a:t>
            </a:r>
          </a:p>
          <a:p>
            <a:pPr marL="0" indent="0" algn="ctr">
              <a:buNone/>
            </a:pPr>
            <a:r>
              <a:rPr lang="ar-SA" dirty="0">
                <a:solidFill>
                  <a:srgbClr val="FFFFFF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 </a:t>
            </a:r>
            <a:r>
              <a:rPr lang="ar-SA" sz="2400" dirty="0">
                <a:solidFill>
                  <a:srgbClr val="FFFFFF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( اللون – الحجم – الخط – المحاذاة – الشكل )</a:t>
            </a:r>
          </a:p>
          <a:p>
            <a:pPr marL="0" indent="0">
              <a:buNone/>
            </a:pPr>
            <a:endParaRPr lang="ar-SA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283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عنوان 3">
            <a:extLst>
              <a:ext uri="{FF2B5EF4-FFF2-40B4-BE49-F238E27FC236}">
                <a16:creationId xmlns:a16="http://schemas.microsoft.com/office/drawing/2014/main" id="{1E323ECA-E3F4-4C5E-B5B3-64DAC1596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r>
              <a:rPr lang="ar-SA" dirty="0">
                <a:solidFill>
                  <a:srgbClr val="FFFFFF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مبادئ أساسية للتصميم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AE1CE2B0-155C-4E01-9D7C-67F4839F4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9870" y="894330"/>
            <a:ext cx="4085181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ar-SA" sz="4400" b="1" dirty="0">
                <a:solidFill>
                  <a:srgbClr val="FFFFFF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التباين – الهرمية - التوازن </a:t>
            </a:r>
          </a:p>
          <a:p>
            <a:pPr marL="0" indent="0" algn="ctr">
              <a:buNone/>
            </a:pPr>
            <a:r>
              <a:rPr lang="ar-SA" sz="2400" dirty="0">
                <a:solidFill>
                  <a:srgbClr val="FFFFFF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 ( اللون – الحجم – الخط – المحاذاة – الشكل )</a:t>
            </a:r>
          </a:p>
          <a:p>
            <a:pPr marL="0" indent="0">
              <a:buNone/>
            </a:pPr>
            <a:endParaRPr lang="ar-SA" sz="2000" dirty="0">
              <a:solidFill>
                <a:srgbClr val="FFFFFF"/>
              </a:solidFill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653B2337-3369-43AF-867C-F1922416FE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950" y="465718"/>
            <a:ext cx="6938904" cy="3901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176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عنوان 3">
            <a:extLst>
              <a:ext uri="{FF2B5EF4-FFF2-40B4-BE49-F238E27FC236}">
                <a16:creationId xmlns:a16="http://schemas.microsoft.com/office/drawing/2014/main" id="{1E323ECA-E3F4-4C5E-B5B3-64DAC1596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r>
              <a:rPr lang="ar-SA" dirty="0">
                <a:solidFill>
                  <a:srgbClr val="FFFFFF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مبادئ أساسية للتصميم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AE1CE2B0-155C-4E01-9D7C-67F4839F4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9870" y="894330"/>
            <a:ext cx="4085181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ar-SA" sz="4400" b="1" dirty="0">
                <a:solidFill>
                  <a:srgbClr val="FFFFFF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التباين – الهرمية - التوازن </a:t>
            </a:r>
          </a:p>
          <a:p>
            <a:pPr marL="0" indent="0" algn="ctr">
              <a:buNone/>
            </a:pPr>
            <a:r>
              <a:rPr lang="ar-SA" sz="2400" dirty="0">
                <a:solidFill>
                  <a:srgbClr val="FFFFFF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 ( اللون – الحجم – الخط – المحاذاة – الشكل )</a:t>
            </a:r>
          </a:p>
          <a:p>
            <a:pPr marL="0" indent="0">
              <a:buNone/>
            </a:pPr>
            <a:endParaRPr lang="ar-SA" sz="2000" dirty="0">
              <a:solidFill>
                <a:srgbClr val="FFFFFF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B340605-B146-4F77-AB45-AF86619297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45" y="459655"/>
            <a:ext cx="7058308" cy="3968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972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عنوان 3">
            <a:extLst>
              <a:ext uri="{FF2B5EF4-FFF2-40B4-BE49-F238E27FC236}">
                <a16:creationId xmlns:a16="http://schemas.microsoft.com/office/drawing/2014/main" id="{1E323ECA-E3F4-4C5E-B5B3-64DAC1596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r>
              <a:rPr lang="ar-SA" dirty="0">
                <a:solidFill>
                  <a:srgbClr val="FFFFFF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مبادئ أساسية للتصميم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AE1CE2B0-155C-4E01-9D7C-67F4839F4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9870" y="894330"/>
            <a:ext cx="4085181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ar-SA" sz="4400" b="1" dirty="0">
                <a:solidFill>
                  <a:srgbClr val="FFFFFF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التباين – الهرمية - التوازن </a:t>
            </a:r>
          </a:p>
          <a:p>
            <a:pPr marL="0" indent="0" algn="ctr">
              <a:buNone/>
            </a:pPr>
            <a:r>
              <a:rPr lang="ar-SA" sz="2400" dirty="0">
                <a:solidFill>
                  <a:srgbClr val="FFFFFF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 ( اللون – الحجم – الخط – المحاذاة – الشكل )</a:t>
            </a:r>
          </a:p>
          <a:p>
            <a:pPr marL="0" indent="0">
              <a:buNone/>
            </a:pPr>
            <a:endParaRPr lang="ar-SA" sz="2000" dirty="0">
              <a:solidFill>
                <a:srgbClr val="FFFFFF"/>
              </a:solidFill>
            </a:endParaRP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70219DE7-88F7-4BA9-BA06-3678E29FF5C8}"/>
              </a:ext>
            </a:extLst>
          </p:cNvPr>
          <p:cNvSpPr txBox="1"/>
          <p:nvPr/>
        </p:nvSpPr>
        <p:spPr>
          <a:xfrm>
            <a:off x="4011452" y="1608891"/>
            <a:ext cx="3374401" cy="13542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latin typeface="Adobe Arabic" panose="02040503050201020203" pitchFamily="18" charset="-78"/>
                <a:cs typeface="Adobe Arabic" panose="02040503050201020203" pitchFamily="18" charset="-78"/>
              </a:rPr>
              <a:t>ثم تقرأ هذا ثانيًا</a:t>
            </a:r>
          </a:p>
          <a:p>
            <a:pPr algn="ctr"/>
            <a:r>
              <a:rPr lang="ar-SA" sz="5400" b="1" dirty="0">
                <a:latin typeface="Adobe Arabic" panose="02040503050201020203" pitchFamily="18" charset="-78"/>
                <a:cs typeface="Adobe Arabic" panose="02040503050201020203" pitchFamily="18" charset="-78"/>
              </a:rPr>
              <a:t>أنت تقرأ هذا أولًا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B643A6D9-D3F3-4857-9B54-245E6FB003E9}"/>
              </a:ext>
            </a:extLst>
          </p:cNvPr>
          <p:cNvSpPr txBox="1"/>
          <p:nvPr/>
        </p:nvSpPr>
        <p:spPr>
          <a:xfrm>
            <a:off x="321732" y="1639669"/>
            <a:ext cx="3374401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ar-SA" sz="4000" dirty="0">
                <a:latin typeface="Adobe Arabic" panose="02040503050201020203" pitchFamily="18" charset="-78"/>
                <a:cs typeface="Adobe Arabic" panose="02040503050201020203" pitchFamily="18" charset="-78"/>
              </a:rPr>
              <a:t>أنت تقرأ هذا أولًا</a:t>
            </a:r>
          </a:p>
          <a:p>
            <a:pPr algn="ctr"/>
            <a:r>
              <a:rPr lang="ar-SA" sz="4000" dirty="0">
                <a:latin typeface="Adobe Arabic" panose="02040503050201020203" pitchFamily="18" charset="-78"/>
                <a:cs typeface="Adobe Arabic" panose="02040503050201020203" pitchFamily="18" charset="-78"/>
              </a:rPr>
              <a:t>ثم تقرأ هذا ثانيًا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A64BC1A5-876C-4CE9-B422-1D7F58AE53E9}"/>
              </a:ext>
            </a:extLst>
          </p:cNvPr>
          <p:cNvSpPr txBox="1"/>
          <p:nvPr/>
        </p:nvSpPr>
        <p:spPr>
          <a:xfrm>
            <a:off x="3413308" y="601942"/>
            <a:ext cx="886782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200" dirty="0">
                <a:solidFill>
                  <a:schemeClr val="tx2">
                    <a:lumMod val="75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مثال</a:t>
            </a:r>
          </a:p>
        </p:txBody>
      </p:sp>
    </p:spTree>
    <p:extLst>
      <p:ext uri="{BB962C8B-B14F-4D97-AF65-F5344CB8AC3E}">
        <p14:creationId xmlns:p14="http://schemas.microsoft.com/office/powerpoint/2010/main" val="12598646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D2443213-A98A-4760-B275-7DA0709F13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5" name="مربع نص 4">
            <a:extLst>
              <a:ext uri="{FF2B5EF4-FFF2-40B4-BE49-F238E27FC236}">
                <a16:creationId xmlns:a16="http://schemas.microsoft.com/office/drawing/2014/main" id="{F65B9803-F0DE-445C-945E-10264F92BA4C}"/>
              </a:ext>
            </a:extLst>
          </p:cNvPr>
          <p:cNvSpPr txBox="1"/>
          <p:nvPr/>
        </p:nvSpPr>
        <p:spPr>
          <a:xfrm>
            <a:off x="0" y="6642556"/>
            <a:ext cx="1055097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800" dirty="0"/>
              <a:t>https://2u.pw/h4ucL</a:t>
            </a:r>
            <a:endParaRPr lang="ar-SA" sz="800" dirty="0"/>
          </a:p>
        </p:txBody>
      </p:sp>
    </p:spTree>
    <p:extLst>
      <p:ext uri="{BB962C8B-B14F-4D97-AF65-F5344CB8AC3E}">
        <p14:creationId xmlns:p14="http://schemas.microsoft.com/office/powerpoint/2010/main" val="2238270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دائرة: مجوفة 4">
            <a:extLst>
              <a:ext uri="{FF2B5EF4-FFF2-40B4-BE49-F238E27FC236}">
                <a16:creationId xmlns:a16="http://schemas.microsoft.com/office/drawing/2014/main" id="{6E18F369-5FA4-4EDA-9BC2-1349D61CE123}"/>
              </a:ext>
            </a:extLst>
          </p:cNvPr>
          <p:cNvSpPr/>
          <p:nvPr/>
        </p:nvSpPr>
        <p:spPr>
          <a:xfrm>
            <a:off x="400050" y="3429001"/>
            <a:ext cx="2457451" cy="2286000"/>
          </a:xfrm>
          <a:prstGeom prst="donut">
            <a:avLst>
              <a:gd name="adj" fmla="val 5674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801">
              <a:solidFill>
                <a:schemeClr val="tx1"/>
              </a:solidFill>
            </a:endParaRPr>
          </a:p>
        </p:txBody>
      </p:sp>
      <p:cxnSp>
        <p:nvCxnSpPr>
          <p:cNvPr id="7" name="رابط مستقيم 6">
            <a:extLst>
              <a:ext uri="{FF2B5EF4-FFF2-40B4-BE49-F238E27FC236}">
                <a16:creationId xmlns:a16="http://schemas.microsoft.com/office/drawing/2014/main" id="{60056881-DE94-49DC-8CD7-1925B28A3381}"/>
              </a:ext>
            </a:extLst>
          </p:cNvPr>
          <p:cNvCxnSpPr>
            <a:cxnSpLocks/>
          </p:cNvCxnSpPr>
          <p:nvPr/>
        </p:nvCxnSpPr>
        <p:spPr>
          <a:xfrm flipV="1">
            <a:off x="2466661" y="3090864"/>
            <a:ext cx="359884" cy="696727"/>
          </a:xfrm>
          <a:prstGeom prst="line">
            <a:avLst/>
          </a:prstGeom>
          <a:ln w="762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رابط مستقيم 7">
            <a:extLst>
              <a:ext uri="{FF2B5EF4-FFF2-40B4-BE49-F238E27FC236}">
                <a16:creationId xmlns:a16="http://schemas.microsoft.com/office/drawing/2014/main" id="{EBEB8769-D008-4D05-9AD8-DD45FF19E08D}"/>
              </a:ext>
            </a:extLst>
          </p:cNvPr>
          <p:cNvCxnSpPr>
            <a:cxnSpLocks/>
          </p:cNvCxnSpPr>
          <p:nvPr/>
        </p:nvCxnSpPr>
        <p:spPr>
          <a:xfrm>
            <a:off x="2790639" y="3114861"/>
            <a:ext cx="742949" cy="0"/>
          </a:xfrm>
          <a:prstGeom prst="line">
            <a:avLst/>
          </a:prstGeom>
          <a:ln w="762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صورة 12" descr="صورة تحتوي على جبهة, جالس, واقف, مزدوج&#10;&#10;تم إنشاء الوصف تلقائياً">
            <a:extLst>
              <a:ext uri="{FF2B5EF4-FFF2-40B4-BE49-F238E27FC236}">
                <a16:creationId xmlns:a16="http://schemas.microsoft.com/office/drawing/2014/main" id="{68FA0AD8-F2D4-43CE-8199-7D701690A6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13" y="4101727"/>
            <a:ext cx="2202924" cy="934574"/>
          </a:xfrm>
          <a:prstGeom prst="rect">
            <a:avLst/>
          </a:prstGeom>
        </p:spPr>
      </p:pic>
      <p:sp>
        <p:nvSpPr>
          <p:cNvPr id="14" name="مربع نص 13">
            <a:extLst>
              <a:ext uri="{FF2B5EF4-FFF2-40B4-BE49-F238E27FC236}">
                <a16:creationId xmlns:a16="http://schemas.microsoft.com/office/drawing/2014/main" id="{8B406D8C-AF7A-409A-B4AF-3B5D4F036D55}"/>
              </a:ext>
            </a:extLst>
          </p:cNvPr>
          <p:cNvSpPr txBox="1"/>
          <p:nvPr/>
        </p:nvSpPr>
        <p:spPr>
          <a:xfrm>
            <a:off x="3533588" y="3138861"/>
            <a:ext cx="946972" cy="33749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1" dirty="0"/>
              <a:t>22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58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76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315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158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3,280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12,336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13,221</a:t>
            </a: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id="{40C0FC79-ECFB-44A2-A1D5-BF01BAE0B1AE}"/>
              </a:ext>
            </a:extLst>
          </p:cNvPr>
          <p:cNvSpPr/>
          <p:nvPr/>
        </p:nvSpPr>
        <p:spPr>
          <a:xfrm>
            <a:off x="3549068" y="3162860"/>
            <a:ext cx="916016" cy="3871540"/>
          </a:xfrm>
          <a:prstGeom prst="rect">
            <a:avLst/>
          </a:prstGeom>
          <a:solidFill>
            <a:srgbClr val="DAE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801"/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21E7FA73-4980-423A-A976-B0F971ECDEE5}"/>
              </a:ext>
            </a:extLst>
          </p:cNvPr>
          <p:cNvSpPr/>
          <p:nvPr/>
        </p:nvSpPr>
        <p:spPr>
          <a:xfrm>
            <a:off x="3564545" y="-1225227"/>
            <a:ext cx="916016" cy="3871540"/>
          </a:xfrm>
          <a:prstGeom prst="rect">
            <a:avLst/>
          </a:prstGeom>
          <a:solidFill>
            <a:srgbClr val="DAE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801"/>
          </a:p>
        </p:txBody>
      </p:sp>
      <p:sp>
        <p:nvSpPr>
          <p:cNvPr id="17" name="دائرة: مجوفة 16">
            <a:extLst>
              <a:ext uri="{FF2B5EF4-FFF2-40B4-BE49-F238E27FC236}">
                <a16:creationId xmlns:a16="http://schemas.microsoft.com/office/drawing/2014/main" id="{E6DFADD7-DDA5-44C4-BB82-83238BB77DA2}"/>
              </a:ext>
            </a:extLst>
          </p:cNvPr>
          <p:cNvSpPr/>
          <p:nvPr/>
        </p:nvSpPr>
        <p:spPr>
          <a:xfrm>
            <a:off x="4240631" y="3429001"/>
            <a:ext cx="2457451" cy="2286000"/>
          </a:xfrm>
          <a:prstGeom prst="donut">
            <a:avLst>
              <a:gd name="adj" fmla="val 5674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801">
              <a:solidFill>
                <a:schemeClr val="tx1"/>
              </a:solidFill>
            </a:endParaRPr>
          </a:p>
        </p:txBody>
      </p:sp>
      <p:cxnSp>
        <p:nvCxnSpPr>
          <p:cNvPr id="18" name="رابط مستقيم 17">
            <a:extLst>
              <a:ext uri="{FF2B5EF4-FFF2-40B4-BE49-F238E27FC236}">
                <a16:creationId xmlns:a16="http://schemas.microsoft.com/office/drawing/2014/main" id="{A7E64881-3A9A-43EF-B628-339E51E5F399}"/>
              </a:ext>
            </a:extLst>
          </p:cNvPr>
          <p:cNvCxnSpPr>
            <a:cxnSpLocks/>
          </p:cNvCxnSpPr>
          <p:nvPr/>
        </p:nvCxnSpPr>
        <p:spPr>
          <a:xfrm flipV="1">
            <a:off x="6307244" y="3090864"/>
            <a:ext cx="359884" cy="696727"/>
          </a:xfrm>
          <a:prstGeom prst="line">
            <a:avLst/>
          </a:prstGeom>
          <a:ln w="762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رابط مستقيم 18">
            <a:extLst>
              <a:ext uri="{FF2B5EF4-FFF2-40B4-BE49-F238E27FC236}">
                <a16:creationId xmlns:a16="http://schemas.microsoft.com/office/drawing/2014/main" id="{4674B1A5-F673-40C9-AE19-121FA1EE30D0}"/>
              </a:ext>
            </a:extLst>
          </p:cNvPr>
          <p:cNvCxnSpPr>
            <a:cxnSpLocks/>
          </p:cNvCxnSpPr>
          <p:nvPr/>
        </p:nvCxnSpPr>
        <p:spPr>
          <a:xfrm>
            <a:off x="6631221" y="3114861"/>
            <a:ext cx="742949" cy="0"/>
          </a:xfrm>
          <a:prstGeom prst="line">
            <a:avLst/>
          </a:prstGeom>
          <a:ln w="762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مربع نص 21">
            <a:extLst>
              <a:ext uri="{FF2B5EF4-FFF2-40B4-BE49-F238E27FC236}">
                <a16:creationId xmlns:a16="http://schemas.microsoft.com/office/drawing/2014/main" id="{1DC0C9E8-1B38-4516-B947-BE08F9AA8F2A}"/>
              </a:ext>
            </a:extLst>
          </p:cNvPr>
          <p:cNvSpPr txBox="1"/>
          <p:nvPr/>
        </p:nvSpPr>
        <p:spPr>
          <a:xfrm>
            <a:off x="7374171" y="3138861"/>
            <a:ext cx="946972" cy="33749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1" dirty="0"/>
              <a:t>22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58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76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315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158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3,280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12,336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1,560</a:t>
            </a:r>
          </a:p>
        </p:txBody>
      </p:sp>
      <p:sp>
        <p:nvSpPr>
          <p:cNvPr id="23" name="مستطيل 22">
            <a:extLst>
              <a:ext uri="{FF2B5EF4-FFF2-40B4-BE49-F238E27FC236}">
                <a16:creationId xmlns:a16="http://schemas.microsoft.com/office/drawing/2014/main" id="{912C1962-CB46-4021-B24D-9A53C5346A34}"/>
              </a:ext>
            </a:extLst>
          </p:cNvPr>
          <p:cNvSpPr/>
          <p:nvPr/>
        </p:nvSpPr>
        <p:spPr>
          <a:xfrm>
            <a:off x="7389649" y="3162860"/>
            <a:ext cx="916016" cy="3871540"/>
          </a:xfrm>
          <a:prstGeom prst="rect">
            <a:avLst/>
          </a:prstGeom>
          <a:solidFill>
            <a:srgbClr val="DAE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801"/>
          </a:p>
        </p:txBody>
      </p:sp>
      <p:sp>
        <p:nvSpPr>
          <p:cNvPr id="24" name="مستطيل 23">
            <a:extLst>
              <a:ext uri="{FF2B5EF4-FFF2-40B4-BE49-F238E27FC236}">
                <a16:creationId xmlns:a16="http://schemas.microsoft.com/office/drawing/2014/main" id="{702E9D03-0D99-4642-B10B-F63C641B34BD}"/>
              </a:ext>
            </a:extLst>
          </p:cNvPr>
          <p:cNvSpPr/>
          <p:nvPr/>
        </p:nvSpPr>
        <p:spPr>
          <a:xfrm>
            <a:off x="7405126" y="-1225227"/>
            <a:ext cx="916016" cy="3871540"/>
          </a:xfrm>
          <a:prstGeom prst="rect">
            <a:avLst/>
          </a:prstGeom>
          <a:solidFill>
            <a:srgbClr val="DAE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801"/>
          </a:p>
        </p:txBody>
      </p:sp>
      <p:sp>
        <p:nvSpPr>
          <p:cNvPr id="25" name="دائرة: مجوفة 24">
            <a:extLst>
              <a:ext uri="{FF2B5EF4-FFF2-40B4-BE49-F238E27FC236}">
                <a16:creationId xmlns:a16="http://schemas.microsoft.com/office/drawing/2014/main" id="{03200922-3E77-4465-9A0A-35570D25DF19}"/>
              </a:ext>
            </a:extLst>
          </p:cNvPr>
          <p:cNvSpPr/>
          <p:nvPr/>
        </p:nvSpPr>
        <p:spPr>
          <a:xfrm>
            <a:off x="8081214" y="3409950"/>
            <a:ext cx="2457451" cy="2286000"/>
          </a:xfrm>
          <a:prstGeom prst="donut">
            <a:avLst>
              <a:gd name="adj" fmla="val 5674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801">
              <a:solidFill>
                <a:schemeClr val="tx1"/>
              </a:solidFill>
            </a:endParaRPr>
          </a:p>
        </p:txBody>
      </p:sp>
      <p:cxnSp>
        <p:nvCxnSpPr>
          <p:cNvPr id="26" name="رابط مستقيم 25">
            <a:extLst>
              <a:ext uri="{FF2B5EF4-FFF2-40B4-BE49-F238E27FC236}">
                <a16:creationId xmlns:a16="http://schemas.microsoft.com/office/drawing/2014/main" id="{09FA816A-4BA9-4BFE-B25F-B39591A31DA6}"/>
              </a:ext>
            </a:extLst>
          </p:cNvPr>
          <p:cNvCxnSpPr>
            <a:cxnSpLocks/>
          </p:cNvCxnSpPr>
          <p:nvPr/>
        </p:nvCxnSpPr>
        <p:spPr>
          <a:xfrm flipV="1">
            <a:off x="10147825" y="3071813"/>
            <a:ext cx="359884" cy="696727"/>
          </a:xfrm>
          <a:prstGeom prst="line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رابط مستقيم 26">
            <a:extLst>
              <a:ext uri="{FF2B5EF4-FFF2-40B4-BE49-F238E27FC236}">
                <a16:creationId xmlns:a16="http://schemas.microsoft.com/office/drawing/2014/main" id="{6B619D23-30A3-4DCC-923D-0BD37FD30775}"/>
              </a:ext>
            </a:extLst>
          </p:cNvPr>
          <p:cNvCxnSpPr>
            <a:cxnSpLocks/>
          </p:cNvCxnSpPr>
          <p:nvPr/>
        </p:nvCxnSpPr>
        <p:spPr>
          <a:xfrm>
            <a:off x="10471804" y="3095811"/>
            <a:ext cx="742949" cy="0"/>
          </a:xfrm>
          <a:prstGeom prst="line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مربع نص 29">
            <a:extLst>
              <a:ext uri="{FF2B5EF4-FFF2-40B4-BE49-F238E27FC236}">
                <a16:creationId xmlns:a16="http://schemas.microsoft.com/office/drawing/2014/main" id="{13FE0C48-92AB-47B5-A1C1-D58F8DFE47D2}"/>
              </a:ext>
            </a:extLst>
          </p:cNvPr>
          <p:cNvSpPr txBox="1"/>
          <p:nvPr/>
        </p:nvSpPr>
        <p:spPr>
          <a:xfrm>
            <a:off x="11214752" y="3119812"/>
            <a:ext cx="946972" cy="33749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1" dirty="0"/>
              <a:t>22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58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76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315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158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3,280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12,336</a:t>
            </a:r>
          </a:p>
          <a:p>
            <a:pPr algn="ctr">
              <a:lnSpc>
                <a:spcPct val="150000"/>
              </a:lnSpc>
            </a:pPr>
            <a:r>
              <a:rPr lang="en-US" sz="1801" dirty="0"/>
              <a:t>10,755</a:t>
            </a:r>
          </a:p>
        </p:txBody>
      </p:sp>
      <p:sp>
        <p:nvSpPr>
          <p:cNvPr id="31" name="مستطيل 30">
            <a:extLst>
              <a:ext uri="{FF2B5EF4-FFF2-40B4-BE49-F238E27FC236}">
                <a16:creationId xmlns:a16="http://schemas.microsoft.com/office/drawing/2014/main" id="{EAB79BE2-A245-4EAD-A7F9-A551950ADC95}"/>
              </a:ext>
            </a:extLst>
          </p:cNvPr>
          <p:cNvSpPr/>
          <p:nvPr/>
        </p:nvSpPr>
        <p:spPr>
          <a:xfrm>
            <a:off x="11230230" y="3143810"/>
            <a:ext cx="916016" cy="3871540"/>
          </a:xfrm>
          <a:prstGeom prst="rect">
            <a:avLst/>
          </a:prstGeom>
          <a:solidFill>
            <a:srgbClr val="DAE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801"/>
          </a:p>
        </p:txBody>
      </p:sp>
      <p:sp>
        <p:nvSpPr>
          <p:cNvPr id="32" name="مستطيل 31">
            <a:extLst>
              <a:ext uri="{FF2B5EF4-FFF2-40B4-BE49-F238E27FC236}">
                <a16:creationId xmlns:a16="http://schemas.microsoft.com/office/drawing/2014/main" id="{C6EAC33C-6428-4CC4-BAB0-3635CBE55814}"/>
              </a:ext>
            </a:extLst>
          </p:cNvPr>
          <p:cNvSpPr/>
          <p:nvPr/>
        </p:nvSpPr>
        <p:spPr>
          <a:xfrm>
            <a:off x="11245709" y="-1244276"/>
            <a:ext cx="916016" cy="3871540"/>
          </a:xfrm>
          <a:prstGeom prst="rect">
            <a:avLst/>
          </a:prstGeom>
          <a:solidFill>
            <a:srgbClr val="DAE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801"/>
          </a:p>
        </p:txBody>
      </p:sp>
      <p:pic>
        <p:nvPicPr>
          <p:cNvPr id="34" name="صورة 33">
            <a:extLst>
              <a:ext uri="{FF2B5EF4-FFF2-40B4-BE49-F238E27FC236}">
                <a16:creationId xmlns:a16="http://schemas.microsoft.com/office/drawing/2014/main" id="{60946EC3-4697-48BB-B274-9513E9EA69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326" y="3918061"/>
            <a:ext cx="2323036" cy="1161518"/>
          </a:xfrm>
          <a:prstGeom prst="rect">
            <a:avLst/>
          </a:prstGeom>
        </p:spPr>
      </p:pic>
      <p:pic>
        <p:nvPicPr>
          <p:cNvPr id="36" name="صورة 35" descr="صورة تحتوي على دراجة, عجلة, شارع, علامة&#10;&#10;تم إنشاء الوصف تلقائياً">
            <a:extLst>
              <a:ext uri="{FF2B5EF4-FFF2-40B4-BE49-F238E27FC236}">
                <a16:creationId xmlns:a16="http://schemas.microsoft.com/office/drawing/2014/main" id="{217EE3E1-9D21-4A87-933C-26A0B8394E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1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808" y="3768539"/>
            <a:ext cx="1441173" cy="1473929"/>
          </a:xfrm>
          <a:prstGeom prst="rect">
            <a:avLst/>
          </a:prstGeom>
        </p:spPr>
      </p:pic>
      <p:sp>
        <p:nvSpPr>
          <p:cNvPr id="37" name="مربع نص 36">
            <a:extLst>
              <a:ext uri="{FF2B5EF4-FFF2-40B4-BE49-F238E27FC236}">
                <a16:creationId xmlns:a16="http://schemas.microsoft.com/office/drawing/2014/main" id="{38C271AF-6840-421F-A765-35176430B49C}"/>
              </a:ext>
            </a:extLst>
          </p:cNvPr>
          <p:cNvSpPr txBox="1"/>
          <p:nvPr/>
        </p:nvSpPr>
        <p:spPr>
          <a:xfrm>
            <a:off x="675629" y="5889980"/>
            <a:ext cx="1617751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600" dirty="0">
                <a:solidFill>
                  <a:srgbClr val="8FAADC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الحوادث</a:t>
            </a:r>
          </a:p>
        </p:txBody>
      </p:sp>
      <p:sp>
        <p:nvSpPr>
          <p:cNvPr id="38" name="مربع نص 37">
            <a:extLst>
              <a:ext uri="{FF2B5EF4-FFF2-40B4-BE49-F238E27FC236}">
                <a16:creationId xmlns:a16="http://schemas.microsoft.com/office/drawing/2014/main" id="{C3B6FD52-322A-47FC-97D9-A6BA5F737BAC}"/>
              </a:ext>
            </a:extLst>
          </p:cNvPr>
          <p:cNvSpPr txBox="1"/>
          <p:nvPr/>
        </p:nvSpPr>
        <p:spPr>
          <a:xfrm>
            <a:off x="4643656" y="5889980"/>
            <a:ext cx="1487908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600" dirty="0">
                <a:solidFill>
                  <a:srgbClr val="8FAADC"/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الوفيات</a:t>
            </a:r>
          </a:p>
        </p:txBody>
      </p:sp>
      <p:sp>
        <p:nvSpPr>
          <p:cNvPr id="39" name="مربع نص 38">
            <a:extLst>
              <a:ext uri="{FF2B5EF4-FFF2-40B4-BE49-F238E27FC236}">
                <a16:creationId xmlns:a16="http://schemas.microsoft.com/office/drawing/2014/main" id="{98EFC427-054F-4037-A636-6296FD616B34}"/>
              </a:ext>
            </a:extLst>
          </p:cNvPr>
          <p:cNvSpPr txBox="1"/>
          <p:nvPr/>
        </p:nvSpPr>
        <p:spPr>
          <a:xfrm>
            <a:off x="8436959" y="5889980"/>
            <a:ext cx="1648208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C Regular" panose="01000500000000020006" pitchFamily="2" charset="-78"/>
                <a:cs typeface="STC Regular" panose="01000500000000020006" pitchFamily="2" charset="-78"/>
              </a:rPr>
              <a:t>الإصابات</a:t>
            </a:r>
          </a:p>
        </p:txBody>
      </p:sp>
      <p:sp>
        <p:nvSpPr>
          <p:cNvPr id="40" name="مستطيل 39">
            <a:extLst>
              <a:ext uri="{FF2B5EF4-FFF2-40B4-BE49-F238E27FC236}">
                <a16:creationId xmlns:a16="http://schemas.microsoft.com/office/drawing/2014/main" id="{29E2241F-93DB-4B7D-92E3-E9944A7FF79C}"/>
              </a:ext>
            </a:extLst>
          </p:cNvPr>
          <p:cNvSpPr/>
          <p:nvPr/>
        </p:nvSpPr>
        <p:spPr>
          <a:xfrm>
            <a:off x="2870986" y="0"/>
            <a:ext cx="6410729" cy="923460"/>
          </a:xfrm>
          <a:prstGeom prst="rect">
            <a:avLst/>
          </a:prstGeom>
          <a:noFill/>
        </p:spPr>
        <p:txBody>
          <a:bodyPr wrap="none" lIns="91440" tIns="45721" rIns="91440" bIns="45721">
            <a:spAutoFit/>
          </a:bodyPr>
          <a:lstStyle/>
          <a:p>
            <a:pPr algn="ctr"/>
            <a:r>
              <a:rPr lang="ar-SA" sz="540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TC Regular" panose="01000500000000020006" pitchFamily="2" charset="-78"/>
                <a:cs typeface="STC Regular" panose="01000500000000020006" pitchFamily="2" charset="-78"/>
              </a:rPr>
              <a:t>إحصائية المرور لعام 2018</a:t>
            </a:r>
          </a:p>
        </p:txBody>
      </p:sp>
      <p:sp>
        <p:nvSpPr>
          <p:cNvPr id="11" name="مستطيل 10">
            <a:extLst>
              <a:ext uri="{FF2B5EF4-FFF2-40B4-BE49-F238E27FC236}">
                <a16:creationId xmlns:a16="http://schemas.microsoft.com/office/drawing/2014/main" id="{A0100D5F-B292-4C32-BEB9-49A0A48A395C}"/>
              </a:ext>
            </a:extLst>
          </p:cNvPr>
          <p:cNvSpPr/>
          <p:nvPr/>
        </p:nvSpPr>
        <p:spPr>
          <a:xfrm>
            <a:off x="3533588" y="2700913"/>
            <a:ext cx="946972" cy="413948"/>
          </a:xfrm>
          <a:prstGeom prst="rect">
            <a:avLst/>
          </a:prstGeom>
          <a:noFill/>
          <a:ln w="762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801"/>
          </a:p>
        </p:txBody>
      </p:sp>
      <p:sp>
        <p:nvSpPr>
          <p:cNvPr id="20" name="مستطيل 19">
            <a:extLst>
              <a:ext uri="{FF2B5EF4-FFF2-40B4-BE49-F238E27FC236}">
                <a16:creationId xmlns:a16="http://schemas.microsoft.com/office/drawing/2014/main" id="{887E9E62-CCFD-47DE-8644-1AD446A28E51}"/>
              </a:ext>
            </a:extLst>
          </p:cNvPr>
          <p:cNvSpPr/>
          <p:nvPr/>
        </p:nvSpPr>
        <p:spPr>
          <a:xfrm>
            <a:off x="7374171" y="2700913"/>
            <a:ext cx="946972" cy="413948"/>
          </a:xfrm>
          <a:prstGeom prst="rect">
            <a:avLst/>
          </a:prstGeom>
          <a:noFill/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801"/>
          </a:p>
        </p:txBody>
      </p:sp>
      <p:sp>
        <p:nvSpPr>
          <p:cNvPr id="28" name="مستطيل 27">
            <a:extLst>
              <a:ext uri="{FF2B5EF4-FFF2-40B4-BE49-F238E27FC236}">
                <a16:creationId xmlns:a16="http://schemas.microsoft.com/office/drawing/2014/main" id="{C5781A03-6DD8-4A16-A4C4-E7C47360D239}"/>
              </a:ext>
            </a:extLst>
          </p:cNvPr>
          <p:cNvSpPr/>
          <p:nvPr/>
        </p:nvSpPr>
        <p:spPr>
          <a:xfrm>
            <a:off x="11214752" y="2681862"/>
            <a:ext cx="946972" cy="413948"/>
          </a:xfrm>
          <a:prstGeom prst="rect">
            <a:avLst/>
          </a:prstGeom>
          <a:noFill/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801"/>
          </a:p>
        </p:txBody>
      </p:sp>
      <p:sp>
        <p:nvSpPr>
          <p:cNvPr id="45" name="مربع نص 44">
            <a:extLst>
              <a:ext uri="{FF2B5EF4-FFF2-40B4-BE49-F238E27FC236}">
                <a16:creationId xmlns:a16="http://schemas.microsoft.com/office/drawing/2014/main" id="{A13E42C7-8001-4392-B04F-AEFD12E83DC4}"/>
              </a:ext>
            </a:extLst>
          </p:cNvPr>
          <p:cNvSpPr txBox="1"/>
          <p:nvPr/>
        </p:nvSpPr>
        <p:spPr>
          <a:xfrm>
            <a:off x="-236" y="6672544"/>
            <a:ext cx="1055097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800" dirty="0"/>
              <a:t>https://2u.pw/h4ucL</a:t>
            </a:r>
            <a:endParaRPr lang="ar-SA" sz="800" dirty="0"/>
          </a:p>
        </p:txBody>
      </p:sp>
    </p:spTree>
    <p:extLst>
      <p:ext uri="{BB962C8B-B14F-4D97-AF65-F5344CB8AC3E}">
        <p14:creationId xmlns:p14="http://schemas.microsoft.com/office/powerpoint/2010/main" val="1056359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16667E-6 -2.22222E-6 L 0.00299 -0.49305 " pathEditMode="relative" rAng="0" ptsTypes="AA">
                                      <p:cBhvr>
                                        <p:cTn id="2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" y="-2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64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08333E-7 -2.22222E-6 L 0.00299 -0.49305 " pathEditMode="relative" rAng="0" ptsTypes="AA">
                                      <p:cBhvr>
                                        <p:cTn id="41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" y="-2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4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75E-6 -4.44444E-6 L 0.003 -0.49305 " pathEditMode="relative" rAng="0" ptsTypes="AA">
                                      <p:cBhvr>
                                        <p:cTn id="56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" y="-24653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7" grpId="0" animBg="1"/>
      <p:bldP spid="22" grpId="0"/>
      <p:bldP spid="25" grpId="0" animBg="1"/>
      <p:bldP spid="30" grpId="0"/>
      <p:bldP spid="37" grpId="0"/>
      <p:bldP spid="38" grpId="0"/>
      <p:bldP spid="39" grpId="0"/>
      <p:bldP spid="11" grpId="0" animBg="1"/>
      <p:bldP spid="20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" name="Picture 20" descr="سرطان, سرطان png">
            <a:extLst>
              <a:ext uri="{FF2B5EF4-FFF2-40B4-BE49-F238E27FC236}">
                <a16:creationId xmlns:a16="http://schemas.microsoft.com/office/drawing/2014/main" id="{4CBB006B-54AF-496A-BFF8-6F6C65912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22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3583" y="218371"/>
            <a:ext cx="2386790" cy="238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مستطيل 3">
            <a:extLst>
              <a:ext uri="{FF2B5EF4-FFF2-40B4-BE49-F238E27FC236}">
                <a16:creationId xmlns:a16="http://schemas.microsoft.com/office/drawing/2014/main" id="{228E09DA-3D45-4F8C-A035-04E62FD41DF4}"/>
              </a:ext>
            </a:extLst>
          </p:cNvPr>
          <p:cNvSpPr/>
          <p:nvPr/>
        </p:nvSpPr>
        <p:spPr>
          <a:xfrm>
            <a:off x="0" y="3075681"/>
            <a:ext cx="12192000" cy="3782319"/>
          </a:xfrm>
          <a:custGeom>
            <a:avLst/>
            <a:gdLst>
              <a:gd name="connsiteX0" fmla="*/ 0 w 12192000"/>
              <a:gd name="connsiteY0" fmla="*/ 0 h 4191000"/>
              <a:gd name="connsiteX1" fmla="*/ 12192000 w 12192000"/>
              <a:gd name="connsiteY1" fmla="*/ 0 h 4191000"/>
              <a:gd name="connsiteX2" fmla="*/ 12192000 w 12192000"/>
              <a:gd name="connsiteY2" fmla="*/ 4191000 h 4191000"/>
              <a:gd name="connsiteX3" fmla="*/ 0 w 12192000"/>
              <a:gd name="connsiteY3" fmla="*/ 4191000 h 4191000"/>
              <a:gd name="connsiteX4" fmla="*/ 0 w 12192000"/>
              <a:gd name="connsiteY4" fmla="*/ 0 h 4191000"/>
              <a:gd name="connsiteX0" fmla="*/ 0 w 12192000"/>
              <a:gd name="connsiteY0" fmla="*/ 0 h 4191000"/>
              <a:gd name="connsiteX1" fmla="*/ 12192000 w 12192000"/>
              <a:gd name="connsiteY1" fmla="*/ 0 h 4191000"/>
              <a:gd name="connsiteX2" fmla="*/ 12192000 w 12192000"/>
              <a:gd name="connsiteY2" fmla="*/ 4191000 h 4191000"/>
              <a:gd name="connsiteX3" fmla="*/ 0 w 12192000"/>
              <a:gd name="connsiteY3" fmla="*/ 4191000 h 4191000"/>
              <a:gd name="connsiteX4" fmla="*/ 0 w 12192000"/>
              <a:gd name="connsiteY4" fmla="*/ 0 h 4191000"/>
              <a:gd name="connsiteX0" fmla="*/ 0 w 12192000"/>
              <a:gd name="connsiteY0" fmla="*/ 236189 h 4427189"/>
              <a:gd name="connsiteX1" fmla="*/ 12192000 w 12192000"/>
              <a:gd name="connsiteY1" fmla="*/ 236189 h 4427189"/>
              <a:gd name="connsiteX2" fmla="*/ 12192000 w 12192000"/>
              <a:gd name="connsiteY2" fmla="*/ 4427189 h 4427189"/>
              <a:gd name="connsiteX3" fmla="*/ 0 w 12192000"/>
              <a:gd name="connsiteY3" fmla="*/ 4427189 h 4427189"/>
              <a:gd name="connsiteX4" fmla="*/ 0 w 12192000"/>
              <a:gd name="connsiteY4" fmla="*/ 236189 h 4427189"/>
              <a:gd name="connsiteX0" fmla="*/ 0 w 12192000"/>
              <a:gd name="connsiteY0" fmla="*/ 524768 h 4715768"/>
              <a:gd name="connsiteX1" fmla="*/ 12192000 w 12192000"/>
              <a:gd name="connsiteY1" fmla="*/ 524768 h 4715768"/>
              <a:gd name="connsiteX2" fmla="*/ 12192000 w 12192000"/>
              <a:gd name="connsiteY2" fmla="*/ 4715768 h 4715768"/>
              <a:gd name="connsiteX3" fmla="*/ 0 w 12192000"/>
              <a:gd name="connsiteY3" fmla="*/ 4715768 h 4715768"/>
              <a:gd name="connsiteX4" fmla="*/ 0 w 12192000"/>
              <a:gd name="connsiteY4" fmla="*/ 524768 h 4715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4715768">
                <a:moveTo>
                  <a:pt x="0" y="524768"/>
                </a:moveTo>
                <a:cubicBezTo>
                  <a:pt x="2578100" y="3839468"/>
                  <a:pt x="8280400" y="-1646932"/>
                  <a:pt x="12192000" y="524768"/>
                </a:cubicBezTo>
                <a:lnTo>
                  <a:pt x="12192000" y="4715768"/>
                </a:lnTo>
                <a:lnTo>
                  <a:pt x="0" y="4715768"/>
                </a:lnTo>
                <a:lnTo>
                  <a:pt x="0" y="524768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cxnSp>
        <p:nvCxnSpPr>
          <p:cNvPr id="7" name="رابط مستقيم 6">
            <a:extLst>
              <a:ext uri="{FF2B5EF4-FFF2-40B4-BE49-F238E27FC236}">
                <a16:creationId xmlns:a16="http://schemas.microsoft.com/office/drawing/2014/main" id="{8E05A520-5CBA-4072-BB46-8C096D0B38E3}"/>
              </a:ext>
            </a:extLst>
          </p:cNvPr>
          <p:cNvCxnSpPr/>
          <p:nvPr/>
        </p:nvCxnSpPr>
        <p:spPr>
          <a:xfrm flipV="1">
            <a:off x="1143000" y="3075681"/>
            <a:ext cx="0" cy="1390650"/>
          </a:xfrm>
          <a:prstGeom prst="line">
            <a:avLst/>
          </a:prstGeom>
          <a:ln w="76200">
            <a:solidFill>
              <a:srgbClr val="FBE5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رابط مستقيم 7">
            <a:extLst>
              <a:ext uri="{FF2B5EF4-FFF2-40B4-BE49-F238E27FC236}">
                <a16:creationId xmlns:a16="http://schemas.microsoft.com/office/drawing/2014/main" id="{B978ECF4-DF16-44A4-8882-C6CD86999A29}"/>
              </a:ext>
            </a:extLst>
          </p:cNvPr>
          <p:cNvCxnSpPr/>
          <p:nvPr/>
        </p:nvCxnSpPr>
        <p:spPr>
          <a:xfrm flipV="1">
            <a:off x="3170623" y="3373486"/>
            <a:ext cx="0" cy="1390650"/>
          </a:xfrm>
          <a:prstGeom prst="line">
            <a:avLst/>
          </a:prstGeom>
          <a:ln w="76200">
            <a:solidFill>
              <a:srgbClr val="FBE5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رابط مستقيم 8">
            <a:extLst>
              <a:ext uri="{FF2B5EF4-FFF2-40B4-BE49-F238E27FC236}">
                <a16:creationId xmlns:a16="http://schemas.microsoft.com/office/drawing/2014/main" id="{B8ADED78-0D06-4888-B004-05AE59339E95}"/>
              </a:ext>
            </a:extLst>
          </p:cNvPr>
          <p:cNvCxnSpPr/>
          <p:nvPr/>
        </p:nvCxnSpPr>
        <p:spPr>
          <a:xfrm flipV="1">
            <a:off x="5292168" y="3002867"/>
            <a:ext cx="0" cy="1390650"/>
          </a:xfrm>
          <a:prstGeom prst="line">
            <a:avLst/>
          </a:prstGeom>
          <a:ln w="76200">
            <a:solidFill>
              <a:srgbClr val="FBE5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رابط مستقيم 9">
            <a:extLst>
              <a:ext uri="{FF2B5EF4-FFF2-40B4-BE49-F238E27FC236}">
                <a16:creationId xmlns:a16="http://schemas.microsoft.com/office/drawing/2014/main" id="{7404834C-73C4-4AB9-BDE6-7373DB67F3BE}"/>
              </a:ext>
            </a:extLst>
          </p:cNvPr>
          <p:cNvCxnSpPr/>
          <p:nvPr/>
        </p:nvCxnSpPr>
        <p:spPr>
          <a:xfrm flipV="1">
            <a:off x="7141027" y="3385690"/>
            <a:ext cx="0" cy="139065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رابط مستقيم 10">
            <a:extLst>
              <a:ext uri="{FF2B5EF4-FFF2-40B4-BE49-F238E27FC236}">
                <a16:creationId xmlns:a16="http://schemas.microsoft.com/office/drawing/2014/main" id="{56A9089E-6DD5-44DF-B962-CB816D201B38}"/>
              </a:ext>
            </a:extLst>
          </p:cNvPr>
          <p:cNvCxnSpPr/>
          <p:nvPr/>
        </p:nvCxnSpPr>
        <p:spPr>
          <a:xfrm flipV="1">
            <a:off x="9163050" y="3075681"/>
            <a:ext cx="0" cy="139065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رابط مستقيم 11">
            <a:extLst>
              <a:ext uri="{FF2B5EF4-FFF2-40B4-BE49-F238E27FC236}">
                <a16:creationId xmlns:a16="http://schemas.microsoft.com/office/drawing/2014/main" id="{A153A9EF-1BE5-40E7-93CB-104880D824FE}"/>
              </a:ext>
            </a:extLst>
          </p:cNvPr>
          <p:cNvCxnSpPr/>
          <p:nvPr/>
        </p:nvCxnSpPr>
        <p:spPr>
          <a:xfrm flipV="1">
            <a:off x="10820400" y="3075681"/>
            <a:ext cx="0" cy="139065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شكل بيضاوي 14">
            <a:extLst>
              <a:ext uri="{FF2B5EF4-FFF2-40B4-BE49-F238E27FC236}">
                <a16:creationId xmlns:a16="http://schemas.microsoft.com/office/drawing/2014/main" id="{29C577F8-A41A-4036-92C4-62935263AA55}"/>
              </a:ext>
            </a:extLst>
          </p:cNvPr>
          <p:cNvSpPr/>
          <p:nvPr/>
        </p:nvSpPr>
        <p:spPr>
          <a:xfrm>
            <a:off x="4580851" y="2242373"/>
            <a:ext cx="1422634" cy="1475854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6" name="شكل بيضاوي 15">
            <a:extLst>
              <a:ext uri="{FF2B5EF4-FFF2-40B4-BE49-F238E27FC236}">
                <a16:creationId xmlns:a16="http://schemas.microsoft.com/office/drawing/2014/main" id="{D66B73D3-333A-46A7-A2BE-DA31F590028C}"/>
              </a:ext>
            </a:extLst>
          </p:cNvPr>
          <p:cNvSpPr/>
          <p:nvPr/>
        </p:nvSpPr>
        <p:spPr>
          <a:xfrm>
            <a:off x="6421027" y="4008652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7" name="شكل بيضاوي 16">
            <a:extLst>
              <a:ext uri="{FF2B5EF4-FFF2-40B4-BE49-F238E27FC236}">
                <a16:creationId xmlns:a16="http://schemas.microsoft.com/office/drawing/2014/main" id="{BA47F5DC-470A-4248-AB9F-07EFB3C8BB2F}"/>
              </a:ext>
            </a:extLst>
          </p:cNvPr>
          <p:cNvSpPr/>
          <p:nvPr/>
        </p:nvSpPr>
        <p:spPr>
          <a:xfrm>
            <a:off x="8443050" y="4175371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8" name="شكل بيضاوي 17">
            <a:extLst>
              <a:ext uri="{FF2B5EF4-FFF2-40B4-BE49-F238E27FC236}">
                <a16:creationId xmlns:a16="http://schemas.microsoft.com/office/drawing/2014/main" id="{884076B4-47C2-4B1C-BBA1-28E8CC4C9C22}"/>
              </a:ext>
            </a:extLst>
          </p:cNvPr>
          <p:cNvSpPr/>
          <p:nvPr/>
        </p:nvSpPr>
        <p:spPr>
          <a:xfrm>
            <a:off x="10100400" y="3754737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2054" name="Picture 6" descr="Pink Salmon transparent PNG - StickPNG">
            <a:extLst>
              <a:ext uri="{FF2B5EF4-FFF2-40B4-BE49-F238E27FC236}">
                <a16:creationId xmlns:a16="http://schemas.microsoft.com/office/drawing/2014/main" id="{03129716-9A09-420E-9599-5A2B30FC8D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73" b="21811"/>
          <a:stretch/>
        </p:blipFill>
        <p:spPr bwMode="auto">
          <a:xfrm rot="721728">
            <a:off x="4564529" y="2638642"/>
            <a:ext cx="1468276" cy="75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شكل بيضاوي 24">
            <a:extLst>
              <a:ext uri="{FF2B5EF4-FFF2-40B4-BE49-F238E27FC236}">
                <a16:creationId xmlns:a16="http://schemas.microsoft.com/office/drawing/2014/main" id="{4AB050AE-E386-42B6-A96B-F85A08C5EBAE}"/>
              </a:ext>
            </a:extLst>
          </p:cNvPr>
          <p:cNvSpPr/>
          <p:nvPr/>
        </p:nvSpPr>
        <p:spPr>
          <a:xfrm>
            <a:off x="428929" y="2605161"/>
            <a:ext cx="1422634" cy="1475854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2056" name="Picture 8" descr="Download Free png Fruit - DLPNG.com">
            <a:extLst>
              <a:ext uri="{FF2B5EF4-FFF2-40B4-BE49-F238E27FC236}">
                <a16:creationId xmlns:a16="http://schemas.microsoft.com/office/drawing/2014/main" id="{CBA9C0F2-11A3-4D77-BF69-6D993823DF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09" y="2742826"/>
            <a:ext cx="1617538" cy="1077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شكل بيضاوي 22">
            <a:extLst>
              <a:ext uri="{FF2B5EF4-FFF2-40B4-BE49-F238E27FC236}">
                <a16:creationId xmlns:a16="http://schemas.microsoft.com/office/drawing/2014/main" id="{20F86DCE-2566-4EE9-B437-606895FCCCA6}"/>
              </a:ext>
            </a:extLst>
          </p:cNvPr>
          <p:cNvSpPr/>
          <p:nvPr/>
        </p:nvSpPr>
        <p:spPr>
          <a:xfrm>
            <a:off x="2465618" y="2714438"/>
            <a:ext cx="1422634" cy="1475854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pic>
        <p:nvPicPr>
          <p:cNvPr id="2060" name="Picture 12">
            <a:extLst>
              <a:ext uri="{FF2B5EF4-FFF2-40B4-BE49-F238E27FC236}">
                <a16:creationId xmlns:a16="http://schemas.microsoft.com/office/drawing/2014/main" id="{82DCFB4B-AB17-4B49-998C-A2EC1E44A8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6" t="17097" r="5346" b="20645"/>
          <a:stretch/>
        </p:blipFill>
        <p:spPr bwMode="auto">
          <a:xfrm>
            <a:off x="8443050" y="4259531"/>
            <a:ext cx="1472309" cy="117403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Png Vector Vegetable - Transparent Background Vegetables Icon Png, Png  Download , Transparent Png Image - PNGitem">
            <a:extLst>
              <a:ext uri="{FF2B5EF4-FFF2-40B4-BE49-F238E27FC236}">
                <a16:creationId xmlns:a16="http://schemas.microsoft.com/office/drawing/2014/main" id="{E3899E65-2CA6-42DB-90A7-995FCF9F7B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944" b="89869" l="7558" r="92326">
                        <a14:foregroundMark x1="7674" y1="54784" x2="7674" y2="54784"/>
                        <a14:foregroundMark x1="13488" y1="74672" x2="13488" y2="74672"/>
                        <a14:foregroundMark x1="15814" y1="73921" x2="15814" y2="73921"/>
                        <a14:foregroundMark x1="15814" y1="73921" x2="15814" y2="73921"/>
                        <a14:foregroundMark x1="13488" y1="73171" x2="13488" y2="73171"/>
                        <a14:foregroundMark x1="10233" y1="72420" x2="10233" y2="72420"/>
                        <a14:foregroundMark x1="92326" y1="70919" x2="92326" y2="709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129" y="2980300"/>
            <a:ext cx="1568179" cy="971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Fava Beans Icons PNG - Free PNG and Icons Downloads">
            <a:extLst>
              <a:ext uri="{FF2B5EF4-FFF2-40B4-BE49-F238E27FC236}">
                <a16:creationId xmlns:a16="http://schemas.microsoft.com/office/drawing/2014/main" id="{E8912A1D-4F2F-46FC-8147-9A2BA465E3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73" b="17273"/>
          <a:stretch/>
        </p:blipFill>
        <p:spPr bwMode="auto">
          <a:xfrm>
            <a:off x="10119449" y="3815113"/>
            <a:ext cx="1389496" cy="128089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حاربي السيلوليت ببذور الكتان! - بغداد بوست - أخبار العراق - Iraq News">
            <a:extLst>
              <a:ext uri="{FF2B5EF4-FFF2-40B4-BE49-F238E27FC236}">
                <a16:creationId xmlns:a16="http://schemas.microsoft.com/office/drawing/2014/main" id="{9D7C696A-BA1C-4326-9145-2CE652795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264" y="4133747"/>
            <a:ext cx="1362782" cy="126077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مربع نص 31">
            <a:extLst>
              <a:ext uri="{FF2B5EF4-FFF2-40B4-BE49-F238E27FC236}">
                <a16:creationId xmlns:a16="http://schemas.microsoft.com/office/drawing/2014/main" id="{C8DF151A-1BB7-44F1-BFD1-EFDD5CC67EE2}"/>
              </a:ext>
            </a:extLst>
          </p:cNvPr>
          <p:cNvSpPr txBox="1"/>
          <p:nvPr/>
        </p:nvSpPr>
        <p:spPr>
          <a:xfrm>
            <a:off x="8865347" y="316557"/>
            <a:ext cx="3326653" cy="200054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000" dirty="0">
                <a:solidFill>
                  <a:schemeClr val="bg1">
                    <a:lumMod val="50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أغـذيـة</a:t>
            </a:r>
          </a:p>
          <a:p>
            <a:pPr algn="ctr"/>
            <a:r>
              <a:rPr lang="ar-SA" sz="4000" dirty="0">
                <a:solidFill>
                  <a:schemeClr val="bg1">
                    <a:lumMod val="50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للوقاية من</a:t>
            </a:r>
          </a:p>
          <a:p>
            <a:pPr algn="ctr"/>
            <a:r>
              <a:rPr lang="ar-SA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سرطان الثدي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id="{7E4C8332-52E4-4A32-99D7-ADE44EC7E6FC}"/>
              </a:ext>
            </a:extLst>
          </p:cNvPr>
          <p:cNvSpPr txBox="1"/>
          <p:nvPr/>
        </p:nvSpPr>
        <p:spPr>
          <a:xfrm>
            <a:off x="647724" y="2128627"/>
            <a:ext cx="885179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ar-SA" sz="2000" dirty="0">
                <a:solidFill>
                  <a:schemeClr val="bg2">
                    <a:lumMod val="25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الفواكه</a:t>
            </a:r>
          </a:p>
        </p:txBody>
      </p:sp>
      <p:sp>
        <p:nvSpPr>
          <p:cNvPr id="35" name="مربع نص 34">
            <a:extLst>
              <a:ext uri="{FF2B5EF4-FFF2-40B4-BE49-F238E27FC236}">
                <a16:creationId xmlns:a16="http://schemas.microsoft.com/office/drawing/2014/main" id="{48688483-A793-40AA-8148-6599338AC13F}"/>
              </a:ext>
            </a:extLst>
          </p:cNvPr>
          <p:cNvSpPr txBox="1"/>
          <p:nvPr/>
        </p:nvSpPr>
        <p:spPr>
          <a:xfrm>
            <a:off x="2654002" y="2300300"/>
            <a:ext cx="1128835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ar-SA" sz="2000" dirty="0">
                <a:solidFill>
                  <a:schemeClr val="bg2">
                    <a:lumMod val="25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الخضروات</a:t>
            </a:r>
          </a:p>
        </p:txBody>
      </p:sp>
      <p:sp>
        <p:nvSpPr>
          <p:cNvPr id="36" name="مربع نص 35">
            <a:extLst>
              <a:ext uri="{FF2B5EF4-FFF2-40B4-BE49-F238E27FC236}">
                <a16:creationId xmlns:a16="http://schemas.microsoft.com/office/drawing/2014/main" id="{DDD8A66B-DB33-4E8A-974D-C1399270BCB7}"/>
              </a:ext>
            </a:extLst>
          </p:cNvPr>
          <p:cNvSpPr txBox="1"/>
          <p:nvPr/>
        </p:nvSpPr>
        <p:spPr>
          <a:xfrm>
            <a:off x="4793561" y="1691293"/>
            <a:ext cx="1010212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ar-SA" sz="2000" dirty="0">
                <a:solidFill>
                  <a:schemeClr val="bg2">
                    <a:lumMod val="25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الأسماك</a:t>
            </a:r>
          </a:p>
        </p:txBody>
      </p:sp>
      <p:sp>
        <p:nvSpPr>
          <p:cNvPr id="37" name="مربع نص 36">
            <a:extLst>
              <a:ext uri="{FF2B5EF4-FFF2-40B4-BE49-F238E27FC236}">
                <a16:creationId xmlns:a16="http://schemas.microsoft.com/office/drawing/2014/main" id="{9429A9EA-7DAD-492D-BA7E-14A7DFB5651B}"/>
              </a:ext>
            </a:extLst>
          </p:cNvPr>
          <p:cNvSpPr txBox="1"/>
          <p:nvPr/>
        </p:nvSpPr>
        <p:spPr>
          <a:xfrm>
            <a:off x="6510118" y="5455337"/>
            <a:ext cx="1257074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ar-SA" sz="2000" dirty="0">
                <a:solidFill>
                  <a:schemeClr val="bg2">
                    <a:lumMod val="25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بذور الكتان</a:t>
            </a:r>
          </a:p>
        </p:txBody>
      </p:sp>
      <p:sp>
        <p:nvSpPr>
          <p:cNvPr id="38" name="مربع نص 37">
            <a:extLst>
              <a:ext uri="{FF2B5EF4-FFF2-40B4-BE49-F238E27FC236}">
                <a16:creationId xmlns:a16="http://schemas.microsoft.com/office/drawing/2014/main" id="{A283FD65-3753-4B80-9955-0339F02F389F}"/>
              </a:ext>
            </a:extLst>
          </p:cNvPr>
          <p:cNvSpPr txBox="1"/>
          <p:nvPr/>
        </p:nvSpPr>
        <p:spPr>
          <a:xfrm>
            <a:off x="8731681" y="5650181"/>
            <a:ext cx="862737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ar-SA" sz="2000" dirty="0">
                <a:solidFill>
                  <a:schemeClr val="bg2">
                    <a:lumMod val="25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الألياف</a:t>
            </a:r>
          </a:p>
        </p:txBody>
      </p:sp>
      <p:sp>
        <p:nvSpPr>
          <p:cNvPr id="39" name="مربع نص 38">
            <a:extLst>
              <a:ext uri="{FF2B5EF4-FFF2-40B4-BE49-F238E27FC236}">
                <a16:creationId xmlns:a16="http://schemas.microsoft.com/office/drawing/2014/main" id="{3A9DE574-DC6B-4D2C-9D72-DB7A2CB99AAA}"/>
              </a:ext>
            </a:extLst>
          </p:cNvPr>
          <p:cNvSpPr txBox="1"/>
          <p:nvPr/>
        </p:nvSpPr>
        <p:spPr>
          <a:xfrm>
            <a:off x="10426912" y="5228808"/>
            <a:ext cx="774571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ar-SA" sz="2000" dirty="0">
                <a:solidFill>
                  <a:schemeClr val="bg2">
                    <a:lumMod val="25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الصويا</a:t>
            </a:r>
          </a:p>
        </p:txBody>
      </p:sp>
      <p:pic>
        <p:nvPicPr>
          <p:cNvPr id="40" name="Picture 20" descr="سرطان, سرطان png">
            <a:extLst>
              <a:ext uri="{FF2B5EF4-FFF2-40B4-BE49-F238E27FC236}">
                <a16:creationId xmlns:a16="http://schemas.microsoft.com/office/drawing/2014/main" id="{7C12F7E8-D57A-4C61-9E4D-E09059AE0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/>
            <a:biLevel thresh="2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4737"/>
            <a:ext cx="2386790" cy="238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مربع نص 20">
            <a:extLst>
              <a:ext uri="{FF2B5EF4-FFF2-40B4-BE49-F238E27FC236}">
                <a16:creationId xmlns:a16="http://schemas.microsoft.com/office/drawing/2014/main" id="{C8CB4B80-EF1F-486E-9FD9-00DF1BB322D8}"/>
              </a:ext>
            </a:extLst>
          </p:cNvPr>
          <p:cNvSpPr txBox="1"/>
          <p:nvPr/>
        </p:nvSpPr>
        <p:spPr>
          <a:xfrm>
            <a:off x="-16712" y="6669532"/>
            <a:ext cx="1104790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800" dirty="0"/>
              <a:t>https://2u.pw/4xW7V</a:t>
            </a:r>
            <a:endParaRPr lang="ar-SA" sz="800" dirty="0"/>
          </a:p>
        </p:txBody>
      </p:sp>
    </p:spTree>
    <p:extLst>
      <p:ext uri="{BB962C8B-B14F-4D97-AF65-F5344CB8AC3E}">
        <p14:creationId xmlns:p14="http://schemas.microsoft.com/office/powerpoint/2010/main" val="669332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سرطان, سرطان png">
            <a:extLst>
              <a:ext uri="{FF2B5EF4-FFF2-40B4-BE49-F238E27FC236}">
                <a16:creationId xmlns:a16="http://schemas.microsoft.com/office/drawing/2014/main" id="{E93F2F13-5C0D-433E-97F2-A012BA3825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22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996" y="1428996"/>
            <a:ext cx="4000008" cy="4000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703C96A9-649C-434A-A3F8-024C8B41C75E}"/>
              </a:ext>
            </a:extLst>
          </p:cNvPr>
          <p:cNvSpPr txBox="1"/>
          <p:nvPr/>
        </p:nvSpPr>
        <p:spPr>
          <a:xfrm>
            <a:off x="4556818" y="2300340"/>
            <a:ext cx="3326653" cy="200054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000" dirty="0">
                <a:solidFill>
                  <a:schemeClr val="bg1">
                    <a:lumMod val="50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أغـذيـة</a:t>
            </a:r>
          </a:p>
          <a:p>
            <a:pPr algn="ctr"/>
            <a:r>
              <a:rPr lang="ar-SA" sz="4000" dirty="0">
                <a:solidFill>
                  <a:schemeClr val="bg1">
                    <a:lumMod val="50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للوقاية من</a:t>
            </a:r>
          </a:p>
          <a:p>
            <a:pPr algn="ctr"/>
            <a:r>
              <a:rPr lang="ar-SA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سرطان الثدي</a:t>
            </a:r>
          </a:p>
        </p:txBody>
      </p:sp>
    </p:spTree>
    <p:extLst>
      <p:ext uri="{BB962C8B-B14F-4D97-AF65-F5344CB8AC3E}">
        <p14:creationId xmlns:p14="http://schemas.microsoft.com/office/powerpoint/2010/main" val="2624959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" name="Picture 20" descr="سرطان, سرطان png">
            <a:extLst>
              <a:ext uri="{FF2B5EF4-FFF2-40B4-BE49-F238E27FC236}">
                <a16:creationId xmlns:a16="http://schemas.microsoft.com/office/drawing/2014/main" id="{4CBB006B-54AF-496A-BFF8-6F6C65912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22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3583" y="218371"/>
            <a:ext cx="2386790" cy="238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مستطيل 3">
            <a:extLst>
              <a:ext uri="{FF2B5EF4-FFF2-40B4-BE49-F238E27FC236}">
                <a16:creationId xmlns:a16="http://schemas.microsoft.com/office/drawing/2014/main" id="{228E09DA-3D45-4F8C-A035-04E62FD41DF4}"/>
              </a:ext>
            </a:extLst>
          </p:cNvPr>
          <p:cNvSpPr/>
          <p:nvPr/>
        </p:nvSpPr>
        <p:spPr>
          <a:xfrm>
            <a:off x="0" y="3075681"/>
            <a:ext cx="12192000" cy="3782319"/>
          </a:xfrm>
          <a:custGeom>
            <a:avLst/>
            <a:gdLst>
              <a:gd name="connsiteX0" fmla="*/ 0 w 12192000"/>
              <a:gd name="connsiteY0" fmla="*/ 0 h 4191000"/>
              <a:gd name="connsiteX1" fmla="*/ 12192000 w 12192000"/>
              <a:gd name="connsiteY1" fmla="*/ 0 h 4191000"/>
              <a:gd name="connsiteX2" fmla="*/ 12192000 w 12192000"/>
              <a:gd name="connsiteY2" fmla="*/ 4191000 h 4191000"/>
              <a:gd name="connsiteX3" fmla="*/ 0 w 12192000"/>
              <a:gd name="connsiteY3" fmla="*/ 4191000 h 4191000"/>
              <a:gd name="connsiteX4" fmla="*/ 0 w 12192000"/>
              <a:gd name="connsiteY4" fmla="*/ 0 h 4191000"/>
              <a:gd name="connsiteX0" fmla="*/ 0 w 12192000"/>
              <a:gd name="connsiteY0" fmla="*/ 0 h 4191000"/>
              <a:gd name="connsiteX1" fmla="*/ 12192000 w 12192000"/>
              <a:gd name="connsiteY1" fmla="*/ 0 h 4191000"/>
              <a:gd name="connsiteX2" fmla="*/ 12192000 w 12192000"/>
              <a:gd name="connsiteY2" fmla="*/ 4191000 h 4191000"/>
              <a:gd name="connsiteX3" fmla="*/ 0 w 12192000"/>
              <a:gd name="connsiteY3" fmla="*/ 4191000 h 4191000"/>
              <a:gd name="connsiteX4" fmla="*/ 0 w 12192000"/>
              <a:gd name="connsiteY4" fmla="*/ 0 h 4191000"/>
              <a:gd name="connsiteX0" fmla="*/ 0 w 12192000"/>
              <a:gd name="connsiteY0" fmla="*/ 236189 h 4427189"/>
              <a:gd name="connsiteX1" fmla="*/ 12192000 w 12192000"/>
              <a:gd name="connsiteY1" fmla="*/ 236189 h 4427189"/>
              <a:gd name="connsiteX2" fmla="*/ 12192000 w 12192000"/>
              <a:gd name="connsiteY2" fmla="*/ 4427189 h 4427189"/>
              <a:gd name="connsiteX3" fmla="*/ 0 w 12192000"/>
              <a:gd name="connsiteY3" fmla="*/ 4427189 h 4427189"/>
              <a:gd name="connsiteX4" fmla="*/ 0 w 12192000"/>
              <a:gd name="connsiteY4" fmla="*/ 236189 h 4427189"/>
              <a:gd name="connsiteX0" fmla="*/ 0 w 12192000"/>
              <a:gd name="connsiteY0" fmla="*/ 524768 h 4715768"/>
              <a:gd name="connsiteX1" fmla="*/ 12192000 w 12192000"/>
              <a:gd name="connsiteY1" fmla="*/ 524768 h 4715768"/>
              <a:gd name="connsiteX2" fmla="*/ 12192000 w 12192000"/>
              <a:gd name="connsiteY2" fmla="*/ 4715768 h 4715768"/>
              <a:gd name="connsiteX3" fmla="*/ 0 w 12192000"/>
              <a:gd name="connsiteY3" fmla="*/ 4715768 h 4715768"/>
              <a:gd name="connsiteX4" fmla="*/ 0 w 12192000"/>
              <a:gd name="connsiteY4" fmla="*/ 524768 h 4715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4715768">
                <a:moveTo>
                  <a:pt x="0" y="524768"/>
                </a:moveTo>
                <a:cubicBezTo>
                  <a:pt x="2578100" y="3839468"/>
                  <a:pt x="8280400" y="-1646932"/>
                  <a:pt x="12192000" y="524768"/>
                </a:cubicBezTo>
                <a:lnTo>
                  <a:pt x="12192000" y="4715768"/>
                </a:lnTo>
                <a:lnTo>
                  <a:pt x="0" y="4715768"/>
                </a:lnTo>
                <a:lnTo>
                  <a:pt x="0" y="524768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32" name="مربع نص 31">
            <a:extLst>
              <a:ext uri="{FF2B5EF4-FFF2-40B4-BE49-F238E27FC236}">
                <a16:creationId xmlns:a16="http://schemas.microsoft.com/office/drawing/2014/main" id="{C8DF151A-1BB7-44F1-BFD1-EFDD5CC67EE2}"/>
              </a:ext>
            </a:extLst>
          </p:cNvPr>
          <p:cNvSpPr txBox="1"/>
          <p:nvPr/>
        </p:nvSpPr>
        <p:spPr>
          <a:xfrm>
            <a:off x="8865347" y="316557"/>
            <a:ext cx="3326653" cy="200054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000" dirty="0">
                <a:solidFill>
                  <a:schemeClr val="bg1">
                    <a:lumMod val="50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أغـذيـة</a:t>
            </a:r>
          </a:p>
          <a:p>
            <a:pPr algn="ctr"/>
            <a:r>
              <a:rPr lang="ar-SA" sz="4000" dirty="0">
                <a:solidFill>
                  <a:schemeClr val="bg1">
                    <a:lumMod val="50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للوقاية من</a:t>
            </a:r>
          </a:p>
          <a:p>
            <a:pPr algn="ctr"/>
            <a:r>
              <a:rPr lang="ar-SA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STC Regular" panose="01000500000000020006" pitchFamily="2" charset="-78"/>
                <a:cs typeface="STC Regular" panose="01000500000000020006" pitchFamily="2" charset="-78"/>
              </a:rPr>
              <a:t>سرطان الثدي</a:t>
            </a:r>
          </a:p>
        </p:txBody>
      </p:sp>
      <p:grpSp>
        <p:nvGrpSpPr>
          <p:cNvPr id="2" name="مجموعة 1">
            <a:extLst>
              <a:ext uri="{FF2B5EF4-FFF2-40B4-BE49-F238E27FC236}">
                <a16:creationId xmlns:a16="http://schemas.microsoft.com/office/drawing/2014/main" id="{0433C2F3-B190-45DC-81B0-E7220B64DF26}"/>
              </a:ext>
            </a:extLst>
          </p:cNvPr>
          <p:cNvGrpSpPr/>
          <p:nvPr/>
        </p:nvGrpSpPr>
        <p:grpSpPr>
          <a:xfrm>
            <a:off x="279309" y="2128627"/>
            <a:ext cx="1617538" cy="2337704"/>
            <a:chOff x="279309" y="2128627"/>
            <a:chExt cx="1617538" cy="2337704"/>
          </a:xfrm>
        </p:grpSpPr>
        <p:cxnSp>
          <p:nvCxnSpPr>
            <p:cNvPr id="7" name="رابط مستقيم 6">
              <a:extLst>
                <a:ext uri="{FF2B5EF4-FFF2-40B4-BE49-F238E27FC236}">
                  <a16:creationId xmlns:a16="http://schemas.microsoft.com/office/drawing/2014/main" id="{8E05A520-5CBA-4072-BB46-8C096D0B38E3}"/>
                </a:ext>
              </a:extLst>
            </p:cNvPr>
            <p:cNvCxnSpPr/>
            <p:nvPr/>
          </p:nvCxnSpPr>
          <p:spPr>
            <a:xfrm flipV="1">
              <a:off x="1143000" y="3075681"/>
              <a:ext cx="0" cy="1390650"/>
            </a:xfrm>
            <a:prstGeom prst="line">
              <a:avLst/>
            </a:prstGeom>
            <a:ln w="76200">
              <a:solidFill>
                <a:srgbClr val="FBE5D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شكل بيضاوي 24">
              <a:extLst>
                <a:ext uri="{FF2B5EF4-FFF2-40B4-BE49-F238E27FC236}">
                  <a16:creationId xmlns:a16="http://schemas.microsoft.com/office/drawing/2014/main" id="{4AB050AE-E386-42B6-A96B-F85A08C5EBAE}"/>
                </a:ext>
              </a:extLst>
            </p:cNvPr>
            <p:cNvSpPr/>
            <p:nvPr/>
          </p:nvSpPr>
          <p:spPr>
            <a:xfrm>
              <a:off x="428929" y="2605161"/>
              <a:ext cx="1422634" cy="1475854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pic>
          <p:nvPicPr>
            <p:cNvPr id="2056" name="Picture 8" descr="Download Free png Fruit - DLPNG.com">
              <a:extLst>
                <a:ext uri="{FF2B5EF4-FFF2-40B4-BE49-F238E27FC236}">
                  <a16:creationId xmlns:a16="http://schemas.microsoft.com/office/drawing/2014/main" id="{CBA9C0F2-11A3-4D77-BF69-6D993823DF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309" y="2742826"/>
              <a:ext cx="1617538" cy="10770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مربع نص 18">
              <a:extLst>
                <a:ext uri="{FF2B5EF4-FFF2-40B4-BE49-F238E27FC236}">
                  <a16:creationId xmlns:a16="http://schemas.microsoft.com/office/drawing/2014/main" id="{7E4C8332-52E4-4A32-99D7-ADE44EC7E6FC}"/>
                </a:ext>
              </a:extLst>
            </p:cNvPr>
            <p:cNvSpPr txBox="1"/>
            <p:nvPr/>
          </p:nvSpPr>
          <p:spPr>
            <a:xfrm>
              <a:off x="647724" y="2128627"/>
              <a:ext cx="885179" cy="400110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ctr"/>
              <a:r>
                <a:rPr lang="ar-SA" sz="2000" dirty="0">
                  <a:solidFill>
                    <a:schemeClr val="bg2">
                      <a:lumMod val="25000"/>
                    </a:schemeClr>
                  </a:solidFill>
                  <a:latin typeface="STC Regular" panose="01000500000000020006" pitchFamily="2" charset="-78"/>
                  <a:cs typeface="STC Regular" panose="01000500000000020006" pitchFamily="2" charset="-78"/>
                </a:rPr>
                <a:t>الفواكه</a:t>
              </a:r>
            </a:p>
          </p:txBody>
        </p:sp>
      </p:grpSp>
      <p:grpSp>
        <p:nvGrpSpPr>
          <p:cNvPr id="3" name="مجموعة 2">
            <a:extLst>
              <a:ext uri="{FF2B5EF4-FFF2-40B4-BE49-F238E27FC236}">
                <a16:creationId xmlns:a16="http://schemas.microsoft.com/office/drawing/2014/main" id="{34DC81AC-F257-4A70-A8C5-8DD48D0913BC}"/>
              </a:ext>
            </a:extLst>
          </p:cNvPr>
          <p:cNvGrpSpPr/>
          <p:nvPr/>
        </p:nvGrpSpPr>
        <p:grpSpPr>
          <a:xfrm>
            <a:off x="2371129" y="2300300"/>
            <a:ext cx="1568179" cy="2463836"/>
            <a:chOff x="2371129" y="2300300"/>
            <a:chExt cx="1568179" cy="2463836"/>
          </a:xfrm>
        </p:grpSpPr>
        <p:cxnSp>
          <p:nvCxnSpPr>
            <p:cNvPr id="8" name="رابط مستقيم 7">
              <a:extLst>
                <a:ext uri="{FF2B5EF4-FFF2-40B4-BE49-F238E27FC236}">
                  <a16:creationId xmlns:a16="http://schemas.microsoft.com/office/drawing/2014/main" id="{B978ECF4-DF16-44A4-8882-C6CD86999A29}"/>
                </a:ext>
              </a:extLst>
            </p:cNvPr>
            <p:cNvCxnSpPr/>
            <p:nvPr/>
          </p:nvCxnSpPr>
          <p:spPr>
            <a:xfrm flipV="1">
              <a:off x="3170623" y="3373486"/>
              <a:ext cx="0" cy="1390650"/>
            </a:xfrm>
            <a:prstGeom prst="line">
              <a:avLst/>
            </a:prstGeom>
            <a:ln w="76200">
              <a:solidFill>
                <a:srgbClr val="FBE5D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شكل بيضاوي 22">
              <a:extLst>
                <a:ext uri="{FF2B5EF4-FFF2-40B4-BE49-F238E27FC236}">
                  <a16:creationId xmlns:a16="http://schemas.microsoft.com/office/drawing/2014/main" id="{20F86DCE-2566-4EE9-B437-606895FCCCA6}"/>
                </a:ext>
              </a:extLst>
            </p:cNvPr>
            <p:cNvSpPr/>
            <p:nvPr/>
          </p:nvSpPr>
          <p:spPr>
            <a:xfrm>
              <a:off x="2465618" y="2714438"/>
              <a:ext cx="1422634" cy="1475854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  <p:pic>
          <p:nvPicPr>
            <p:cNvPr id="2062" name="Picture 14" descr="Png Vector Vegetable - Transparent Background Vegetables Icon Png, Png  Download , Transparent Png Image - PNGitem">
              <a:extLst>
                <a:ext uri="{FF2B5EF4-FFF2-40B4-BE49-F238E27FC236}">
                  <a16:creationId xmlns:a16="http://schemas.microsoft.com/office/drawing/2014/main" id="{E3899E65-2CA6-42DB-90A7-995FCF9F7B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944" b="89869" l="7558" r="92326">
                          <a14:foregroundMark x1="7674" y1="54784" x2="7674" y2="54784"/>
                          <a14:foregroundMark x1="13488" y1="74672" x2="13488" y2="74672"/>
                          <a14:foregroundMark x1="15814" y1="73921" x2="15814" y2="73921"/>
                          <a14:foregroundMark x1="15814" y1="73921" x2="15814" y2="73921"/>
                          <a14:foregroundMark x1="13488" y1="73171" x2="13488" y2="73171"/>
                          <a14:foregroundMark x1="10233" y1="72420" x2="10233" y2="72420"/>
                          <a14:foregroundMark x1="92326" y1="70919" x2="92326" y2="7091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1129" y="2980300"/>
              <a:ext cx="1568179" cy="971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مربع نص 34">
              <a:extLst>
                <a:ext uri="{FF2B5EF4-FFF2-40B4-BE49-F238E27FC236}">
                  <a16:creationId xmlns:a16="http://schemas.microsoft.com/office/drawing/2014/main" id="{48688483-A793-40AA-8148-6599338AC13F}"/>
                </a:ext>
              </a:extLst>
            </p:cNvPr>
            <p:cNvSpPr txBox="1"/>
            <p:nvPr/>
          </p:nvSpPr>
          <p:spPr>
            <a:xfrm>
              <a:off x="2654002" y="2300300"/>
              <a:ext cx="1128835" cy="400110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ctr"/>
              <a:r>
                <a:rPr lang="ar-SA" sz="2000" dirty="0">
                  <a:solidFill>
                    <a:schemeClr val="bg2">
                      <a:lumMod val="25000"/>
                    </a:schemeClr>
                  </a:solidFill>
                  <a:latin typeface="STC Regular" panose="01000500000000020006" pitchFamily="2" charset="-78"/>
                  <a:cs typeface="STC Regular" panose="01000500000000020006" pitchFamily="2" charset="-78"/>
                </a:rPr>
                <a:t>الخضروات</a:t>
              </a:r>
            </a:p>
          </p:txBody>
        </p:sp>
      </p:grpSp>
      <p:grpSp>
        <p:nvGrpSpPr>
          <p:cNvPr id="5" name="مجموعة 4">
            <a:extLst>
              <a:ext uri="{FF2B5EF4-FFF2-40B4-BE49-F238E27FC236}">
                <a16:creationId xmlns:a16="http://schemas.microsoft.com/office/drawing/2014/main" id="{7855D5D7-1F6F-45CC-9668-4C7F24F57FD4}"/>
              </a:ext>
            </a:extLst>
          </p:cNvPr>
          <p:cNvGrpSpPr/>
          <p:nvPr/>
        </p:nvGrpSpPr>
        <p:grpSpPr>
          <a:xfrm>
            <a:off x="4564529" y="1691293"/>
            <a:ext cx="1468276" cy="2702224"/>
            <a:chOff x="4564529" y="1691293"/>
            <a:chExt cx="1468276" cy="2702224"/>
          </a:xfrm>
        </p:grpSpPr>
        <p:cxnSp>
          <p:nvCxnSpPr>
            <p:cNvPr id="9" name="رابط مستقيم 8">
              <a:extLst>
                <a:ext uri="{FF2B5EF4-FFF2-40B4-BE49-F238E27FC236}">
                  <a16:creationId xmlns:a16="http://schemas.microsoft.com/office/drawing/2014/main" id="{B8ADED78-0D06-4888-B004-05AE59339E95}"/>
                </a:ext>
              </a:extLst>
            </p:cNvPr>
            <p:cNvCxnSpPr/>
            <p:nvPr/>
          </p:nvCxnSpPr>
          <p:spPr>
            <a:xfrm flipV="1">
              <a:off x="5292168" y="3002867"/>
              <a:ext cx="0" cy="1390650"/>
            </a:xfrm>
            <a:prstGeom prst="line">
              <a:avLst/>
            </a:prstGeom>
            <a:ln w="76200">
              <a:solidFill>
                <a:srgbClr val="FBE5D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شكل بيضاوي 14">
              <a:extLst>
                <a:ext uri="{FF2B5EF4-FFF2-40B4-BE49-F238E27FC236}">
                  <a16:creationId xmlns:a16="http://schemas.microsoft.com/office/drawing/2014/main" id="{29C577F8-A41A-4036-92C4-62935263AA55}"/>
                </a:ext>
              </a:extLst>
            </p:cNvPr>
            <p:cNvSpPr/>
            <p:nvPr/>
          </p:nvSpPr>
          <p:spPr>
            <a:xfrm>
              <a:off x="4580851" y="2242373"/>
              <a:ext cx="1422634" cy="1475854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pic>
          <p:nvPicPr>
            <p:cNvPr id="2054" name="Picture 6" descr="Pink Salmon transparent PNG - StickPNG">
              <a:extLst>
                <a:ext uri="{FF2B5EF4-FFF2-40B4-BE49-F238E27FC236}">
                  <a16:creationId xmlns:a16="http://schemas.microsoft.com/office/drawing/2014/main" id="{03129716-9A09-420E-9599-5A2B30FC8D2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9773" b="21811"/>
            <a:stretch/>
          </p:blipFill>
          <p:spPr bwMode="auto">
            <a:xfrm rot="721728">
              <a:off x="4564529" y="2638642"/>
              <a:ext cx="1468276" cy="751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مربع نص 35">
              <a:extLst>
                <a:ext uri="{FF2B5EF4-FFF2-40B4-BE49-F238E27FC236}">
                  <a16:creationId xmlns:a16="http://schemas.microsoft.com/office/drawing/2014/main" id="{DDD8A66B-DB33-4E8A-974D-C1399270BCB7}"/>
                </a:ext>
              </a:extLst>
            </p:cNvPr>
            <p:cNvSpPr txBox="1"/>
            <p:nvPr/>
          </p:nvSpPr>
          <p:spPr>
            <a:xfrm>
              <a:off x="4793561" y="1691293"/>
              <a:ext cx="1010212" cy="400110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ctr"/>
              <a:r>
                <a:rPr lang="ar-SA" sz="2000" dirty="0">
                  <a:solidFill>
                    <a:schemeClr val="bg2">
                      <a:lumMod val="25000"/>
                    </a:schemeClr>
                  </a:solidFill>
                  <a:latin typeface="STC Regular" panose="01000500000000020006" pitchFamily="2" charset="-78"/>
                  <a:cs typeface="STC Regular" panose="01000500000000020006" pitchFamily="2" charset="-78"/>
                </a:rPr>
                <a:t>الأسماك</a:t>
              </a:r>
            </a:p>
          </p:txBody>
        </p:sp>
      </p:grpSp>
      <p:grpSp>
        <p:nvGrpSpPr>
          <p:cNvPr id="6" name="مجموعة 5">
            <a:extLst>
              <a:ext uri="{FF2B5EF4-FFF2-40B4-BE49-F238E27FC236}">
                <a16:creationId xmlns:a16="http://schemas.microsoft.com/office/drawing/2014/main" id="{0394E20F-B8F2-40A0-97AB-B455BEB527F6}"/>
              </a:ext>
            </a:extLst>
          </p:cNvPr>
          <p:cNvGrpSpPr/>
          <p:nvPr/>
        </p:nvGrpSpPr>
        <p:grpSpPr>
          <a:xfrm>
            <a:off x="6421027" y="3385690"/>
            <a:ext cx="1440000" cy="2469757"/>
            <a:chOff x="6421027" y="3385690"/>
            <a:chExt cx="1440000" cy="2469757"/>
          </a:xfrm>
        </p:grpSpPr>
        <p:cxnSp>
          <p:nvCxnSpPr>
            <p:cNvPr id="10" name="رابط مستقيم 9">
              <a:extLst>
                <a:ext uri="{FF2B5EF4-FFF2-40B4-BE49-F238E27FC236}">
                  <a16:creationId xmlns:a16="http://schemas.microsoft.com/office/drawing/2014/main" id="{7404834C-73C4-4AB9-BDE6-7373DB67F3BE}"/>
                </a:ext>
              </a:extLst>
            </p:cNvPr>
            <p:cNvCxnSpPr/>
            <p:nvPr/>
          </p:nvCxnSpPr>
          <p:spPr>
            <a:xfrm flipV="1">
              <a:off x="7141027" y="3385690"/>
              <a:ext cx="0" cy="139065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شكل بيضاوي 15">
              <a:extLst>
                <a:ext uri="{FF2B5EF4-FFF2-40B4-BE49-F238E27FC236}">
                  <a16:creationId xmlns:a16="http://schemas.microsoft.com/office/drawing/2014/main" id="{D66B73D3-333A-46A7-A2BE-DA31F590028C}"/>
                </a:ext>
              </a:extLst>
            </p:cNvPr>
            <p:cNvSpPr/>
            <p:nvPr/>
          </p:nvSpPr>
          <p:spPr>
            <a:xfrm>
              <a:off x="6421027" y="4008652"/>
              <a:ext cx="1440000" cy="144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pic>
          <p:nvPicPr>
            <p:cNvPr id="2066" name="Picture 18" descr="حاربي السيلوليت ببذور الكتان! - بغداد بوست - أخبار العراق - Iraq News">
              <a:extLst>
                <a:ext uri="{FF2B5EF4-FFF2-40B4-BE49-F238E27FC236}">
                  <a16:creationId xmlns:a16="http://schemas.microsoft.com/office/drawing/2014/main" id="{9D7C696A-BA1C-4326-9145-2CE6527952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57264" y="4133747"/>
              <a:ext cx="1362782" cy="1260777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مربع نص 36">
              <a:extLst>
                <a:ext uri="{FF2B5EF4-FFF2-40B4-BE49-F238E27FC236}">
                  <a16:creationId xmlns:a16="http://schemas.microsoft.com/office/drawing/2014/main" id="{9429A9EA-7DAD-492D-BA7E-14A7DFB5651B}"/>
                </a:ext>
              </a:extLst>
            </p:cNvPr>
            <p:cNvSpPr txBox="1"/>
            <p:nvPr/>
          </p:nvSpPr>
          <p:spPr>
            <a:xfrm>
              <a:off x="6510118" y="5455337"/>
              <a:ext cx="1257074" cy="400110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ctr"/>
              <a:r>
                <a:rPr lang="ar-SA" sz="2000" dirty="0">
                  <a:solidFill>
                    <a:schemeClr val="bg2">
                      <a:lumMod val="25000"/>
                    </a:schemeClr>
                  </a:solidFill>
                  <a:latin typeface="STC Regular" panose="01000500000000020006" pitchFamily="2" charset="-78"/>
                  <a:cs typeface="STC Regular" panose="01000500000000020006" pitchFamily="2" charset="-78"/>
                </a:rPr>
                <a:t>بذور الكتان</a:t>
              </a:r>
            </a:p>
          </p:txBody>
        </p:sp>
      </p:grpSp>
      <p:grpSp>
        <p:nvGrpSpPr>
          <p:cNvPr id="13" name="مجموعة 12">
            <a:extLst>
              <a:ext uri="{FF2B5EF4-FFF2-40B4-BE49-F238E27FC236}">
                <a16:creationId xmlns:a16="http://schemas.microsoft.com/office/drawing/2014/main" id="{EE4A40A5-E647-4228-9779-24E7B2F7632B}"/>
              </a:ext>
            </a:extLst>
          </p:cNvPr>
          <p:cNvGrpSpPr/>
          <p:nvPr/>
        </p:nvGrpSpPr>
        <p:grpSpPr>
          <a:xfrm>
            <a:off x="8443050" y="3075681"/>
            <a:ext cx="1472309" cy="2974610"/>
            <a:chOff x="8443050" y="3075681"/>
            <a:chExt cx="1472309" cy="2974610"/>
          </a:xfrm>
        </p:grpSpPr>
        <p:cxnSp>
          <p:nvCxnSpPr>
            <p:cNvPr id="11" name="رابط مستقيم 10">
              <a:extLst>
                <a:ext uri="{FF2B5EF4-FFF2-40B4-BE49-F238E27FC236}">
                  <a16:creationId xmlns:a16="http://schemas.microsoft.com/office/drawing/2014/main" id="{56A9089E-6DD5-44DF-B962-CB816D201B38}"/>
                </a:ext>
              </a:extLst>
            </p:cNvPr>
            <p:cNvCxnSpPr/>
            <p:nvPr/>
          </p:nvCxnSpPr>
          <p:spPr>
            <a:xfrm flipV="1">
              <a:off x="9163050" y="3075681"/>
              <a:ext cx="0" cy="139065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شكل بيضاوي 16">
              <a:extLst>
                <a:ext uri="{FF2B5EF4-FFF2-40B4-BE49-F238E27FC236}">
                  <a16:creationId xmlns:a16="http://schemas.microsoft.com/office/drawing/2014/main" id="{BA47F5DC-470A-4248-AB9F-07EFB3C8BB2F}"/>
                </a:ext>
              </a:extLst>
            </p:cNvPr>
            <p:cNvSpPr/>
            <p:nvPr/>
          </p:nvSpPr>
          <p:spPr>
            <a:xfrm>
              <a:off x="8443050" y="4175371"/>
              <a:ext cx="1440000" cy="144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pic>
          <p:nvPicPr>
            <p:cNvPr id="2060" name="Picture 12">
              <a:extLst>
                <a:ext uri="{FF2B5EF4-FFF2-40B4-BE49-F238E27FC236}">
                  <a16:creationId xmlns:a16="http://schemas.microsoft.com/office/drawing/2014/main" id="{82DCFB4B-AB17-4B49-998C-A2EC1E44A88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16" t="17097" r="5346" b="20645"/>
            <a:stretch/>
          </p:blipFill>
          <p:spPr bwMode="auto">
            <a:xfrm>
              <a:off x="8443050" y="4259531"/>
              <a:ext cx="1472309" cy="1174034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مربع نص 37">
              <a:extLst>
                <a:ext uri="{FF2B5EF4-FFF2-40B4-BE49-F238E27FC236}">
                  <a16:creationId xmlns:a16="http://schemas.microsoft.com/office/drawing/2014/main" id="{A283FD65-3753-4B80-9955-0339F02F389F}"/>
                </a:ext>
              </a:extLst>
            </p:cNvPr>
            <p:cNvSpPr txBox="1"/>
            <p:nvPr/>
          </p:nvSpPr>
          <p:spPr>
            <a:xfrm>
              <a:off x="8731681" y="5650181"/>
              <a:ext cx="862737" cy="400110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ctr"/>
              <a:r>
                <a:rPr lang="ar-SA" sz="2000" dirty="0">
                  <a:solidFill>
                    <a:schemeClr val="bg2">
                      <a:lumMod val="25000"/>
                    </a:schemeClr>
                  </a:solidFill>
                  <a:latin typeface="STC Regular" panose="01000500000000020006" pitchFamily="2" charset="-78"/>
                  <a:cs typeface="STC Regular" panose="01000500000000020006" pitchFamily="2" charset="-78"/>
                </a:rPr>
                <a:t>الألياف</a:t>
              </a:r>
            </a:p>
          </p:txBody>
        </p:sp>
      </p:grpSp>
      <p:grpSp>
        <p:nvGrpSpPr>
          <p:cNvPr id="14" name="مجموعة 13">
            <a:extLst>
              <a:ext uri="{FF2B5EF4-FFF2-40B4-BE49-F238E27FC236}">
                <a16:creationId xmlns:a16="http://schemas.microsoft.com/office/drawing/2014/main" id="{A928EF47-36C1-4E04-B3BD-5F794C0EF656}"/>
              </a:ext>
            </a:extLst>
          </p:cNvPr>
          <p:cNvGrpSpPr/>
          <p:nvPr/>
        </p:nvGrpSpPr>
        <p:grpSpPr>
          <a:xfrm>
            <a:off x="10100400" y="3075681"/>
            <a:ext cx="1440000" cy="2553237"/>
            <a:chOff x="10100400" y="3075681"/>
            <a:chExt cx="1440000" cy="2553237"/>
          </a:xfrm>
        </p:grpSpPr>
        <p:cxnSp>
          <p:nvCxnSpPr>
            <p:cNvPr id="12" name="رابط مستقيم 11">
              <a:extLst>
                <a:ext uri="{FF2B5EF4-FFF2-40B4-BE49-F238E27FC236}">
                  <a16:creationId xmlns:a16="http://schemas.microsoft.com/office/drawing/2014/main" id="{A153A9EF-1BE5-40E7-93CB-104880D824FE}"/>
                </a:ext>
              </a:extLst>
            </p:cNvPr>
            <p:cNvCxnSpPr/>
            <p:nvPr/>
          </p:nvCxnSpPr>
          <p:spPr>
            <a:xfrm flipV="1">
              <a:off x="10820400" y="3075681"/>
              <a:ext cx="0" cy="139065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شكل بيضاوي 17">
              <a:extLst>
                <a:ext uri="{FF2B5EF4-FFF2-40B4-BE49-F238E27FC236}">
                  <a16:creationId xmlns:a16="http://schemas.microsoft.com/office/drawing/2014/main" id="{884076B4-47C2-4B1C-BBA1-28E8CC4C9C22}"/>
                </a:ext>
              </a:extLst>
            </p:cNvPr>
            <p:cNvSpPr/>
            <p:nvPr/>
          </p:nvSpPr>
          <p:spPr>
            <a:xfrm>
              <a:off x="10100400" y="3754737"/>
              <a:ext cx="1440000" cy="144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pic>
          <p:nvPicPr>
            <p:cNvPr id="2064" name="Picture 16" descr="Fava Beans Icons PNG - Free PNG and Icons Downloads">
              <a:extLst>
                <a:ext uri="{FF2B5EF4-FFF2-40B4-BE49-F238E27FC236}">
                  <a16:creationId xmlns:a16="http://schemas.microsoft.com/office/drawing/2014/main" id="{E8912A1D-4F2F-46FC-8147-9A2BA465E3D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473" b="17273"/>
            <a:stretch/>
          </p:blipFill>
          <p:spPr bwMode="auto">
            <a:xfrm>
              <a:off x="10119449" y="3815113"/>
              <a:ext cx="1389496" cy="1280895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مربع نص 38">
              <a:extLst>
                <a:ext uri="{FF2B5EF4-FFF2-40B4-BE49-F238E27FC236}">
                  <a16:creationId xmlns:a16="http://schemas.microsoft.com/office/drawing/2014/main" id="{3A9DE574-DC6B-4D2C-9D72-DB7A2CB99AAA}"/>
                </a:ext>
              </a:extLst>
            </p:cNvPr>
            <p:cNvSpPr txBox="1"/>
            <p:nvPr/>
          </p:nvSpPr>
          <p:spPr>
            <a:xfrm>
              <a:off x="10426912" y="5228808"/>
              <a:ext cx="774571" cy="400110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ctr"/>
              <a:r>
                <a:rPr lang="ar-SA" sz="2000" dirty="0">
                  <a:solidFill>
                    <a:schemeClr val="bg2">
                      <a:lumMod val="25000"/>
                    </a:schemeClr>
                  </a:solidFill>
                  <a:latin typeface="STC Regular" panose="01000500000000020006" pitchFamily="2" charset="-78"/>
                  <a:cs typeface="STC Regular" panose="01000500000000020006" pitchFamily="2" charset="-78"/>
                </a:rPr>
                <a:t>الصويا</a:t>
              </a:r>
            </a:p>
          </p:txBody>
        </p:sp>
      </p:grpSp>
      <p:pic>
        <p:nvPicPr>
          <p:cNvPr id="40" name="Picture 20" descr="سرطان, سرطان png">
            <a:extLst>
              <a:ext uri="{FF2B5EF4-FFF2-40B4-BE49-F238E27FC236}">
                <a16:creationId xmlns:a16="http://schemas.microsoft.com/office/drawing/2014/main" id="{7C12F7E8-D57A-4C61-9E4D-E09059AE0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/>
            <a:biLevel thresh="2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4737"/>
            <a:ext cx="2386790" cy="238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مربع نص 40">
            <a:extLst>
              <a:ext uri="{FF2B5EF4-FFF2-40B4-BE49-F238E27FC236}">
                <a16:creationId xmlns:a16="http://schemas.microsoft.com/office/drawing/2014/main" id="{3B88AB0C-4542-46CE-AF32-9DB8C73B0E04}"/>
              </a:ext>
            </a:extLst>
          </p:cNvPr>
          <p:cNvSpPr txBox="1"/>
          <p:nvPr/>
        </p:nvSpPr>
        <p:spPr>
          <a:xfrm>
            <a:off x="-16712" y="6669532"/>
            <a:ext cx="1104790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800" dirty="0"/>
              <a:t>https://2u.pw/4xW7V</a:t>
            </a:r>
            <a:endParaRPr lang="ar-SA" sz="800" dirty="0"/>
          </a:p>
        </p:txBody>
      </p:sp>
    </p:spTree>
    <p:extLst>
      <p:ext uri="{BB962C8B-B14F-4D97-AF65-F5344CB8AC3E}">
        <p14:creationId xmlns:p14="http://schemas.microsoft.com/office/powerpoint/2010/main" val="41885322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>
            <a:extLst>
              <a:ext uri="{FF2B5EF4-FFF2-40B4-BE49-F238E27FC236}">
                <a16:creationId xmlns:a16="http://schemas.microsoft.com/office/drawing/2014/main" id="{77C7F9D3-54E7-4E77-B9F8-FF270C90903C}"/>
              </a:ext>
            </a:extLst>
          </p:cNvPr>
          <p:cNvSpPr/>
          <p:nvPr/>
        </p:nvSpPr>
        <p:spPr>
          <a:xfrm>
            <a:off x="2155656" y="884887"/>
            <a:ext cx="7880684" cy="153888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أي إنفوجرافيك ترغب بشرحه أولًا؟</a:t>
            </a:r>
          </a:p>
          <a:p>
            <a:pPr algn="ctr"/>
            <a:r>
              <a:rPr lang="ar-SA" sz="4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صوّت هنا</a:t>
            </a:r>
            <a:r>
              <a:rPr lang="ar-SA" sz="40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ar-SA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رسم 10" descr="عودة">
            <a:extLst>
              <a:ext uri="{FF2B5EF4-FFF2-40B4-BE49-F238E27FC236}">
                <a16:creationId xmlns:a16="http://schemas.microsoft.com/office/drawing/2014/main" id="{114DDB45-688A-4050-AD4F-60CFF58EF1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5638798" y="2351375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562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237</Words>
  <Application>Microsoft Office PowerPoint</Application>
  <PresentationFormat>شاشة عريضة</PresentationFormat>
  <Paragraphs>83</Paragraphs>
  <Slides>12</Slides>
  <Notes>2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12</vt:i4>
      </vt:variant>
    </vt:vector>
  </HeadingPairs>
  <TitlesOfParts>
    <vt:vector size="18" baseType="lpstr">
      <vt:lpstr>Calibri Light</vt:lpstr>
      <vt:lpstr>Calibri</vt:lpstr>
      <vt:lpstr>Arial</vt:lpstr>
      <vt:lpstr>STC Regular</vt:lpstr>
      <vt:lpstr>Adobe Arabic</vt:lpstr>
      <vt:lpstr>نسق Office</vt:lpstr>
      <vt:lpstr>تصميم الإنفوجرافيك الثابت والمتحرك   PowerPointبالـ </vt:lpstr>
      <vt:lpstr>مفهوم الإنفوجرافيك</vt:lpstr>
      <vt:lpstr>مبادئ أساسية للتصميم</vt:lpstr>
      <vt:lpstr>مبادئ أساسية للتصميم</vt:lpstr>
      <vt:lpstr>مبادئ أساسية للتصميم</vt:lpstr>
      <vt:lpstr>مبادئ أساسية للتصميم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تصميم الإنفوجرافيك الثابت والمتحرك   PowerPointبالـ</dc:title>
  <dc:creator>لمياء</dc:creator>
  <cp:lastModifiedBy>لمياء</cp:lastModifiedBy>
  <cp:revision>6</cp:revision>
  <dcterms:created xsi:type="dcterms:W3CDTF">2020-11-24T15:18:39Z</dcterms:created>
  <dcterms:modified xsi:type="dcterms:W3CDTF">2020-12-01T13:09:42Z</dcterms:modified>
</cp:coreProperties>
</file>